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24.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5.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4.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6.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layout1.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3.xml" ContentType="application/vnd.openxmlformats-officedocument.drawingml.diagramColors+xml"/>
  <Override PartName="/ppt/theme/theme2.xml" ContentType="application/vnd.openxmlformats-officedocument.theme+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259" r:id="rId6"/>
    <p:sldId id="420" r:id="rId7"/>
    <p:sldId id="421" r:id="rId8"/>
    <p:sldId id="422" r:id="rId9"/>
    <p:sldId id="423" r:id="rId10"/>
    <p:sldId id="424" r:id="rId11"/>
    <p:sldId id="427" r:id="rId12"/>
    <p:sldId id="430" r:id="rId13"/>
    <p:sldId id="431" r:id="rId14"/>
    <p:sldId id="433" r:id="rId15"/>
    <p:sldId id="434" r:id="rId16"/>
    <p:sldId id="435" r:id="rId17"/>
    <p:sldId id="313" r:id="rId18"/>
    <p:sldId id="314" r:id="rId19"/>
    <p:sldId id="315" r:id="rId20"/>
    <p:sldId id="316" r:id="rId21"/>
    <p:sldId id="317" r:id="rId22"/>
    <p:sldId id="318" r:id="rId23"/>
    <p:sldId id="319" r:id="rId24"/>
    <p:sldId id="321" r:id="rId25"/>
    <p:sldId id="322" r:id="rId26"/>
    <p:sldId id="323" r:id="rId27"/>
    <p:sldId id="324" r:id="rId28"/>
    <p:sldId id="325" r:id="rId29"/>
    <p:sldId id="326" r:id="rId30"/>
    <p:sldId id="327" r:id="rId31"/>
    <p:sldId id="328" r:id="rId32"/>
    <p:sldId id="329" r:id="rId33"/>
    <p:sldId id="405" r:id="rId34"/>
    <p:sldId id="411" r:id="rId35"/>
    <p:sldId id="412" r:id="rId36"/>
    <p:sldId id="335" r:id="rId37"/>
    <p:sldId id="336" r:id="rId38"/>
    <p:sldId id="337" r:id="rId39"/>
    <p:sldId id="338" r:id="rId40"/>
    <p:sldId id="339" r:id="rId41"/>
    <p:sldId id="340" r:id="rId42"/>
    <p:sldId id="341" r:id="rId43"/>
    <p:sldId id="342" r:id="rId44"/>
    <p:sldId id="343" r:id="rId45"/>
    <p:sldId id="344" r:id="rId46"/>
    <p:sldId id="398" r:id="rId47"/>
    <p:sldId id="331" r:id="rId48"/>
    <p:sldId id="361" r:id="rId49"/>
    <p:sldId id="362" r:id="rId50"/>
    <p:sldId id="363" r:id="rId51"/>
    <p:sldId id="364" r:id="rId52"/>
    <p:sldId id="365" r:id="rId53"/>
    <p:sldId id="366" r:id="rId54"/>
    <p:sldId id="367" r:id="rId55"/>
    <p:sldId id="368" r:id="rId56"/>
    <p:sldId id="369" r:id="rId57"/>
    <p:sldId id="370" r:id="rId58"/>
    <p:sldId id="271" r:id="rId59"/>
    <p:sldId id="379" r:id="rId60"/>
    <p:sldId id="380" r:id="rId61"/>
    <p:sldId id="381" r:id="rId62"/>
    <p:sldId id="382" r:id="rId63"/>
    <p:sldId id="383" r:id="rId64"/>
    <p:sldId id="384" r:id="rId65"/>
    <p:sldId id="385" r:id="rId66"/>
    <p:sldId id="386" r:id="rId67"/>
    <p:sldId id="387" r:id="rId68"/>
    <p:sldId id="390" r:id="rId69"/>
    <p:sldId id="391" r:id="rId70"/>
    <p:sldId id="392" r:id="rId71"/>
    <p:sldId id="39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m I. I. Adawi" initials="KII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9D3"/>
    <a:srgbClr val="CCBAE9"/>
    <a:srgbClr val="9677D2"/>
    <a:srgbClr val="B5DA9E"/>
    <a:srgbClr val="6EB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4599"/>
  </p:normalViewPr>
  <p:slideViewPr>
    <p:cSldViewPr snapToGrid="0" snapToObjects="1">
      <p:cViewPr varScale="1">
        <p:scale>
          <a:sx n="62" d="100"/>
          <a:sy n="62" d="100"/>
        </p:scale>
        <p:origin x="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5E68C-532B-42F9-AD9F-66AF5F83CF56}"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US"/>
        </a:p>
      </dgm:t>
    </dgm:pt>
    <dgm:pt modelId="{E52FEFE0-C047-4FE2-8850-4E3D85BDB68A}">
      <dgm:prSet phldrT="[Text]" custT="1"/>
      <dgm:spPr/>
      <dgm:t>
        <a:bodyPr/>
        <a:lstStyle/>
        <a:p>
          <a:r>
            <a:rPr lang="en-US" sz="1600" b="1" dirty="0">
              <a:latin typeface="Times New Roman" charset="0"/>
              <a:ea typeface="Times New Roman" charset="0"/>
              <a:cs typeface="Times New Roman" charset="0"/>
            </a:rPr>
            <a:t>QU health Cluster</a:t>
          </a:r>
        </a:p>
      </dgm:t>
    </dgm:pt>
    <dgm:pt modelId="{0405DD28-3803-43E5-BE2D-D0424BEE4205}" type="parTrans" cxnId="{BD4F991B-F021-4528-8C30-A46207C2ABC7}">
      <dgm:prSet/>
      <dgm:spPr/>
      <dgm:t>
        <a:bodyPr/>
        <a:lstStyle/>
        <a:p>
          <a:endParaRPr lang="en-US"/>
        </a:p>
      </dgm:t>
    </dgm:pt>
    <dgm:pt modelId="{84628273-D35A-4EA1-92FA-2EA500E8AF4A}" type="sibTrans" cxnId="{BD4F991B-F021-4528-8C30-A46207C2ABC7}">
      <dgm:prSet/>
      <dgm:spPr/>
      <dgm:t>
        <a:bodyPr/>
        <a:lstStyle/>
        <a:p>
          <a:endParaRPr lang="en-US"/>
        </a:p>
      </dgm:t>
    </dgm:pt>
    <dgm:pt modelId="{FE2ED3B0-C88E-478C-B044-34CA1B506A79}">
      <dgm:prSet phldrT="[Text]" custT="1"/>
      <dgm:spPr/>
      <dgm:t>
        <a:bodyPr/>
        <a:lstStyle/>
        <a:p>
          <a:pPr algn="ctr"/>
          <a:r>
            <a:rPr lang="en-US" sz="1800" dirty="0">
              <a:latin typeface="Times New Roman" charset="0"/>
              <a:ea typeface="Times New Roman" charset="0"/>
              <a:cs typeface="Times New Roman" charset="0"/>
            </a:rPr>
            <a:t>College</a:t>
          </a:r>
          <a:r>
            <a:rPr lang="en-US" sz="1800" baseline="0" dirty="0">
              <a:latin typeface="Times New Roman" charset="0"/>
              <a:ea typeface="Times New Roman" charset="0"/>
              <a:cs typeface="Times New Roman" charset="0"/>
            </a:rPr>
            <a:t> of Medicine</a:t>
          </a:r>
          <a:endParaRPr lang="en-US" sz="1800" dirty="0">
            <a:latin typeface="Times New Roman" charset="0"/>
            <a:ea typeface="Times New Roman" charset="0"/>
            <a:cs typeface="Times New Roman" charset="0"/>
          </a:endParaRPr>
        </a:p>
      </dgm:t>
    </dgm:pt>
    <dgm:pt modelId="{1AE9F7FC-29F0-449C-87E5-43DE7422330B}" type="parTrans" cxnId="{4F31916C-3868-4DFD-9C80-8C34A9BF40DF}">
      <dgm:prSet/>
      <dgm:spPr/>
      <dgm:t>
        <a:bodyPr/>
        <a:lstStyle/>
        <a:p>
          <a:endParaRPr lang="en-US"/>
        </a:p>
      </dgm:t>
    </dgm:pt>
    <dgm:pt modelId="{70DC4428-5AB6-43BF-B9C5-FFE43120797D}" type="sibTrans" cxnId="{4F31916C-3868-4DFD-9C80-8C34A9BF40DF}">
      <dgm:prSet/>
      <dgm:spPr/>
      <dgm:t>
        <a:bodyPr/>
        <a:lstStyle/>
        <a:p>
          <a:endParaRPr lang="en-US"/>
        </a:p>
      </dgm:t>
    </dgm:pt>
    <dgm:pt modelId="{33CC76B6-FAA7-45F0-8BB8-C180FE7B2AE8}">
      <dgm:prSet phldrT="[Text]" custT="1"/>
      <dgm:spPr>
        <a:solidFill>
          <a:srgbClr val="B5DA9E"/>
        </a:solidFill>
      </dgm:spPr>
      <dgm:t>
        <a:bodyPr/>
        <a:lstStyle/>
        <a:p>
          <a:r>
            <a:rPr lang="en-US" sz="1800" b="1" dirty="0">
              <a:latin typeface="Times New Roman" charset="0"/>
              <a:ea typeface="Times New Roman" charset="0"/>
              <a:cs typeface="Times New Roman" charset="0"/>
            </a:rPr>
            <a:t>College of Health Sciences</a:t>
          </a:r>
        </a:p>
      </dgm:t>
    </dgm:pt>
    <dgm:pt modelId="{27904737-D99C-4CD3-88EE-A5EF2BDAF172}" type="parTrans" cxnId="{F496ECFF-2BE2-4962-A6C5-2C617FB74F8D}">
      <dgm:prSet/>
      <dgm:spPr/>
      <dgm:t>
        <a:bodyPr/>
        <a:lstStyle/>
        <a:p>
          <a:endParaRPr lang="en-US"/>
        </a:p>
      </dgm:t>
    </dgm:pt>
    <dgm:pt modelId="{3DC67095-06CB-4672-A868-D5906805723D}" type="sibTrans" cxnId="{F496ECFF-2BE2-4962-A6C5-2C617FB74F8D}">
      <dgm:prSet/>
      <dgm:spPr/>
      <dgm:t>
        <a:bodyPr/>
        <a:lstStyle/>
        <a:p>
          <a:endParaRPr lang="en-US"/>
        </a:p>
      </dgm:t>
    </dgm:pt>
    <dgm:pt modelId="{C2BFC836-925E-4910-A302-7E63DE110376}">
      <dgm:prSet phldrT="[Text]" custT="1"/>
      <dgm:spPr/>
      <dgm:t>
        <a:bodyPr/>
        <a:lstStyle/>
        <a:p>
          <a:r>
            <a:rPr lang="en-US" sz="1800" dirty="0">
              <a:latin typeface="Times New Roman" charset="0"/>
              <a:ea typeface="Times New Roman" charset="0"/>
              <a:cs typeface="Times New Roman" charset="0"/>
            </a:rPr>
            <a:t>College of Pharmacy</a:t>
          </a:r>
          <a:endParaRPr lang="en-US" sz="1600" dirty="0">
            <a:latin typeface="Times New Roman" charset="0"/>
            <a:ea typeface="Times New Roman" charset="0"/>
            <a:cs typeface="Times New Roman" charset="0"/>
          </a:endParaRPr>
        </a:p>
      </dgm:t>
    </dgm:pt>
    <dgm:pt modelId="{7F0ED1C5-E806-4601-BFDA-485ACD7A6ACD}" type="parTrans" cxnId="{7C9B9F9A-FB8A-41A6-AF3B-A76877B9B658}">
      <dgm:prSet/>
      <dgm:spPr/>
      <dgm:t>
        <a:bodyPr/>
        <a:lstStyle/>
        <a:p>
          <a:endParaRPr lang="en-US"/>
        </a:p>
      </dgm:t>
    </dgm:pt>
    <dgm:pt modelId="{5C93034D-24CC-446D-A830-BDBEF1CA57C8}" type="sibTrans" cxnId="{7C9B9F9A-FB8A-41A6-AF3B-A76877B9B658}">
      <dgm:prSet/>
      <dgm:spPr/>
      <dgm:t>
        <a:bodyPr/>
        <a:lstStyle/>
        <a:p>
          <a:endParaRPr lang="en-US"/>
        </a:p>
      </dgm:t>
    </dgm:pt>
    <dgm:pt modelId="{9761AD40-A911-4695-BA7E-9E6506A61372}" type="asst">
      <dgm:prSet custT="1"/>
      <dgm:spPr>
        <a:solidFill>
          <a:srgbClr val="CCBAE9"/>
        </a:solidFill>
      </dgm:spPr>
      <dgm:t>
        <a:bodyPr/>
        <a:lstStyle/>
        <a:p>
          <a:r>
            <a:rPr lang="en-US" sz="1600" dirty="0">
              <a:latin typeface="Times New Roman" charset="0"/>
              <a:ea typeface="Times New Roman" charset="0"/>
              <a:cs typeface="Times New Roman" charset="0"/>
            </a:rPr>
            <a:t>Biomedical Sciences</a:t>
          </a:r>
        </a:p>
      </dgm:t>
    </dgm:pt>
    <dgm:pt modelId="{605B40C7-CB7F-47E8-9C7A-06BB280FC067}" type="parTrans" cxnId="{BE137108-1B8C-4361-A850-A6E3F8EEEABD}">
      <dgm:prSet/>
      <dgm:spPr/>
      <dgm:t>
        <a:bodyPr/>
        <a:lstStyle/>
        <a:p>
          <a:endParaRPr lang="en-US"/>
        </a:p>
      </dgm:t>
    </dgm:pt>
    <dgm:pt modelId="{4757D805-EB85-480F-918A-6D20AEB4F4EA}" type="sibTrans" cxnId="{BE137108-1B8C-4361-A850-A6E3F8EEEABD}">
      <dgm:prSet/>
      <dgm:spPr/>
      <dgm:t>
        <a:bodyPr/>
        <a:lstStyle/>
        <a:p>
          <a:endParaRPr lang="en-US"/>
        </a:p>
      </dgm:t>
    </dgm:pt>
    <dgm:pt modelId="{367687EF-DF89-4626-81C8-AACBC5C9E69C}" type="asst">
      <dgm:prSet custT="1"/>
      <dgm:spPr>
        <a:solidFill>
          <a:srgbClr val="CCBAE9">
            <a:alpha val="90000"/>
          </a:srgbClr>
        </a:solidFill>
      </dgm:spPr>
      <dgm:t>
        <a:bodyPr/>
        <a:lstStyle/>
        <a:p>
          <a:r>
            <a:rPr lang="en-US" sz="1600" dirty="0">
              <a:latin typeface="Times New Roman" charset="0"/>
              <a:ea typeface="Times New Roman" charset="0"/>
              <a:cs typeface="Times New Roman" charset="0"/>
            </a:rPr>
            <a:t>Public Health</a:t>
          </a:r>
        </a:p>
      </dgm:t>
    </dgm:pt>
    <dgm:pt modelId="{5926C1EF-C117-488F-88A5-1050CE237734}" type="parTrans" cxnId="{E313208B-574D-4501-8750-4428391BD920}">
      <dgm:prSet/>
      <dgm:spPr/>
      <dgm:t>
        <a:bodyPr/>
        <a:lstStyle/>
        <a:p>
          <a:endParaRPr lang="en-US"/>
        </a:p>
      </dgm:t>
    </dgm:pt>
    <dgm:pt modelId="{5D61219E-9F36-475E-A594-36EE546A5CAF}" type="sibTrans" cxnId="{E313208B-574D-4501-8750-4428391BD920}">
      <dgm:prSet/>
      <dgm:spPr/>
      <dgm:t>
        <a:bodyPr/>
        <a:lstStyle/>
        <a:p>
          <a:endParaRPr lang="en-US"/>
        </a:p>
      </dgm:t>
    </dgm:pt>
    <dgm:pt modelId="{A0F0E763-D7B6-479A-93FF-B82C626A94BC}" type="asst">
      <dgm:prSet custT="1"/>
      <dgm:spPr>
        <a:solidFill>
          <a:srgbClr val="CCBAE9">
            <a:alpha val="90000"/>
          </a:srgbClr>
        </a:solidFill>
      </dgm:spPr>
      <dgm:t>
        <a:bodyPr/>
        <a:lstStyle/>
        <a:p>
          <a:r>
            <a:rPr lang="en-US" sz="1600" dirty="0">
              <a:latin typeface="Times New Roman" charset="0"/>
              <a:ea typeface="Times New Roman" charset="0"/>
              <a:cs typeface="Times New Roman" charset="0"/>
            </a:rPr>
            <a:t>Human Nutrition</a:t>
          </a:r>
        </a:p>
      </dgm:t>
    </dgm:pt>
    <dgm:pt modelId="{61CCAB68-2B2A-43F3-873F-69B53E204075}" type="parTrans" cxnId="{49CFBF76-6518-40BF-90FE-ED16711FB27F}">
      <dgm:prSet/>
      <dgm:spPr/>
      <dgm:t>
        <a:bodyPr/>
        <a:lstStyle/>
        <a:p>
          <a:endParaRPr lang="en-US"/>
        </a:p>
      </dgm:t>
    </dgm:pt>
    <dgm:pt modelId="{1E5463F3-04F9-40FD-BD06-AD32FE1CA486}" type="sibTrans" cxnId="{49CFBF76-6518-40BF-90FE-ED16711FB27F}">
      <dgm:prSet/>
      <dgm:spPr/>
      <dgm:t>
        <a:bodyPr/>
        <a:lstStyle/>
        <a:p>
          <a:endParaRPr lang="en-US"/>
        </a:p>
      </dgm:t>
    </dgm:pt>
    <dgm:pt modelId="{4208B2D8-97F7-CF4F-952E-5ECF94E7FD02}" type="asst">
      <dgm:prSet custT="1"/>
      <dgm:spPr/>
      <dgm:t>
        <a:bodyPr/>
        <a:lstStyle/>
        <a:p>
          <a:r>
            <a:rPr lang="en-US" sz="1600" dirty="0">
              <a:latin typeface="Times New Roman" charset="0"/>
              <a:ea typeface="Times New Roman" charset="0"/>
              <a:cs typeface="Times New Roman" charset="0"/>
            </a:rPr>
            <a:t>Physical Therapy and Rehabilitation Science</a:t>
          </a:r>
        </a:p>
      </dgm:t>
    </dgm:pt>
    <dgm:pt modelId="{2710D9F5-89DC-9743-849A-1EE94799D148}" type="parTrans" cxnId="{24AD0805-89AD-FF47-8098-A80A8B38B40F}">
      <dgm:prSet/>
      <dgm:spPr/>
      <dgm:t>
        <a:bodyPr/>
        <a:lstStyle/>
        <a:p>
          <a:endParaRPr lang="en-US"/>
        </a:p>
      </dgm:t>
    </dgm:pt>
    <dgm:pt modelId="{FC4C7B9C-0BFC-5043-BE12-75DBD53E2702}" type="sibTrans" cxnId="{24AD0805-89AD-FF47-8098-A80A8B38B40F}">
      <dgm:prSet/>
      <dgm:spPr/>
      <dgm:t>
        <a:bodyPr/>
        <a:lstStyle/>
        <a:p>
          <a:endParaRPr lang="en-US"/>
        </a:p>
      </dgm:t>
    </dgm:pt>
    <dgm:pt modelId="{51F32883-04F2-B648-BD2F-2DD9FF998BF4}">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Biomedical Science Program</a:t>
          </a:r>
        </a:p>
      </dgm:t>
    </dgm:pt>
    <dgm:pt modelId="{D7C51D38-0160-B84D-82F0-267FA814145A}" type="parTrans" cxnId="{E2FF846A-0499-4E4E-921C-6DB8BFBF36BA}">
      <dgm:prSet/>
      <dgm:spPr/>
      <dgm:t>
        <a:bodyPr/>
        <a:lstStyle/>
        <a:p>
          <a:endParaRPr lang="en-US"/>
        </a:p>
      </dgm:t>
    </dgm:pt>
    <dgm:pt modelId="{AE720A93-B981-5A41-8627-CBA1D7466CC3}" type="sibTrans" cxnId="{E2FF846A-0499-4E4E-921C-6DB8BFBF36BA}">
      <dgm:prSet/>
      <dgm:spPr/>
      <dgm:t>
        <a:bodyPr/>
        <a:lstStyle/>
        <a:p>
          <a:endParaRPr lang="en-US"/>
        </a:p>
      </dgm:t>
    </dgm:pt>
    <dgm:pt modelId="{5BB6BF62-CB04-B842-B8F9-BAEACD13BE47}">
      <dgm:prSet custT="1"/>
      <dgm:spPr>
        <a:solidFill>
          <a:schemeClr val="bg1"/>
        </a:solidFill>
      </dgm:spPr>
      <dgm:t>
        <a:bodyPr/>
        <a:lstStyle/>
        <a:p>
          <a:r>
            <a:rPr lang="en-US" sz="1200" dirty="0">
              <a:latin typeface="Times New Roman" charset="0"/>
              <a:ea typeface="Times New Roman" charset="0"/>
              <a:cs typeface="Times New Roman" charset="0"/>
            </a:rPr>
            <a:t>Masters programs</a:t>
          </a:r>
        </a:p>
      </dgm:t>
    </dgm:pt>
    <dgm:pt modelId="{6804CD40-36CD-0245-BC72-E25C9C5B9E78}" type="parTrans" cxnId="{6F5D6D21-70BB-7F4E-A913-0913F9BE38E1}">
      <dgm:prSet/>
      <dgm:spPr/>
      <dgm:t>
        <a:bodyPr/>
        <a:lstStyle/>
        <a:p>
          <a:endParaRPr lang="en-US"/>
        </a:p>
      </dgm:t>
    </dgm:pt>
    <dgm:pt modelId="{9F0F176D-679E-804B-A08A-A36A2851D7B0}" type="sibTrans" cxnId="{6F5D6D21-70BB-7F4E-A913-0913F9BE38E1}">
      <dgm:prSet/>
      <dgm:spPr/>
      <dgm:t>
        <a:bodyPr/>
        <a:lstStyle/>
        <a:p>
          <a:endParaRPr lang="en-US"/>
        </a:p>
      </dgm:t>
    </dgm:pt>
    <dgm:pt modelId="{6F595D64-C337-CA48-82E7-71ACD02E1F8B}">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Public Health Program</a:t>
          </a:r>
        </a:p>
      </dgm:t>
    </dgm:pt>
    <dgm:pt modelId="{934C1D27-072B-5942-8B16-CB6275C1339C}" type="parTrans" cxnId="{ECBEC29B-E324-2E48-9081-4F33C024F425}">
      <dgm:prSet/>
      <dgm:spPr/>
      <dgm:t>
        <a:bodyPr/>
        <a:lstStyle/>
        <a:p>
          <a:endParaRPr lang="en-US"/>
        </a:p>
      </dgm:t>
    </dgm:pt>
    <dgm:pt modelId="{C40C9592-FD17-9440-B62F-46E95B8EBFEA}" type="sibTrans" cxnId="{ECBEC29B-E324-2E48-9081-4F33C024F425}">
      <dgm:prSet/>
      <dgm:spPr/>
      <dgm:t>
        <a:bodyPr/>
        <a:lstStyle/>
        <a:p>
          <a:endParaRPr lang="en-US"/>
        </a:p>
      </dgm:t>
    </dgm:pt>
    <dgm:pt modelId="{6BCF7079-97C6-F942-993F-AD80E60390ED}">
      <dgm:prSet custT="1"/>
      <dgm:spPr>
        <a:solidFill>
          <a:srgbClr val="9779D3">
            <a:alpha val="90000"/>
          </a:srgbClr>
        </a:solidFill>
      </dgm:spPr>
      <dgm:t>
        <a:bodyPr/>
        <a:lstStyle/>
        <a:p>
          <a:r>
            <a:rPr lang="en-US" sz="1100" b="1" dirty="0">
              <a:solidFill>
                <a:schemeClr val="tx1"/>
              </a:solidFill>
              <a:latin typeface="Times New Roman" charset="0"/>
              <a:ea typeface="Times New Roman" charset="0"/>
              <a:cs typeface="Times New Roman" charset="0"/>
            </a:rPr>
            <a:t>Master of Public Health (MPH)</a:t>
          </a:r>
        </a:p>
        <a:p>
          <a:r>
            <a:rPr lang="en-US" sz="1100" b="1" dirty="0">
              <a:solidFill>
                <a:schemeClr val="bg1"/>
              </a:solidFill>
              <a:latin typeface="Times New Roman" charset="0"/>
              <a:ea typeface="Times New Roman" charset="0"/>
              <a:cs typeface="Times New Roman" charset="0"/>
            </a:rPr>
            <a:t>Launched Fall-2015</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p>
      </dgm:t>
    </dgm:pt>
    <dgm:pt modelId="{571723BE-3D6E-D44B-B30B-71035926EADB}" type="parTrans" cxnId="{CB2D0A65-36FB-9144-8134-7D0EF34CE261}">
      <dgm:prSet/>
      <dgm:spPr/>
      <dgm:t>
        <a:bodyPr/>
        <a:lstStyle/>
        <a:p>
          <a:endParaRPr lang="en-US"/>
        </a:p>
      </dgm:t>
    </dgm:pt>
    <dgm:pt modelId="{3CF4C581-FD3B-A348-B84E-3BD9050D4B8A}" type="sibTrans" cxnId="{CB2D0A65-36FB-9144-8134-7D0EF34CE261}">
      <dgm:prSet/>
      <dgm:spPr/>
      <dgm:t>
        <a:bodyPr/>
        <a:lstStyle/>
        <a:p>
          <a:endParaRPr lang="en-US"/>
        </a:p>
      </dgm:t>
    </dgm:pt>
    <dgm:pt modelId="{BBC73AF6-E1E2-AE4E-B51F-C3FA0771C315}">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Human Nutrition</a:t>
          </a:r>
          <a:r>
            <a:rPr lang="en-US" sz="1100" baseline="0" dirty="0">
              <a:latin typeface="Times New Roman" charset="0"/>
              <a:ea typeface="Times New Roman" charset="0"/>
              <a:cs typeface="Times New Roman" charset="0"/>
            </a:rPr>
            <a:t> Program</a:t>
          </a:r>
          <a:endParaRPr lang="en-US" sz="1100" dirty="0">
            <a:latin typeface="Times New Roman" charset="0"/>
            <a:ea typeface="Times New Roman" charset="0"/>
            <a:cs typeface="Times New Roman" charset="0"/>
          </a:endParaRPr>
        </a:p>
      </dgm:t>
    </dgm:pt>
    <dgm:pt modelId="{03BF60B5-1389-9F4B-AFF8-F862CA29105E}" type="parTrans" cxnId="{5527C3C8-09B9-6048-9DED-4C3D7499228B}">
      <dgm:prSet/>
      <dgm:spPr/>
      <dgm:t>
        <a:bodyPr/>
        <a:lstStyle/>
        <a:p>
          <a:endParaRPr lang="en-US"/>
        </a:p>
      </dgm:t>
    </dgm:pt>
    <dgm:pt modelId="{83967CB4-EACA-BE48-ADB2-10D8EE2F8E7D}" type="sibTrans" cxnId="{5527C3C8-09B9-6048-9DED-4C3D7499228B}">
      <dgm:prSet/>
      <dgm:spPr/>
      <dgm:t>
        <a:bodyPr/>
        <a:lstStyle/>
        <a:p>
          <a:endParaRPr lang="en-US"/>
        </a:p>
      </dgm:t>
    </dgm:pt>
    <dgm:pt modelId="{FC42B4C9-D617-8E42-8476-9C2684414D77}">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Physical Therapy Program</a:t>
          </a:r>
        </a:p>
      </dgm:t>
    </dgm:pt>
    <dgm:pt modelId="{E5A1AEB4-AD74-E146-B09C-3508A789B66F}" type="parTrans" cxnId="{E5875F85-11DA-0D4B-B9CF-7C45BFAE2B52}">
      <dgm:prSet/>
      <dgm:spPr/>
      <dgm:t>
        <a:bodyPr/>
        <a:lstStyle/>
        <a:p>
          <a:endParaRPr lang="en-US"/>
        </a:p>
      </dgm:t>
    </dgm:pt>
    <dgm:pt modelId="{3FCA71A3-85AF-414E-B6B6-E17E726C5D72}" type="sibTrans" cxnId="{E5875F85-11DA-0D4B-B9CF-7C45BFAE2B52}">
      <dgm:prSet/>
      <dgm:spPr/>
      <dgm:t>
        <a:bodyPr/>
        <a:lstStyle/>
        <a:p>
          <a:endParaRPr lang="en-US"/>
        </a:p>
      </dgm:t>
    </dgm:pt>
    <dgm:pt modelId="{F9E06331-1B0D-5646-826B-7828AD593E05}">
      <dgm:prSet custT="1"/>
      <dgm:spPr>
        <a:solidFill>
          <a:srgbClr val="9779D3">
            <a:alpha val="90000"/>
          </a:srgbClr>
        </a:solidFill>
      </dgm:spPr>
      <dgm:t>
        <a:bodyPr/>
        <a:lstStyle/>
        <a:p>
          <a:r>
            <a:rPr lang="en-US" sz="1200" b="1" dirty="0">
              <a:solidFill>
                <a:schemeClr val="tx1"/>
              </a:solidFill>
              <a:latin typeface="Times New Roman" charset="0"/>
              <a:ea typeface="Times New Roman" charset="0"/>
              <a:cs typeface="Times New Roman" charset="0"/>
            </a:rPr>
            <a:t>Master of Science in Biomedical Sciences</a:t>
          </a:r>
        </a:p>
        <a:p>
          <a:r>
            <a:rPr lang="en-US" sz="1100" b="1" dirty="0">
              <a:solidFill>
                <a:schemeClr val="bg1"/>
              </a:solidFill>
              <a:latin typeface="Times New Roman" charset="0"/>
              <a:ea typeface="Times New Roman" charset="0"/>
              <a:cs typeface="Times New Roman" charset="0"/>
            </a:rPr>
            <a:t>Launched Fall-2012</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endParaRPr lang="en-US" sz="1050" dirty="0">
            <a:solidFill>
              <a:schemeClr val="tx1"/>
            </a:solidFill>
          </a:endParaRPr>
        </a:p>
      </dgm:t>
    </dgm:pt>
    <dgm:pt modelId="{66D28E6D-6642-5C4B-B02C-2FFAFF4A1B33}" type="parTrans" cxnId="{A1392C3F-D8B3-BC44-A2EF-5E0B4A3885DD}">
      <dgm:prSet/>
      <dgm:spPr/>
      <dgm:t>
        <a:bodyPr/>
        <a:lstStyle/>
        <a:p>
          <a:endParaRPr lang="en-US"/>
        </a:p>
      </dgm:t>
    </dgm:pt>
    <dgm:pt modelId="{52DAAAAF-BD46-0F4E-B6A8-D7F904F4D8E4}" type="sibTrans" cxnId="{A1392C3F-D8B3-BC44-A2EF-5E0B4A3885DD}">
      <dgm:prSet/>
      <dgm:spPr/>
      <dgm:t>
        <a:bodyPr/>
        <a:lstStyle/>
        <a:p>
          <a:endParaRPr lang="en-US"/>
        </a:p>
      </dgm:t>
    </dgm:pt>
    <dgm:pt modelId="{6EC10978-D902-F740-B0AA-9FFE93CFF350}">
      <dgm:prSet custT="1"/>
      <dgm:spPr>
        <a:solidFill>
          <a:srgbClr val="9779D3">
            <a:alpha val="90000"/>
          </a:srgbClr>
        </a:solidFill>
      </dgm:spPr>
      <dgm:t>
        <a:bodyPr/>
        <a:lstStyle/>
        <a:p>
          <a:r>
            <a:rPr lang="en-US" sz="1200" b="1" dirty="0">
              <a:solidFill>
                <a:schemeClr val="tx1"/>
              </a:solidFill>
              <a:latin typeface="Times New Roman" charset="0"/>
              <a:ea typeface="Times New Roman" charset="0"/>
              <a:cs typeface="Times New Roman" charset="0"/>
            </a:rPr>
            <a:t>Master of Science in Genetic Counselling (MSc)</a:t>
          </a:r>
        </a:p>
        <a:p>
          <a:r>
            <a:rPr lang="en-US" sz="1050" b="1" dirty="0">
              <a:solidFill>
                <a:schemeClr val="bg1"/>
              </a:solidFill>
              <a:latin typeface="Times New Roman" charset="0"/>
              <a:ea typeface="Times New Roman" charset="0"/>
              <a:cs typeface="Times New Roman" charset="0"/>
            </a:rPr>
            <a:t>Launched Fall-2018</a:t>
          </a:r>
          <a:r>
            <a:rPr lang="en-US" sz="1050" b="1" baseline="0" dirty="0">
              <a:solidFill>
                <a:schemeClr val="bg1"/>
              </a:solidFill>
              <a:latin typeface="Times New Roman" charset="0"/>
              <a:ea typeface="Times New Roman" charset="0"/>
              <a:cs typeface="Times New Roman" charset="0"/>
            </a:rPr>
            <a:t> </a:t>
          </a:r>
          <a:r>
            <a:rPr lang="en-US" sz="1050" b="1" dirty="0">
              <a:solidFill>
                <a:schemeClr val="tx1"/>
              </a:solidFill>
              <a:latin typeface="Times New Roman" charset="0"/>
              <a:ea typeface="Times New Roman" charset="0"/>
              <a:cs typeface="Times New Roman" charset="0"/>
            </a:rPr>
            <a:t> </a:t>
          </a:r>
          <a:endParaRPr lang="en-US" sz="1050" dirty="0">
            <a:solidFill>
              <a:schemeClr val="tx1"/>
            </a:solidFill>
          </a:endParaRPr>
        </a:p>
      </dgm:t>
    </dgm:pt>
    <dgm:pt modelId="{2D41B89F-D90E-EE46-B4AF-68AB5A993A03}" type="parTrans" cxnId="{7713C5A7-6729-D246-9F5E-C35B11C8C2BE}">
      <dgm:prSet/>
      <dgm:spPr/>
      <dgm:t>
        <a:bodyPr/>
        <a:lstStyle/>
        <a:p>
          <a:endParaRPr lang="en-US"/>
        </a:p>
      </dgm:t>
    </dgm:pt>
    <dgm:pt modelId="{4A5FE057-0EDA-234A-8457-253A961A66BA}" type="sibTrans" cxnId="{7713C5A7-6729-D246-9F5E-C35B11C8C2BE}">
      <dgm:prSet/>
      <dgm:spPr/>
      <dgm:t>
        <a:bodyPr/>
        <a:lstStyle/>
        <a:p>
          <a:endParaRPr lang="en-US"/>
        </a:p>
      </dgm:t>
    </dgm:pt>
    <dgm:pt modelId="{917292DC-800B-5941-B77E-BF4A1EF2012A}">
      <dgm:prSet custT="1"/>
      <dgm:spPr/>
      <dgm:t>
        <a:bodyPr/>
        <a:lstStyle/>
        <a:p>
          <a:r>
            <a:rPr lang="en-US" sz="1800" dirty="0">
              <a:latin typeface="Times New Roman" charset="0"/>
              <a:ea typeface="Times New Roman" charset="0"/>
              <a:cs typeface="Times New Roman" charset="0"/>
            </a:rPr>
            <a:t>College of Dental Medicine</a:t>
          </a:r>
        </a:p>
      </dgm:t>
    </dgm:pt>
    <dgm:pt modelId="{62EEE7C7-FC65-154B-8A69-DF43D040B3EB}" type="parTrans" cxnId="{FCFF8D96-15F4-164F-914E-C03F38397231}">
      <dgm:prSet/>
      <dgm:spPr/>
      <dgm:t>
        <a:bodyPr/>
        <a:lstStyle/>
        <a:p>
          <a:endParaRPr lang="en-US"/>
        </a:p>
      </dgm:t>
    </dgm:pt>
    <dgm:pt modelId="{073B2DF5-850D-2A49-A0E7-DBE5ED4134BA}" type="sibTrans" cxnId="{FCFF8D96-15F4-164F-914E-C03F38397231}">
      <dgm:prSet/>
      <dgm:spPr/>
      <dgm:t>
        <a:bodyPr/>
        <a:lstStyle/>
        <a:p>
          <a:endParaRPr lang="en-US"/>
        </a:p>
      </dgm:t>
    </dgm:pt>
    <dgm:pt modelId="{414317D0-967C-9848-B531-63C9F3B8EF50}">
      <dgm:prSet custT="1"/>
      <dgm:spPr>
        <a:solidFill>
          <a:srgbClr val="9677D2">
            <a:alpha val="90000"/>
          </a:srgbClr>
        </a:solidFill>
      </dgm:spPr>
      <dgm:t>
        <a:bodyPr/>
        <a:lstStyle/>
        <a:p>
          <a:r>
            <a:rPr lang="en-US" sz="1100" b="1" dirty="0">
              <a:latin typeface="Times New Roman" charset="0"/>
              <a:ea typeface="Times New Roman" charset="0"/>
              <a:cs typeface="Times New Roman" charset="0"/>
            </a:rPr>
            <a:t>Master’s of Science in Human Nutrition</a:t>
          </a:r>
          <a:r>
            <a:rPr lang="en-US" sz="1100" b="1" baseline="0" dirty="0">
              <a:latin typeface="Times New Roman" charset="0"/>
              <a:ea typeface="Times New Roman" charset="0"/>
              <a:cs typeface="Times New Roman" charset="0"/>
            </a:rPr>
            <a:t> (MSc)</a:t>
          </a:r>
        </a:p>
        <a:p>
          <a:r>
            <a:rPr lang="en-US" sz="1100" b="1" dirty="0">
              <a:solidFill>
                <a:schemeClr val="bg1"/>
              </a:solidFill>
              <a:latin typeface="Times New Roman" charset="0"/>
              <a:ea typeface="Times New Roman" charset="0"/>
              <a:cs typeface="Times New Roman" charset="0"/>
            </a:rPr>
            <a:t>To be launched</a:t>
          </a:r>
        </a:p>
        <a:p>
          <a:r>
            <a:rPr lang="en-US" sz="1100" b="1" dirty="0">
              <a:solidFill>
                <a:schemeClr val="bg1"/>
              </a:solidFill>
              <a:latin typeface="Times New Roman" charset="0"/>
              <a:ea typeface="Times New Roman" charset="0"/>
              <a:cs typeface="Times New Roman" charset="0"/>
            </a:rPr>
            <a:t> Fall-2021</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endParaRPr lang="en-US" sz="1100" b="1" dirty="0">
            <a:latin typeface="Times New Roman" charset="0"/>
            <a:ea typeface="Times New Roman" charset="0"/>
            <a:cs typeface="Times New Roman" charset="0"/>
          </a:endParaRPr>
        </a:p>
      </dgm:t>
    </dgm:pt>
    <dgm:pt modelId="{0A95A4F1-D40B-8E4F-997D-C3E1C2F87BBF}" type="parTrans" cxnId="{42A06DAD-E008-744A-9696-C717ECF92F13}">
      <dgm:prSet/>
      <dgm:spPr/>
      <dgm:t>
        <a:bodyPr/>
        <a:lstStyle/>
        <a:p>
          <a:endParaRPr lang="en-US"/>
        </a:p>
      </dgm:t>
    </dgm:pt>
    <dgm:pt modelId="{82B7761D-A443-C040-85B1-BF9B0A58CC60}" type="sibTrans" cxnId="{42A06DAD-E008-744A-9696-C717ECF92F13}">
      <dgm:prSet/>
      <dgm:spPr/>
      <dgm:t>
        <a:bodyPr/>
        <a:lstStyle/>
        <a:p>
          <a:endParaRPr lang="en-US"/>
        </a:p>
      </dgm:t>
    </dgm:pt>
    <dgm:pt modelId="{6DFE15FA-84AB-46D6-A07C-34F94296A9FE}">
      <dgm:prSet custT="1"/>
      <dgm:spPr>
        <a:solidFill>
          <a:srgbClr val="9779D3">
            <a:alpha val="90000"/>
          </a:srgbClr>
        </a:solidFill>
      </dgm:spPr>
      <dgm:t>
        <a:bodyPr/>
        <a:lstStyle/>
        <a:p>
          <a:r>
            <a:rPr lang="en-US" sz="1100" b="1" dirty="0">
              <a:latin typeface="Times New Roman" panose="02020603050405020304" pitchFamily="18" charset="0"/>
              <a:cs typeface="Times New Roman" panose="02020603050405020304" pitchFamily="18" charset="0"/>
            </a:rPr>
            <a:t>PhD program in Biomedical Sciences</a:t>
          </a:r>
        </a:p>
        <a:p>
          <a:r>
            <a:rPr lang="en-US" sz="1100" b="1" dirty="0">
              <a:solidFill>
                <a:schemeClr val="bg1"/>
              </a:solidFill>
              <a:latin typeface="Times New Roman" charset="0"/>
              <a:ea typeface="Times New Roman" charset="0"/>
              <a:cs typeface="Times New Roman" charset="0"/>
            </a:rPr>
            <a:t>Launched Fall-2018</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endParaRPr lang="en-US" sz="1100" b="1" dirty="0">
            <a:latin typeface="Times New Roman" panose="02020603050405020304" pitchFamily="18" charset="0"/>
            <a:cs typeface="Times New Roman" panose="02020603050405020304" pitchFamily="18" charset="0"/>
          </a:endParaRPr>
        </a:p>
      </dgm:t>
    </dgm:pt>
    <dgm:pt modelId="{50467312-16E6-4A04-89D7-A99658808B48}" type="parTrans" cxnId="{CD36D16A-2E92-417E-B41F-F24796F09EEA}">
      <dgm:prSet/>
      <dgm:spPr/>
      <dgm:t>
        <a:bodyPr/>
        <a:lstStyle/>
        <a:p>
          <a:endParaRPr lang="en-US"/>
        </a:p>
      </dgm:t>
    </dgm:pt>
    <dgm:pt modelId="{EE25EB30-ABA3-4416-A08F-B42C02A095ED}" type="sibTrans" cxnId="{CD36D16A-2E92-417E-B41F-F24796F09EEA}">
      <dgm:prSet/>
      <dgm:spPr/>
      <dgm:t>
        <a:bodyPr/>
        <a:lstStyle/>
        <a:p>
          <a:endParaRPr lang="en-US"/>
        </a:p>
      </dgm:t>
    </dgm:pt>
    <dgm:pt modelId="{F36C443D-6F7A-4B90-AFF9-2893F4767908}" type="pres">
      <dgm:prSet presAssocID="{CCC5E68C-532B-42F9-AD9F-66AF5F83CF56}" presName="hierChild1" presStyleCnt="0">
        <dgm:presLayoutVars>
          <dgm:chPref val="1"/>
          <dgm:dir/>
          <dgm:animOne val="branch"/>
          <dgm:animLvl val="lvl"/>
          <dgm:resizeHandles/>
        </dgm:presLayoutVars>
      </dgm:prSet>
      <dgm:spPr/>
      <dgm:t>
        <a:bodyPr/>
        <a:lstStyle/>
        <a:p>
          <a:endParaRPr lang="en-US"/>
        </a:p>
      </dgm:t>
    </dgm:pt>
    <dgm:pt modelId="{B2546E8F-BDAE-45A8-8C96-05E7AA16A816}" type="pres">
      <dgm:prSet presAssocID="{E52FEFE0-C047-4FE2-8850-4E3D85BDB68A}" presName="hierRoot1" presStyleCnt="0"/>
      <dgm:spPr/>
    </dgm:pt>
    <dgm:pt modelId="{8C283C34-4E13-4E73-88E4-0302436154A6}" type="pres">
      <dgm:prSet presAssocID="{E52FEFE0-C047-4FE2-8850-4E3D85BDB68A}" presName="composite" presStyleCnt="0"/>
      <dgm:spPr/>
    </dgm:pt>
    <dgm:pt modelId="{8D6DF4A6-D4DE-49AA-8C04-768E6CE277C0}" type="pres">
      <dgm:prSet presAssocID="{E52FEFE0-C047-4FE2-8850-4E3D85BDB68A}" presName="background" presStyleLbl="node0" presStyleIdx="0" presStyleCnt="1"/>
      <dgm:spPr/>
    </dgm:pt>
    <dgm:pt modelId="{C0CC92C6-F98A-4B1A-984E-2628BC36ACB4}" type="pres">
      <dgm:prSet presAssocID="{E52FEFE0-C047-4FE2-8850-4E3D85BDB68A}" presName="text" presStyleLbl="fgAcc0" presStyleIdx="0" presStyleCnt="1">
        <dgm:presLayoutVars>
          <dgm:chPref val="3"/>
        </dgm:presLayoutVars>
      </dgm:prSet>
      <dgm:spPr/>
      <dgm:t>
        <a:bodyPr/>
        <a:lstStyle/>
        <a:p>
          <a:endParaRPr lang="en-US"/>
        </a:p>
      </dgm:t>
    </dgm:pt>
    <dgm:pt modelId="{4B3CA10D-11E7-4D3B-9849-084CAD6AD55D}" type="pres">
      <dgm:prSet presAssocID="{E52FEFE0-C047-4FE2-8850-4E3D85BDB68A}" presName="hierChild2" presStyleCnt="0"/>
      <dgm:spPr/>
    </dgm:pt>
    <dgm:pt modelId="{5F0453A8-8E6B-48F2-90F0-A8935EC075EB}" type="pres">
      <dgm:prSet presAssocID="{1AE9F7FC-29F0-449C-87E5-43DE7422330B}" presName="Name10" presStyleLbl="parChTrans1D2" presStyleIdx="0" presStyleCnt="4"/>
      <dgm:spPr/>
      <dgm:t>
        <a:bodyPr/>
        <a:lstStyle/>
        <a:p>
          <a:endParaRPr lang="en-US"/>
        </a:p>
      </dgm:t>
    </dgm:pt>
    <dgm:pt modelId="{4436EBDA-1820-4132-B9B1-48ADEE6E31A0}" type="pres">
      <dgm:prSet presAssocID="{FE2ED3B0-C88E-478C-B044-34CA1B506A79}" presName="hierRoot2" presStyleCnt="0"/>
      <dgm:spPr/>
    </dgm:pt>
    <dgm:pt modelId="{538C11C3-7697-4E60-8009-0EA03AC24DDA}" type="pres">
      <dgm:prSet presAssocID="{FE2ED3B0-C88E-478C-B044-34CA1B506A79}" presName="composite2" presStyleCnt="0"/>
      <dgm:spPr/>
    </dgm:pt>
    <dgm:pt modelId="{0101A434-E7E1-4741-A8B6-48A7EE6AFEDF}" type="pres">
      <dgm:prSet presAssocID="{FE2ED3B0-C88E-478C-B044-34CA1B506A79}" presName="background2" presStyleLbl="node2" presStyleIdx="0" presStyleCnt="4"/>
      <dgm:spPr/>
    </dgm:pt>
    <dgm:pt modelId="{CD660A90-B7AD-4CE1-AB5B-A829658A121E}" type="pres">
      <dgm:prSet presAssocID="{FE2ED3B0-C88E-478C-B044-34CA1B506A79}" presName="text2" presStyleLbl="fgAcc2" presStyleIdx="0" presStyleCnt="4">
        <dgm:presLayoutVars>
          <dgm:chPref val="3"/>
        </dgm:presLayoutVars>
      </dgm:prSet>
      <dgm:spPr/>
      <dgm:t>
        <a:bodyPr/>
        <a:lstStyle/>
        <a:p>
          <a:endParaRPr lang="en-US"/>
        </a:p>
      </dgm:t>
    </dgm:pt>
    <dgm:pt modelId="{01C22A2C-D22C-462F-BF41-A960DCF5E649}" type="pres">
      <dgm:prSet presAssocID="{FE2ED3B0-C88E-478C-B044-34CA1B506A79}" presName="hierChild3" presStyleCnt="0"/>
      <dgm:spPr/>
    </dgm:pt>
    <dgm:pt modelId="{FEBA5106-7C6A-4B57-AF0F-FC6AF44B9FF5}" type="pres">
      <dgm:prSet presAssocID="{27904737-D99C-4CD3-88EE-A5EF2BDAF172}" presName="Name10" presStyleLbl="parChTrans1D2" presStyleIdx="1" presStyleCnt="4"/>
      <dgm:spPr/>
      <dgm:t>
        <a:bodyPr/>
        <a:lstStyle/>
        <a:p>
          <a:endParaRPr lang="en-US"/>
        </a:p>
      </dgm:t>
    </dgm:pt>
    <dgm:pt modelId="{65CF0972-A5E8-469E-AAF2-4955242539A9}" type="pres">
      <dgm:prSet presAssocID="{33CC76B6-FAA7-45F0-8BB8-C180FE7B2AE8}" presName="hierRoot2" presStyleCnt="0"/>
      <dgm:spPr/>
    </dgm:pt>
    <dgm:pt modelId="{D97E20FB-0757-43A6-A87C-0844F829521C}" type="pres">
      <dgm:prSet presAssocID="{33CC76B6-FAA7-45F0-8BB8-C180FE7B2AE8}" presName="composite2" presStyleCnt="0"/>
      <dgm:spPr/>
    </dgm:pt>
    <dgm:pt modelId="{CFC7F2EE-0868-45D0-9870-476E89016FBA}" type="pres">
      <dgm:prSet presAssocID="{33CC76B6-FAA7-45F0-8BB8-C180FE7B2AE8}" presName="background2" presStyleLbl="node2" presStyleIdx="1" presStyleCnt="4"/>
      <dgm:spPr/>
    </dgm:pt>
    <dgm:pt modelId="{46B3D294-F699-456A-BA7B-683E0D7902C7}" type="pres">
      <dgm:prSet presAssocID="{33CC76B6-FAA7-45F0-8BB8-C180FE7B2AE8}" presName="text2" presStyleLbl="fgAcc2" presStyleIdx="1" presStyleCnt="4" custScaleX="120035">
        <dgm:presLayoutVars>
          <dgm:chPref val="3"/>
        </dgm:presLayoutVars>
      </dgm:prSet>
      <dgm:spPr/>
      <dgm:t>
        <a:bodyPr/>
        <a:lstStyle/>
        <a:p>
          <a:endParaRPr lang="en-US"/>
        </a:p>
      </dgm:t>
    </dgm:pt>
    <dgm:pt modelId="{4AD87C43-A58B-4386-B80A-0CB7A9CF215D}" type="pres">
      <dgm:prSet presAssocID="{33CC76B6-FAA7-45F0-8BB8-C180FE7B2AE8}" presName="hierChild3" presStyleCnt="0"/>
      <dgm:spPr/>
    </dgm:pt>
    <dgm:pt modelId="{0CEB95E0-8B35-4757-A371-172B2E428EBF}" type="pres">
      <dgm:prSet presAssocID="{605B40C7-CB7F-47E8-9C7A-06BB280FC067}" presName="Name17" presStyleLbl="parChTrans1D3" presStyleIdx="0" presStyleCnt="4"/>
      <dgm:spPr/>
      <dgm:t>
        <a:bodyPr/>
        <a:lstStyle/>
        <a:p>
          <a:endParaRPr lang="en-US"/>
        </a:p>
      </dgm:t>
    </dgm:pt>
    <dgm:pt modelId="{98A1B339-E63F-4388-B9F4-90A165522319}" type="pres">
      <dgm:prSet presAssocID="{9761AD40-A911-4695-BA7E-9E6506A61372}" presName="hierRoot3" presStyleCnt="0"/>
      <dgm:spPr/>
    </dgm:pt>
    <dgm:pt modelId="{2EE79899-A014-4C9B-A2E8-CD561AF734A3}" type="pres">
      <dgm:prSet presAssocID="{9761AD40-A911-4695-BA7E-9E6506A61372}" presName="composite3" presStyleCnt="0"/>
      <dgm:spPr/>
    </dgm:pt>
    <dgm:pt modelId="{6E13C922-B681-4487-877A-418D7261DDF2}" type="pres">
      <dgm:prSet presAssocID="{9761AD40-A911-4695-BA7E-9E6506A61372}" presName="background3" presStyleLbl="asst2" presStyleIdx="0" presStyleCnt="4"/>
      <dgm:spPr/>
    </dgm:pt>
    <dgm:pt modelId="{C7FE96E9-1045-4ED3-9318-2CA0A37D9D55}" type="pres">
      <dgm:prSet presAssocID="{9761AD40-A911-4695-BA7E-9E6506A61372}" presName="text3" presStyleLbl="fgAcc3" presStyleIdx="0" presStyleCnt="4">
        <dgm:presLayoutVars>
          <dgm:chPref val="3"/>
        </dgm:presLayoutVars>
      </dgm:prSet>
      <dgm:spPr/>
      <dgm:t>
        <a:bodyPr/>
        <a:lstStyle/>
        <a:p>
          <a:endParaRPr lang="en-US"/>
        </a:p>
      </dgm:t>
    </dgm:pt>
    <dgm:pt modelId="{BC693BC5-6420-401B-A03A-D929D7702131}" type="pres">
      <dgm:prSet presAssocID="{9761AD40-A911-4695-BA7E-9E6506A61372}" presName="hierChild4" presStyleCnt="0"/>
      <dgm:spPr/>
    </dgm:pt>
    <dgm:pt modelId="{56A35C3A-DFFA-004E-B8EC-65CFEF15DFA5}" type="pres">
      <dgm:prSet presAssocID="{D7C51D38-0160-B84D-82F0-267FA814145A}" presName="Name23" presStyleLbl="parChTrans1D4" presStyleIdx="0" presStyleCnt="10"/>
      <dgm:spPr/>
      <dgm:t>
        <a:bodyPr/>
        <a:lstStyle/>
        <a:p>
          <a:endParaRPr lang="en-US"/>
        </a:p>
      </dgm:t>
    </dgm:pt>
    <dgm:pt modelId="{DBE099BB-0F5A-8747-B2CD-4B4074BA4C18}" type="pres">
      <dgm:prSet presAssocID="{51F32883-04F2-B648-BD2F-2DD9FF998BF4}" presName="hierRoot4" presStyleCnt="0"/>
      <dgm:spPr/>
    </dgm:pt>
    <dgm:pt modelId="{486E3DF0-1623-F141-8872-16C908177CDC}" type="pres">
      <dgm:prSet presAssocID="{51F32883-04F2-B648-BD2F-2DD9FF998BF4}" presName="composite4" presStyleCnt="0"/>
      <dgm:spPr/>
    </dgm:pt>
    <dgm:pt modelId="{D63B6C6D-D6DC-F84D-B594-3C89F5505F42}" type="pres">
      <dgm:prSet presAssocID="{51F32883-04F2-B648-BD2F-2DD9FF998BF4}" presName="background4" presStyleLbl="node4" presStyleIdx="0" presStyleCnt="10"/>
      <dgm:spPr/>
    </dgm:pt>
    <dgm:pt modelId="{1BF45C79-2C8A-4D43-B7AB-FDACA0C1B5C7}" type="pres">
      <dgm:prSet presAssocID="{51F32883-04F2-B648-BD2F-2DD9FF998BF4}" presName="text4" presStyleLbl="fgAcc4" presStyleIdx="0" presStyleCnt="10" custScaleX="112948">
        <dgm:presLayoutVars>
          <dgm:chPref val="3"/>
        </dgm:presLayoutVars>
      </dgm:prSet>
      <dgm:spPr/>
      <dgm:t>
        <a:bodyPr/>
        <a:lstStyle/>
        <a:p>
          <a:endParaRPr lang="en-US"/>
        </a:p>
      </dgm:t>
    </dgm:pt>
    <dgm:pt modelId="{4745FC01-2FCC-6F4B-890C-1F8A76DAE454}" type="pres">
      <dgm:prSet presAssocID="{51F32883-04F2-B648-BD2F-2DD9FF998BF4}" presName="hierChild5" presStyleCnt="0"/>
      <dgm:spPr/>
    </dgm:pt>
    <dgm:pt modelId="{D6F275B1-793B-D446-9919-515FACE77C16}" type="pres">
      <dgm:prSet presAssocID="{6804CD40-36CD-0245-BC72-E25C9C5B9E78}" presName="Name23" presStyleLbl="parChTrans1D4" presStyleIdx="1" presStyleCnt="10"/>
      <dgm:spPr/>
      <dgm:t>
        <a:bodyPr/>
        <a:lstStyle/>
        <a:p>
          <a:endParaRPr lang="en-US"/>
        </a:p>
      </dgm:t>
    </dgm:pt>
    <dgm:pt modelId="{2570D751-F239-384C-8877-7DDE1AE584F2}" type="pres">
      <dgm:prSet presAssocID="{5BB6BF62-CB04-B842-B8F9-BAEACD13BE47}" presName="hierRoot4" presStyleCnt="0"/>
      <dgm:spPr/>
    </dgm:pt>
    <dgm:pt modelId="{F23CA15F-EA21-7944-A253-2B82700D02B9}" type="pres">
      <dgm:prSet presAssocID="{5BB6BF62-CB04-B842-B8F9-BAEACD13BE47}" presName="composite4" presStyleCnt="0"/>
      <dgm:spPr/>
    </dgm:pt>
    <dgm:pt modelId="{7BE1BEF8-7D51-9C4E-90C6-2EF5EBD4227E}" type="pres">
      <dgm:prSet presAssocID="{5BB6BF62-CB04-B842-B8F9-BAEACD13BE47}" presName="background4" presStyleLbl="node4" presStyleIdx="1" presStyleCnt="10"/>
      <dgm:spPr/>
    </dgm:pt>
    <dgm:pt modelId="{FCBC81A3-C837-D54C-A35E-CB682DA487AC}" type="pres">
      <dgm:prSet presAssocID="{5BB6BF62-CB04-B842-B8F9-BAEACD13BE47}" presName="text4" presStyleLbl="fgAcc4" presStyleIdx="1" presStyleCnt="10">
        <dgm:presLayoutVars>
          <dgm:chPref val="3"/>
        </dgm:presLayoutVars>
      </dgm:prSet>
      <dgm:spPr/>
      <dgm:t>
        <a:bodyPr/>
        <a:lstStyle/>
        <a:p>
          <a:endParaRPr lang="en-US"/>
        </a:p>
      </dgm:t>
    </dgm:pt>
    <dgm:pt modelId="{06FAAE47-2299-5143-9CB9-F3C1ED868430}" type="pres">
      <dgm:prSet presAssocID="{5BB6BF62-CB04-B842-B8F9-BAEACD13BE47}" presName="hierChild5" presStyleCnt="0"/>
      <dgm:spPr/>
    </dgm:pt>
    <dgm:pt modelId="{099DD325-C28A-9B4F-BF32-34082F8718DF}" type="pres">
      <dgm:prSet presAssocID="{66D28E6D-6642-5C4B-B02C-2FFAFF4A1B33}" presName="Name23" presStyleLbl="parChTrans1D4" presStyleIdx="2" presStyleCnt="10"/>
      <dgm:spPr/>
      <dgm:t>
        <a:bodyPr/>
        <a:lstStyle/>
        <a:p>
          <a:endParaRPr lang="en-US"/>
        </a:p>
      </dgm:t>
    </dgm:pt>
    <dgm:pt modelId="{026FC593-C254-D349-9382-C26DE0DBE792}" type="pres">
      <dgm:prSet presAssocID="{F9E06331-1B0D-5646-826B-7828AD593E05}" presName="hierRoot4" presStyleCnt="0"/>
      <dgm:spPr/>
    </dgm:pt>
    <dgm:pt modelId="{43CBE540-DCCC-FF47-8653-F61C9D9379FC}" type="pres">
      <dgm:prSet presAssocID="{F9E06331-1B0D-5646-826B-7828AD593E05}" presName="composite4" presStyleCnt="0"/>
      <dgm:spPr/>
    </dgm:pt>
    <dgm:pt modelId="{4F1F391D-C9E0-7B43-9818-66B1C7B0A158}" type="pres">
      <dgm:prSet presAssocID="{F9E06331-1B0D-5646-826B-7828AD593E05}" presName="background4" presStyleLbl="node4" presStyleIdx="2" presStyleCnt="10"/>
      <dgm:spPr/>
    </dgm:pt>
    <dgm:pt modelId="{D4A31543-42C6-F149-AF52-E71C0CB2E659}" type="pres">
      <dgm:prSet presAssocID="{F9E06331-1B0D-5646-826B-7828AD593E05}" presName="text4" presStyleLbl="fgAcc4" presStyleIdx="2" presStyleCnt="10" custScaleX="172426" custScaleY="113111">
        <dgm:presLayoutVars>
          <dgm:chPref val="3"/>
        </dgm:presLayoutVars>
      </dgm:prSet>
      <dgm:spPr/>
      <dgm:t>
        <a:bodyPr/>
        <a:lstStyle/>
        <a:p>
          <a:endParaRPr lang="en-US"/>
        </a:p>
      </dgm:t>
    </dgm:pt>
    <dgm:pt modelId="{6B864874-4EBE-4A4D-A9BD-8D8952228986}" type="pres">
      <dgm:prSet presAssocID="{F9E06331-1B0D-5646-826B-7828AD593E05}" presName="hierChild5" presStyleCnt="0"/>
      <dgm:spPr/>
    </dgm:pt>
    <dgm:pt modelId="{29CA137D-B9B2-E645-B0A5-7DD27320E3AD}" type="pres">
      <dgm:prSet presAssocID="{2D41B89F-D90E-EE46-B4AF-68AB5A993A03}" presName="Name23" presStyleLbl="parChTrans1D4" presStyleIdx="3" presStyleCnt="10"/>
      <dgm:spPr/>
      <dgm:t>
        <a:bodyPr/>
        <a:lstStyle/>
        <a:p>
          <a:endParaRPr lang="en-US"/>
        </a:p>
      </dgm:t>
    </dgm:pt>
    <dgm:pt modelId="{D1B07412-A526-C44E-B979-9225AD30B9DD}" type="pres">
      <dgm:prSet presAssocID="{6EC10978-D902-F740-B0AA-9FFE93CFF350}" presName="hierRoot4" presStyleCnt="0"/>
      <dgm:spPr/>
    </dgm:pt>
    <dgm:pt modelId="{4ECF50FD-A58A-9D49-B864-3AF4B2C8E63C}" type="pres">
      <dgm:prSet presAssocID="{6EC10978-D902-F740-B0AA-9FFE93CFF350}" presName="composite4" presStyleCnt="0"/>
      <dgm:spPr/>
    </dgm:pt>
    <dgm:pt modelId="{DC5F0819-16A0-6548-AB3E-4F784295CAE4}" type="pres">
      <dgm:prSet presAssocID="{6EC10978-D902-F740-B0AA-9FFE93CFF350}" presName="background4" presStyleLbl="node4" presStyleIdx="3" presStyleCnt="10"/>
      <dgm:spPr/>
    </dgm:pt>
    <dgm:pt modelId="{C6CCE503-3909-4C46-9296-EFBDE76EA8A3}" type="pres">
      <dgm:prSet presAssocID="{6EC10978-D902-F740-B0AA-9FFE93CFF350}" presName="text4" presStyleLbl="fgAcc4" presStyleIdx="3" presStyleCnt="10" custScaleX="173144" custScaleY="113257">
        <dgm:presLayoutVars>
          <dgm:chPref val="3"/>
        </dgm:presLayoutVars>
      </dgm:prSet>
      <dgm:spPr/>
      <dgm:t>
        <a:bodyPr/>
        <a:lstStyle/>
        <a:p>
          <a:endParaRPr lang="en-US"/>
        </a:p>
      </dgm:t>
    </dgm:pt>
    <dgm:pt modelId="{1370F06C-E99C-C944-AED2-943E17B5DBA0}" type="pres">
      <dgm:prSet presAssocID="{6EC10978-D902-F740-B0AA-9FFE93CFF350}" presName="hierChild5" presStyleCnt="0"/>
      <dgm:spPr/>
    </dgm:pt>
    <dgm:pt modelId="{E930CCE7-1E83-432A-953E-47A055B03842}" type="pres">
      <dgm:prSet presAssocID="{50467312-16E6-4A04-89D7-A99658808B48}" presName="Name23" presStyleLbl="parChTrans1D4" presStyleIdx="4" presStyleCnt="10"/>
      <dgm:spPr/>
      <dgm:t>
        <a:bodyPr/>
        <a:lstStyle/>
        <a:p>
          <a:endParaRPr lang="en-US"/>
        </a:p>
      </dgm:t>
    </dgm:pt>
    <dgm:pt modelId="{C0F8BFC0-506B-4FE1-BAE2-F9146BB77453}" type="pres">
      <dgm:prSet presAssocID="{6DFE15FA-84AB-46D6-A07C-34F94296A9FE}" presName="hierRoot4" presStyleCnt="0"/>
      <dgm:spPr/>
    </dgm:pt>
    <dgm:pt modelId="{23E7CC74-A56E-49A1-BD76-C26475E2BA02}" type="pres">
      <dgm:prSet presAssocID="{6DFE15FA-84AB-46D6-A07C-34F94296A9FE}" presName="composite4" presStyleCnt="0"/>
      <dgm:spPr/>
    </dgm:pt>
    <dgm:pt modelId="{F9970AF5-6EF0-4FFE-9625-7400FEDA4A55}" type="pres">
      <dgm:prSet presAssocID="{6DFE15FA-84AB-46D6-A07C-34F94296A9FE}" presName="background4" presStyleLbl="node4" presStyleIdx="4" presStyleCnt="10"/>
      <dgm:spPr/>
    </dgm:pt>
    <dgm:pt modelId="{7FFF080B-B1AB-4FA9-A4A8-0C8F8D6C655F}" type="pres">
      <dgm:prSet presAssocID="{6DFE15FA-84AB-46D6-A07C-34F94296A9FE}" presName="text4" presStyleLbl="fgAcc4" presStyleIdx="4" presStyleCnt="10" custScaleX="134979">
        <dgm:presLayoutVars>
          <dgm:chPref val="3"/>
        </dgm:presLayoutVars>
      </dgm:prSet>
      <dgm:spPr/>
      <dgm:t>
        <a:bodyPr/>
        <a:lstStyle/>
        <a:p>
          <a:endParaRPr lang="en-US"/>
        </a:p>
      </dgm:t>
    </dgm:pt>
    <dgm:pt modelId="{098C8836-D8BF-414A-8FFE-0F7999FA2BC5}" type="pres">
      <dgm:prSet presAssocID="{6DFE15FA-84AB-46D6-A07C-34F94296A9FE}" presName="hierChild5" presStyleCnt="0"/>
      <dgm:spPr/>
    </dgm:pt>
    <dgm:pt modelId="{401898C5-E5DA-483E-A8A8-94057B8F3C67}" type="pres">
      <dgm:prSet presAssocID="{5926C1EF-C117-488F-88A5-1050CE237734}" presName="Name17" presStyleLbl="parChTrans1D3" presStyleIdx="1" presStyleCnt="4"/>
      <dgm:spPr/>
      <dgm:t>
        <a:bodyPr/>
        <a:lstStyle/>
        <a:p>
          <a:endParaRPr lang="en-US"/>
        </a:p>
      </dgm:t>
    </dgm:pt>
    <dgm:pt modelId="{122BA6A5-7975-4A49-888F-ACE78FAB4801}" type="pres">
      <dgm:prSet presAssocID="{367687EF-DF89-4626-81C8-AACBC5C9E69C}" presName="hierRoot3" presStyleCnt="0"/>
      <dgm:spPr/>
    </dgm:pt>
    <dgm:pt modelId="{B6C9E9C1-AC23-4DFA-9045-4649D3697CB7}" type="pres">
      <dgm:prSet presAssocID="{367687EF-DF89-4626-81C8-AACBC5C9E69C}" presName="composite3" presStyleCnt="0"/>
      <dgm:spPr/>
    </dgm:pt>
    <dgm:pt modelId="{8500350E-519A-4D26-A0A7-6C43683F4F55}" type="pres">
      <dgm:prSet presAssocID="{367687EF-DF89-4626-81C8-AACBC5C9E69C}" presName="background3" presStyleLbl="asst2" presStyleIdx="1" presStyleCnt="4"/>
      <dgm:spPr/>
    </dgm:pt>
    <dgm:pt modelId="{9172F62D-E776-4DCC-B0A9-1D577A24088D}" type="pres">
      <dgm:prSet presAssocID="{367687EF-DF89-4626-81C8-AACBC5C9E69C}" presName="text3" presStyleLbl="fgAcc3" presStyleIdx="1" presStyleCnt="4">
        <dgm:presLayoutVars>
          <dgm:chPref val="3"/>
        </dgm:presLayoutVars>
      </dgm:prSet>
      <dgm:spPr/>
      <dgm:t>
        <a:bodyPr/>
        <a:lstStyle/>
        <a:p>
          <a:endParaRPr lang="en-US"/>
        </a:p>
      </dgm:t>
    </dgm:pt>
    <dgm:pt modelId="{2D2D1B64-08B7-4D67-AED7-98DF7FFD9F69}" type="pres">
      <dgm:prSet presAssocID="{367687EF-DF89-4626-81C8-AACBC5C9E69C}" presName="hierChild4" presStyleCnt="0"/>
      <dgm:spPr/>
    </dgm:pt>
    <dgm:pt modelId="{5C1A6556-4F08-A24A-BD97-BC5980E83E51}" type="pres">
      <dgm:prSet presAssocID="{934C1D27-072B-5942-8B16-CB6275C1339C}" presName="Name23" presStyleLbl="parChTrans1D4" presStyleIdx="5" presStyleCnt="10"/>
      <dgm:spPr/>
      <dgm:t>
        <a:bodyPr/>
        <a:lstStyle/>
        <a:p>
          <a:endParaRPr lang="en-US"/>
        </a:p>
      </dgm:t>
    </dgm:pt>
    <dgm:pt modelId="{7128A29E-F91D-DC48-8A46-1AF140F56FF7}" type="pres">
      <dgm:prSet presAssocID="{6F595D64-C337-CA48-82E7-71ACD02E1F8B}" presName="hierRoot4" presStyleCnt="0"/>
      <dgm:spPr/>
    </dgm:pt>
    <dgm:pt modelId="{E0A43EE4-861A-3A44-ABB1-A4D0DDABDB55}" type="pres">
      <dgm:prSet presAssocID="{6F595D64-C337-CA48-82E7-71ACD02E1F8B}" presName="composite4" presStyleCnt="0"/>
      <dgm:spPr/>
    </dgm:pt>
    <dgm:pt modelId="{11B6B333-11AD-3246-AABD-8FE785EEB3E3}" type="pres">
      <dgm:prSet presAssocID="{6F595D64-C337-CA48-82E7-71ACD02E1F8B}" presName="background4" presStyleLbl="node4" presStyleIdx="5" presStyleCnt="10"/>
      <dgm:spPr/>
    </dgm:pt>
    <dgm:pt modelId="{9441E11A-301B-9D48-8503-8764364A5AAB}" type="pres">
      <dgm:prSet presAssocID="{6F595D64-C337-CA48-82E7-71ACD02E1F8B}" presName="text4" presStyleLbl="fgAcc4" presStyleIdx="5" presStyleCnt="10">
        <dgm:presLayoutVars>
          <dgm:chPref val="3"/>
        </dgm:presLayoutVars>
      </dgm:prSet>
      <dgm:spPr/>
      <dgm:t>
        <a:bodyPr/>
        <a:lstStyle/>
        <a:p>
          <a:endParaRPr lang="en-US"/>
        </a:p>
      </dgm:t>
    </dgm:pt>
    <dgm:pt modelId="{78C4C5BE-90E4-E04B-BEBC-717813917918}" type="pres">
      <dgm:prSet presAssocID="{6F595D64-C337-CA48-82E7-71ACD02E1F8B}" presName="hierChild5" presStyleCnt="0"/>
      <dgm:spPr/>
    </dgm:pt>
    <dgm:pt modelId="{6A98730E-5779-B249-A2CA-76534BB7B9BD}" type="pres">
      <dgm:prSet presAssocID="{571723BE-3D6E-D44B-B30B-71035926EADB}" presName="Name23" presStyleLbl="parChTrans1D4" presStyleIdx="6" presStyleCnt="10"/>
      <dgm:spPr/>
      <dgm:t>
        <a:bodyPr/>
        <a:lstStyle/>
        <a:p>
          <a:endParaRPr lang="en-US"/>
        </a:p>
      </dgm:t>
    </dgm:pt>
    <dgm:pt modelId="{6D346D91-B6D6-1D41-997B-FCDC966CAC58}" type="pres">
      <dgm:prSet presAssocID="{6BCF7079-97C6-F942-993F-AD80E60390ED}" presName="hierRoot4" presStyleCnt="0"/>
      <dgm:spPr/>
    </dgm:pt>
    <dgm:pt modelId="{43D9BBB9-A4D7-0049-9F7D-DD262F94703C}" type="pres">
      <dgm:prSet presAssocID="{6BCF7079-97C6-F942-993F-AD80E60390ED}" presName="composite4" presStyleCnt="0"/>
      <dgm:spPr/>
    </dgm:pt>
    <dgm:pt modelId="{0D814D61-E907-7543-988B-7647BF331793}" type="pres">
      <dgm:prSet presAssocID="{6BCF7079-97C6-F942-993F-AD80E60390ED}" presName="background4" presStyleLbl="node4" presStyleIdx="6" presStyleCnt="10"/>
      <dgm:spPr/>
    </dgm:pt>
    <dgm:pt modelId="{4209E570-5FEB-9D4D-ADC5-5E76F98BBCBD}" type="pres">
      <dgm:prSet presAssocID="{6BCF7079-97C6-F942-993F-AD80E60390ED}" presName="text4" presStyleLbl="fgAcc4" presStyleIdx="6" presStyleCnt="10" custScaleX="158173" custScaleY="95649">
        <dgm:presLayoutVars>
          <dgm:chPref val="3"/>
        </dgm:presLayoutVars>
      </dgm:prSet>
      <dgm:spPr/>
      <dgm:t>
        <a:bodyPr/>
        <a:lstStyle/>
        <a:p>
          <a:endParaRPr lang="en-US"/>
        </a:p>
      </dgm:t>
    </dgm:pt>
    <dgm:pt modelId="{086A2FB7-C2F6-2C49-9203-D95D7A3F6F0D}" type="pres">
      <dgm:prSet presAssocID="{6BCF7079-97C6-F942-993F-AD80E60390ED}" presName="hierChild5" presStyleCnt="0"/>
      <dgm:spPr/>
    </dgm:pt>
    <dgm:pt modelId="{10B8F781-ACEA-49C9-AE06-B133AF6678E8}" type="pres">
      <dgm:prSet presAssocID="{61CCAB68-2B2A-43F3-873F-69B53E204075}" presName="Name17" presStyleLbl="parChTrans1D3" presStyleIdx="2" presStyleCnt="4"/>
      <dgm:spPr/>
      <dgm:t>
        <a:bodyPr/>
        <a:lstStyle/>
        <a:p>
          <a:endParaRPr lang="en-US"/>
        </a:p>
      </dgm:t>
    </dgm:pt>
    <dgm:pt modelId="{0E6FC58B-84C1-42A9-887F-412D2F2CA38C}" type="pres">
      <dgm:prSet presAssocID="{A0F0E763-D7B6-479A-93FF-B82C626A94BC}" presName="hierRoot3" presStyleCnt="0"/>
      <dgm:spPr/>
    </dgm:pt>
    <dgm:pt modelId="{0D255EE9-38F6-43E4-839C-E8FF1AF1A8B6}" type="pres">
      <dgm:prSet presAssocID="{A0F0E763-D7B6-479A-93FF-B82C626A94BC}" presName="composite3" presStyleCnt="0"/>
      <dgm:spPr/>
    </dgm:pt>
    <dgm:pt modelId="{51B64228-3072-413F-A087-11FCA9CCA7AE}" type="pres">
      <dgm:prSet presAssocID="{A0F0E763-D7B6-479A-93FF-B82C626A94BC}" presName="background3" presStyleLbl="asst2" presStyleIdx="2" presStyleCnt="4"/>
      <dgm:spPr/>
    </dgm:pt>
    <dgm:pt modelId="{32CB34A3-A215-4969-8FDE-110C3293AD4F}" type="pres">
      <dgm:prSet presAssocID="{A0F0E763-D7B6-479A-93FF-B82C626A94BC}" presName="text3" presStyleLbl="fgAcc3" presStyleIdx="2" presStyleCnt="4">
        <dgm:presLayoutVars>
          <dgm:chPref val="3"/>
        </dgm:presLayoutVars>
      </dgm:prSet>
      <dgm:spPr/>
      <dgm:t>
        <a:bodyPr/>
        <a:lstStyle/>
        <a:p>
          <a:endParaRPr lang="en-US"/>
        </a:p>
      </dgm:t>
    </dgm:pt>
    <dgm:pt modelId="{8EDA2DA7-A77A-4635-BEB4-5A38D0B1F769}" type="pres">
      <dgm:prSet presAssocID="{A0F0E763-D7B6-479A-93FF-B82C626A94BC}" presName="hierChild4" presStyleCnt="0"/>
      <dgm:spPr/>
    </dgm:pt>
    <dgm:pt modelId="{3CBC2331-6B7C-7148-8DF1-005C96199625}" type="pres">
      <dgm:prSet presAssocID="{03BF60B5-1389-9F4B-AFF8-F862CA29105E}" presName="Name23" presStyleLbl="parChTrans1D4" presStyleIdx="7" presStyleCnt="10"/>
      <dgm:spPr/>
      <dgm:t>
        <a:bodyPr/>
        <a:lstStyle/>
        <a:p>
          <a:endParaRPr lang="en-US"/>
        </a:p>
      </dgm:t>
    </dgm:pt>
    <dgm:pt modelId="{F8D9A146-5BEB-1F41-9ABE-AB787D4E8D4D}" type="pres">
      <dgm:prSet presAssocID="{BBC73AF6-E1E2-AE4E-B51F-C3FA0771C315}" presName="hierRoot4" presStyleCnt="0"/>
      <dgm:spPr/>
    </dgm:pt>
    <dgm:pt modelId="{14C6EA5C-28A9-5044-A77E-7421242CA58F}" type="pres">
      <dgm:prSet presAssocID="{BBC73AF6-E1E2-AE4E-B51F-C3FA0771C315}" presName="composite4" presStyleCnt="0"/>
      <dgm:spPr/>
    </dgm:pt>
    <dgm:pt modelId="{0720F28B-10B7-B94E-B72C-C3B734457088}" type="pres">
      <dgm:prSet presAssocID="{BBC73AF6-E1E2-AE4E-B51F-C3FA0771C315}" presName="background4" presStyleLbl="node4" presStyleIdx="7" presStyleCnt="10"/>
      <dgm:spPr/>
    </dgm:pt>
    <dgm:pt modelId="{076C13C3-5B58-AD42-A15E-641051B20E47}" type="pres">
      <dgm:prSet presAssocID="{BBC73AF6-E1E2-AE4E-B51F-C3FA0771C315}" presName="text4" presStyleLbl="fgAcc4" presStyleIdx="7" presStyleCnt="10" custScaleX="107703">
        <dgm:presLayoutVars>
          <dgm:chPref val="3"/>
        </dgm:presLayoutVars>
      </dgm:prSet>
      <dgm:spPr/>
      <dgm:t>
        <a:bodyPr/>
        <a:lstStyle/>
        <a:p>
          <a:endParaRPr lang="en-US"/>
        </a:p>
      </dgm:t>
    </dgm:pt>
    <dgm:pt modelId="{EB85CCC0-B7D0-024D-A5DE-95BDF62EABE3}" type="pres">
      <dgm:prSet presAssocID="{BBC73AF6-E1E2-AE4E-B51F-C3FA0771C315}" presName="hierChild5" presStyleCnt="0"/>
      <dgm:spPr/>
    </dgm:pt>
    <dgm:pt modelId="{CE61CC07-1808-BF4B-B816-767740D7C53B}" type="pres">
      <dgm:prSet presAssocID="{0A95A4F1-D40B-8E4F-997D-C3E1C2F87BBF}" presName="Name23" presStyleLbl="parChTrans1D4" presStyleIdx="8" presStyleCnt="10"/>
      <dgm:spPr/>
      <dgm:t>
        <a:bodyPr/>
        <a:lstStyle/>
        <a:p>
          <a:endParaRPr lang="en-US"/>
        </a:p>
      </dgm:t>
    </dgm:pt>
    <dgm:pt modelId="{BD1F1373-5FAF-6249-BEC0-AE2D50D77476}" type="pres">
      <dgm:prSet presAssocID="{414317D0-967C-9848-B531-63C9F3B8EF50}" presName="hierRoot4" presStyleCnt="0"/>
      <dgm:spPr/>
    </dgm:pt>
    <dgm:pt modelId="{D79D3574-5F5F-CC4F-80A8-7D682B89F18F}" type="pres">
      <dgm:prSet presAssocID="{414317D0-967C-9848-B531-63C9F3B8EF50}" presName="composite4" presStyleCnt="0"/>
      <dgm:spPr/>
    </dgm:pt>
    <dgm:pt modelId="{F912C3EB-C8DC-C246-9629-1E0539ABA3E2}" type="pres">
      <dgm:prSet presAssocID="{414317D0-967C-9848-B531-63C9F3B8EF50}" presName="background4" presStyleLbl="node4" presStyleIdx="8" presStyleCnt="10"/>
      <dgm:spPr/>
    </dgm:pt>
    <dgm:pt modelId="{73C4D646-7128-2446-808D-52E833EB1885}" type="pres">
      <dgm:prSet presAssocID="{414317D0-967C-9848-B531-63C9F3B8EF50}" presName="text4" presStyleLbl="fgAcc4" presStyleIdx="8" presStyleCnt="10" custScaleX="154703" custScaleY="94594">
        <dgm:presLayoutVars>
          <dgm:chPref val="3"/>
        </dgm:presLayoutVars>
      </dgm:prSet>
      <dgm:spPr/>
      <dgm:t>
        <a:bodyPr/>
        <a:lstStyle/>
        <a:p>
          <a:endParaRPr lang="en-US"/>
        </a:p>
      </dgm:t>
    </dgm:pt>
    <dgm:pt modelId="{578E1F77-2B3F-7F4D-8651-AD09CEC90585}" type="pres">
      <dgm:prSet presAssocID="{414317D0-967C-9848-B531-63C9F3B8EF50}" presName="hierChild5" presStyleCnt="0"/>
      <dgm:spPr/>
    </dgm:pt>
    <dgm:pt modelId="{852DF3BA-04F4-B741-957C-1244FDBFFEF0}" type="pres">
      <dgm:prSet presAssocID="{2710D9F5-89DC-9743-849A-1EE94799D148}" presName="Name17" presStyleLbl="parChTrans1D3" presStyleIdx="3" presStyleCnt="4"/>
      <dgm:spPr/>
      <dgm:t>
        <a:bodyPr/>
        <a:lstStyle/>
        <a:p>
          <a:endParaRPr lang="en-US"/>
        </a:p>
      </dgm:t>
    </dgm:pt>
    <dgm:pt modelId="{49C73F05-5DC5-8B46-8C8B-9920F7135878}" type="pres">
      <dgm:prSet presAssocID="{4208B2D8-97F7-CF4F-952E-5ECF94E7FD02}" presName="hierRoot3" presStyleCnt="0"/>
      <dgm:spPr/>
    </dgm:pt>
    <dgm:pt modelId="{D8416F39-FD13-3841-BFCE-76D37D92DB6A}" type="pres">
      <dgm:prSet presAssocID="{4208B2D8-97F7-CF4F-952E-5ECF94E7FD02}" presName="composite3" presStyleCnt="0"/>
      <dgm:spPr/>
    </dgm:pt>
    <dgm:pt modelId="{19E63D15-A6DC-5D44-800F-A8F522D6EEC8}" type="pres">
      <dgm:prSet presAssocID="{4208B2D8-97F7-CF4F-952E-5ECF94E7FD02}" presName="background3" presStyleLbl="asst2" presStyleIdx="3" presStyleCnt="4"/>
      <dgm:spPr/>
    </dgm:pt>
    <dgm:pt modelId="{E9F79E49-D063-2F4B-B7C5-C7BA92414C7F}" type="pres">
      <dgm:prSet presAssocID="{4208B2D8-97F7-CF4F-952E-5ECF94E7FD02}" presName="text3" presStyleLbl="fgAcc3" presStyleIdx="3" presStyleCnt="4" custScaleX="127240">
        <dgm:presLayoutVars>
          <dgm:chPref val="3"/>
        </dgm:presLayoutVars>
      </dgm:prSet>
      <dgm:spPr/>
      <dgm:t>
        <a:bodyPr/>
        <a:lstStyle/>
        <a:p>
          <a:endParaRPr lang="en-US"/>
        </a:p>
      </dgm:t>
    </dgm:pt>
    <dgm:pt modelId="{3CF1D61A-7063-5546-922F-94D535C58717}" type="pres">
      <dgm:prSet presAssocID="{4208B2D8-97F7-CF4F-952E-5ECF94E7FD02}" presName="hierChild4" presStyleCnt="0"/>
      <dgm:spPr/>
    </dgm:pt>
    <dgm:pt modelId="{4A1687A2-0BBE-D44B-9B3B-28E0FDE7B1E1}" type="pres">
      <dgm:prSet presAssocID="{E5A1AEB4-AD74-E146-B09C-3508A789B66F}" presName="Name23" presStyleLbl="parChTrans1D4" presStyleIdx="9" presStyleCnt="10"/>
      <dgm:spPr/>
      <dgm:t>
        <a:bodyPr/>
        <a:lstStyle/>
        <a:p>
          <a:endParaRPr lang="en-US"/>
        </a:p>
      </dgm:t>
    </dgm:pt>
    <dgm:pt modelId="{6E998BBA-0F18-2948-93A0-226459CC69FC}" type="pres">
      <dgm:prSet presAssocID="{FC42B4C9-D617-8E42-8476-9C2684414D77}" presName="hierRoot4" presStyleCnt="0"/>
      <dgm:spPr/>
    </dgm:pt>
    <dgm:pt modelId="{27F62063-82C5-1549-85F9-7B7C641C36A5}" type="pres">
      <dgm:prSet presAssocID="{FC42B4C9-D617-8E42-8476-9C2684414D77}" presName="composite4" presStyleCnt="0"/>
      <dgm:spPr/>
    </dgm:pt>
    <dgm:pt modelId="{B5D4B865-6695-544B-8B56-FEFD683499F1}" type="pres">
      <dgm:prSet presAssocID="{FC42B4C9-D617-8E42-8476-9C2684414D77}" presName="background4" presStyleLbl="node4" presStyleIdx="9" presStyleCnt="10"/>
      <dgm:spPr/>
    </dgm:pt>
    <dgm:pt modelId="{42298949-2310-F346-B936-15336CCC52F6}" type="pres">
      <dgm:prSet presAssocID="{FC42B4C9-D617-8E42-8476-9C2684414D77}" presName="text4" presStyleLbl="fgAcc4" presStyleIdx="9" presStyleCnt="10" custScaleX="115927">
        <dgm:presLayoutVars>
          <dgm:chPref val="3"/>
        </dgm:presLayoutVars>
      </dgm:prSet>
      <dgm:spPr/>
      <dgm:t>
        <a:bodyPr/>
        <a:lstStyle/>
        <a:p>
          <a:endParaRPr lang="en-US"/>
        </a:p>
      </dgm:t>
    </dgm:pt>
    <dgm:pt modelId="{C5959795-A70B-6B4B-8E6C-A32473094C96}" type="pres">
      <dgm:prSet presAssocID="{FC42B4C9-D617-8E42-8476-9C2684414D77}" presName="hierChild5" presStyleCnt="0"/>
      <dgm:spPr/>
    </dgm:pt>
    <dgm:pt modelId="{5133210F-53CE-4565-9CBC-25BCF3F9BBB7}" type="pres">
      <dgm:prSet presAssocID="{7F0ED1C5-E806-4601-BFDA-485ACD7A6ACD}" presName="Name10" presStyleLbl="parChTrans1D2" presStyleIdx="2" presStyleCnt="4"/>
      <dgm:spPr/>
      <dgm:t>
        <a:bodyPr/>
        <a:lstStyle/>
        <a:p>
          <a:endParaRPr lang="en-US"/>
        </a:p>
      </dgm:t>
    </dgm:pt>
    <dgm:pt modelId="{74D1D548-FB53-40D8-90DD-73D0B44A63A1}" type="pres">
      <dgm:prSet presAssocID="{C2BFC836-925E-4910-A302-7E63DE110376}" presName="hierRoot2" presStyleCnt="0"/>
      <dgm:spPr/>
    </dgm:pt>
    <dgm:pt modelId="{0DAF1A27-332E-423A-9EA2-5F773C009845}" type="pres">
      <dgm:prSet presAssocID="{C2BFC836-925E-4910-A302-7E63DE110376}" presName="composite2" presStyleCnt="0"/>
      <dgm:spPr/>
    </dgm:pt>
    <dgm:pt modelId="{40CCCFDB-C76F-493A-9A59-6034FDB95DA2}" type="pres">
      <dgm:prSet presAssocID="{C2BFC836-925E-4910-A302-7E63DE110376}" presName="background2" presStyleLbl="node2" presStyleIdx="2" presStyleCnt="4"/>
      <dgm:spPr/>
    </dgm:pt>
    <dgm:pt modelId="{FE8DB47A-4E97-4892-A3CF-AC212C14F582}" type="pres">
      <dgm:prSet presAssocID="{C2BFC836-925E-4910-A302-7E63DE110376}" presName="text2" presStyleLbl="fgAcc2" presStyleIdx="2" presStyleCnt="4" custScaleX="111281">
        <dgm:presLayoutVars>
          <dgm:chPref val="3"/>
        </dgm:presLayoutVars>
      </dgm:prSet>
      <dgm:spPr/>
      <dgm:t>
        <a:bodyPr/>
        <a:lstStyle/>
        <a:p>
          <a:endParaRPr lang="en-US"/>
        </a:p>
      </dgm:t>
    </dgm:pt>
    <dgm:pt modelId="{2274D2EE-63B3-46B6-A863-CA7B61CFC817}" type="pres">
      <dgm:prSet presAssocID="{C2BFC836-925E-4910-A302-7E63DE110376}" presName="hierChild3" presStyleCnt="0"/>
      <dgm:spPr/>
    </dgm:pt>
    <dgm:pt modelId="{63C19785-DD75-B047-B773-6749866F2D16}" type="pres">
      <dgm:prSet presAssocID="{62EEE7C7-FC65-154B-8A69-DF43D040B3EB}" presName="Name10" presStyleLbl="parChTrans1D2" presStyleIdx="3" presStyleCnt="4"/>
      <dgm:spPr/>
      <dgm:t>
        <a:bodyPr/>
        <a:lstStyle/>
        <a:p>
          <a:endParaRPr lang="en-US"/>
        </a:p>
      </dgm:t>
    </dgm:pt>
    <dgm:pt modelId="{8567FB19-8120-0C4F-A949-A67FFCE69795}" type="pres">
      <dgm:prSet presAssocID="{917292DC-800B-5941-B77E-BF4A1EF2012A}" presName="hierRoot2" presStyleCnt="0"/>
      <dgm:spPr/>
    </dgm:pt>
    <dgm:pt modelId="{21590B8E-A555-C448-8916-51ADDCC53737}" type="pres">
      <dgm:prSet presAssocID="{917292DC-800B-5941-B77E-BF4A1EF2012A}" presName="composite2" presStyleCnt="0"/>
      <dgm:spPr/>
    </dgm:pt>
    <dgm:pt modelId="{EF9E80B6-F1D5-7B41-80E0-8A89498AF373}" type="pres">
      <dgm:prSet presAssocID="{917292DC-800B-5941-B77E-BF4A1EF2012A}" presName="background2" presStyleLbl="node2" presStyleIdx="3" presStyleCnt="4"/>
      <dgm:spPr/>
    </dgm:pt>
    <dgm:pt modelId="{1EC5CAE1-C7F3-D544-956D-B4673840A19E}" type="pres">
      <dgm:prSet presAssocID="{917292DC-800B-5941-B77E-BF4A1EF2012A}" presName="text2" presStyleLbl="fgAcc2" presStyleIdx="3" presStyleCnt="4">
        <dgm:presLayoutVars>
          <dgm:chPref val="3"/>
        </dgm:presLayoutVars>
      </dgm:prSet>
      <dgm:spPr/>
      <dgm:t>
        <a:bodyPr/>
        <a:lstStyle/>
        <a:p>
          <a:endParaRPr lang="en-US"/>
        </a:p>
      </dgm:t>
    </dgm:pt>
    <dgm:pt modelId="{8266C4B9-9B6C-3948-A7FE-498840B4C0E4}" type="pres">
      <dgm:prSet presAssocID="{917292DC-800B-5941-B77E-BF4A1EF2012A}" presName="hierChild3" presStyleCnt="0"/>
      <dgm:spPr/>
    </dgm:pt>
  </dgm:ptLst>
  <dgm:cxnLst>
    <dgm:cxn modelId="{64A789EC-577C-154C-BBF8-919DE8FD12AF}" type="presOf" srcId="{FC42B4C9-D617-8E42-8476-9C2684414D77}" destId="{42298949-2310-F346-B936-15336CCC52F6}" srcOrd="0" destOrd="0" presId="urn:microsoft.com/office/officeart/2005/8/layout/hierarchy1"/>
    <dgm:cxn modelId="{DAEA7B11-7D04-2147-92C6-308410B8FB5C}" type="presOf" srcId="{33CC76B6-FAA7-45F0-8BB8-C180FE7B2AE8}" destId="{46B3D294-F699-456A-BA7B-683E0D7902C7}" srcOrd="0" destOrd="0" presId="urn:microsoft.com/office/officeart/2005/8/layout/hierarchy1"/>
    <dgm:cxn modelId="{E0D49B92-5506-D542-B50C-3AA0425A7BAA}" type="presOf" srcId="{414317D0-967C-9848-B531-63C9F3B8EF50}" destId="{73C4D646-7128-2446-808D-52E833EB1885}" srcOrd="0" destOrd="0" presId="urn:microsoft.com/office/officeart/2005/8/layout/hierarchy1"/>
    <dgm:cxn modelId="{38220DE0-192A-9441-85C2-6CD859A2C506}" type="presOf" srcId="{917292DC-800B-5941-B77E-BF4A1EF2012A}" destId="{1EC5CAE1-C7F3-D544-956D-B4673840A19E}" srcOrd="0" destOrd="0" presId="urn:microsoft.com/office/officeart/2005/8/layout/hierarchy1"/>
    <dgm:cxn modelId="{ECBEC29B-E324-2E48-9081-4F33C024F425}" srcId="{367687EF-DF89-4626-81C8-AACBC5C9E69C}" destId="{6F595D64-C337-CA48-82E7-71ACD02E1F8B}" srcOrd="0" destOrd="0" parTransId="{934C1D27-072B-5942-8B16-CB6275C1339C}" sibTransId="{C40C9592-FD17-9440-B62F-46E95B8EBFEA}"/>
    <dgm:cxn modelId="{A4F1D1FF-EFB3-AE43-BB0A-7EE0B3449CE6}" type="presOf" srcId="{6EC10978-D902-F740-B0AA-9FFE93CFF350}" destId="{C6CCE503-3909-4C46-9296-EFBDE76EA8A3}" srcOrd="0" destOrd="0" presId="urn:microsoft.com/office/officeart/2005/8/layout/hierarchy1"/>
    <dgm:cxn modelId="{7F04DE3E-28E3-744F-82D4-9209C4F4EF76}" type="presOf" srcId="{BBC73AF6-E1E2-AE4E-B51F-C3FA0771C315}" destId="{076C13C3-5B58-AD42-A15E-641051B20E47}" srcOrd="0" destOrd="0" presId="urn:microsoft.com/office/officeart/2005/8/layout/hierarchy1"/>
    <dgm:cxn modelId="{CBC3F448-DED6-3244-819D-E4B9B66F8423}" type="presOf" srcId="{5926C1EF-C117-488F-88A5-1050CE237734}" destId="{401898C5-E5DA-483E-A8A8-94057B8F3C67}" srcOrd="0" destOrd="0" presId="urn:microsoft.com/office/officeart/2005/8/layout/hierarchy1"/>
    <dgm:cxn modelId="{CB2D0A65-36FB-9144-8134-7D0EF34CE261}" srcId="{367687EF-DF89-4626-81C8-AACBC5C9E69C}" destId="{6BCF7079-97C6-F942-993F-AD80E60390ED}" srcOrd="1" destOrd="0" parTransId="{571723BE-3D6E-D44B-B30B-71035926EADB}" sibTransId="{3CF4C581-FD3B-A348-B84E-3BD9050D4B8A}"/>
    <dgm:cxn modelId="{A5BB280A-930C-264C-B059-D4A5CA45DAF8}" type="presOf" srcId="{6804CD40-36CD-0245-BC72-E25C9C5B9E78}" destId="{D6F275B1-793B-D446-9919-515FACE77C16}" srcOrd="0" destOrd="0" presId="urn:microsoft.com/office/officeart/2005/8/layout/hierarchy1"/>
    <dgm:cxn modelId="{CD36D16A-2E92-417E-B41F-F24796F09EEA}" srcId="{9761AD40-A911-4695-BA7E-9E6506A61372}" destId="{6DFE15FA-84AB-46D6-A07C-34F94296A9FE}" srcOrd="2" destOrd="0" parTransId="{50467312-16E6-4A04-89D7-A99658808B48}" sibTransId="{EE25EB30-ABA3-4416-A08F-B42C02A095ED}"/>
    <dgm:cxn modelId="{A1392C3F-D8B3-BC44-A2EF-5E0B4A3885DD}" srcId="{5BB6BF62-CB04-B842-B8F9-BAEACD13BE47}" destId="{F9E06331-1B0D-5646-826B-7828AD593E05}" srcOrd="0" destOrd="0" parTransId="{66D28E6D-6642-5C4B-B02C-2FFAFF4A1B33}" sibTransId="{52DAAAAF-BD46-0F4E-B6A8-D7F904F4D8E4}"/>
    <dgm:cxn modelId="{CDD99BE2-EFC9-364D-BD23-3D0E4BBCECE3}" type="presOf" srcId="{F9E06331-1B0D-5646-826B-7828AD593E05}" destId="{D4A31543-42C6-F149-AF52-E71C0CB2E659}" srcOrd="0" destOrd="0" presId="urn:microsoft.com/office/officeart/2005/8/layout/hierarchy1"/>
    <dgm:cxn modelId="{1E7AACEB-1FDB-A647-84AF-2A2B0B4611C3}" type="presOf" srcId="{571723BE-3D6E-D44B-B30B-71035926EADB}" destId="{6A98730E-5779-B249-A2CA-76534BB7B9BD}" srcOrd="0" destOrd="0" presId="urn:microsoft.com/office/officeart/2005/8/layout/hierarchy1"/>
    <dgm:cxn modelId="{67E1164F-84C3-3445-B2BC-C6859B4A675E}" type="presOf" srcId="{03BF60B5-1389-9F4B-AFF8-F862CA29105E}" destId="{3CBC2331-6B7C-7148-8DF1-005C96199625}" srcOrd="0" destOrd="0" presId="urn:microsoft.com/office/officeart/2005/8/layout/hierarchy1"/>
    <dgm:cxn modelId="{CD3F9339-B819-564A-8B3C-ADD3C707D7A5}" type="presOf" srcId="{7F0ED1C5-E806-4601-BFDA-485ACD7A6ACD}" destId="{5133210F-53CE-4565-9CBC-25BCF3F9BBB7}" srcOrd="0" destOrd="0" presId="urn:microsoft.com/office/officeart/2005/8/layout/hierarchy1"/>
    <dgm:cxn modelId="{5B1E9E85-DE53-DA4A-B087-7C568605F0B9}" type="presOf" srcId="{0A95A4F1-D40B-8E4F-997D-C3E1C2F87BBF}" destId="{CE61CC07-1808-BF4B-B816-767740D7C53B}" srcOrd="0" destOrd="0" presId="urn:microsoft.com/office/officeart/2005/8/layout/hierarchy1"/>
    <dgm:cxn modelId="{B154FBCB-73E8-CE46-ABC8-C81BE19856E5}" type="presOf" srcId="{A0F0E763-D7B6-479A-93FF-B82C626A94BC}" destId="{32CB34A3-A215-4969-8FDE-110C3293AD4F}" srcOrd="0" destOrd="0" presId="urn:microsoft.com/office/officeart/2005/8/layout/hierarchy1"/>
    <dgm:cxn modelId="{B048B8DB-C892-E94B-8B0E-A75590286711}" type="presOf" srcId="{E52FEFE0-C047-4FE2-8850-4E3D85BDB68A}" destId="{C0CC92C6-F98A-4B1A-984E-2628BC36ACB4}" srcOrd="0" destOrd="0" presId="urn:microsoft.com/office/officeart/2005/8/layout/hierarchy1"/>
    <dgm:cxn modelId="{49CFBF76-6518-40BF-90FE-ED16711FB27F}" srcId="{33CC76B6-FAA7-45F0-8BB8-C180FE7B2AE8}" destId="{A0F0E763-D7B6-479A-93FF-B82C626A94BC}" srcOrd="2" destOrd="0" parTransId="{61CCAB68-2B2A-43F3-873F-69B53E204075}" sibTransId="{1E5463F3-04F9-40FD-BD06-AD32FE1CA486}"/>
    <dgm:cxn modelId="{27CBBF8E-9F2B-4645-89B2-B371919ECB3F}" type="presOf" srcId="{5BB6BF62-CB04-B842-B8F9-BAEACD13BE47}" destId="{FCBC81A3-C837-D54C-A35E-CB682DA487AC}" srcOrd="0" destOrd="0" presId="urn:microsoft.com/office/officeart/2005/8/layout/hierarchy1"/>
    <dgm:cxn modelId="{01CBEB8E-5A91-F34E-98DC-26F0AF54777F}" type="presOf" srcId="{605B40C7-CB7F-47E8-9C7A-06BB280FC067}" destId="{0CEB95E0-8B35-4757-A371-172B2E428EBF}" srcOrd="0" destOrd="0" presId="urn:microsoft.com/office/officeart/2005/8/layout/hierarchy1"/>
    <dgm:cxn modelId="{41711566-3F15-9643-B3AA-EEA7C2D9CECA}" type="presOf" srcId="{51F32883-04F2-B648-BD2F-2DD9FF998BF4}" destId="{1BF45C79-2C8A-4D43-B7AB-FDACA0C1B5C7}" srcOrd="0" destOrd="0" presId="urn:microsoft.com/office/officeart/2005/8/layout/hierarchy1"/>
    <dgm:cxn modelId="{E5875F85-11DA-0D4B-B9CF-7C45BFAE2B52}" srcId="{4208B2D8-97F7-CF4F-952E-5ECF94E7FD02}" destId="{FC42B4C9-D617-8E42-8476-9C2684414D77}" srcOrd="0" destOrd="0" parTransId="{E5A1AEB4-AD74-E146-B09C-3508A789B66F}" sibTransId="{3FCA71A3-85AF-414E-B6B6-E17E726C5D72}"/>
    <dgm:cxn modelId="{BD4F991B-F021-4528-8C30-A46207C2ABC7}" srcId="{CCC5E68C-532B-42F9-AD9F-66AF5F83CF56}" destId="{E52FEFE0-C047-4FE2-8850-4E3D85BDB68A}" srcOrd="0" destOrd="0" parTransId="{0405DD28-3803-43E5-BE2D-D0424BEE4205}" sibTransId="{84628273-D35A-4EA1-92FA-2EA500E8AF4A}"/>
    <dgm:cxn modelId="{ABEF13A9-C45B-934F-9CAC-BA93940CD4E0}" type="presOf" srcId="{E5A1AEB4-AD74-E146-B09C-3508A789B66F}" destId="{4A1687A2-0BBE-D44B-9B3B-28E0FDE7B1E1}" srcOrd="0" destOrd="0" presId="urn:microsoft.com/office/officeart/2005/8/layout/hierarchy1"/>
    <dgm:cxn modelId="{E1757C53-AC8C-F044-BC21-077364EA954D}" type="presOf" srcId="{9761AD40-A911-4695-BA7E-9E6506A61372}" destId="{C7FE96E9-1045-4ED3-9318-2CA0A37D9D55}" srcOrd="0" destOrd="0" presId="urn:microsoft.com/office/officeart/2005/8/layout/hierarchy1"/>
    <dgm:cxn modelId="{5A299A43-AA02-B64C-90EB-C83375110DC1}" type="presOf" srcId="{66D28E6D-6642-5C4B-B02C-2FFAFF4A1B33}" destId="{099DD325-C28A-9B4F-BF32-34082F8718DF}" srcOrd="0" destOrd="0" presId="urn:microsoft.com/office/officeart/2005/8/layout/hierarchy1"/>
    <dgm:cxn modelId="{02675315-869D-3842-B6DC-7CEDBD17E4F3}" type="presOf" srcId="{934C1D27-072B-5942-8B16-CB6275C1339C}" destId="{5C1A6556-4F08-A24A-BD97-BC5980E83E51}" srcOrd="0" destOrd="0" presId="urn:microsoft.com/office/officeart/2005/8/layout/hierarchy1"/>
    <dgm:cxn modelId="{477D0AE3-738D-D541-A6A5-EAD861C38A40}" type="presOf" srcId="{1AE9F7FC-29F0-449C-87E5-43DE7422330B}" destId="{5F0453A8-8E6B-48F2-90F0-A8935EC075EB}" srcOrd="0" destOrd="0" presId="urn:microsoft.com/office/officeart/2005/8/layout/hierarchy1"/>
    <dgm:cxn modelId="{707F99AD-FC84-B744-8E92-8D5156E9BEE7}" type="presOf" srcId="{2D41B89F-D90E-EE46-B4AF-68AB5A993A03}" destId="{29CA137D-B9B2-E645-B0A5-7DD27320E3AD}" srcOrd="0" destOrd="0" presId="urn:microsoft.com/office/officeart/2005/8/layout/hierarchy1"/>
    <dgm:cxn modelId="{3370FF7F-A609-4F45-8136-860714F48EB6}" type="presOf" srcId="{FE2ED3B0-C88E-478C-B044-34CA1B506A79}" destId="{CD660A90-B7AD-4CE1-AB5B-A829658A121E}" srcOrd="0" destOrd="0" presId="urn:microsoft.com/office/officeart/2005/8/layout/hierarchy1"/>
    <dgm:cxn modelId="{BE137108-1B8C-4361-A850-A6E3F8EEEABD}" srcId="{33CC76B6-FAA7-45F0-8BB8-C180FE7B2AE8}" destId="{9761AD40-A911-4695-BA7E-9E6506A61372}" srcOrd="0" destOrd="0" parTransId="{605B40C7-CB7F-47E8-9C7A-06BB280FC067}" sibTransId="{4757D805-EB85-480F-918A-6D20AEB4F4EA}"/>
    <dgm:cxn modelId="{6F5D6D21-70BB-7F4E-A913-0913F9BE38E1}" srcId="{9761AD40-A911-4695-BA7E-9E6506A61372}" destId="{5BB6BF62-CB04-B842-B8F9-BAEACD13BE47}" srcOrd="1" destOrd="0" parTransId="{6804CD40-36CD-0245-BC72-E25C9C5B9E78}" sibTransId="{9F0F176D-679E-804B-A08A-A36A2851D7B0}"/>
    <dgm:cxn modelId="{7713C5A7-6729-D246-9F5E-C35B11C8C2BE}" srcId="{5BB6BF62-CB04-B842-B8F9-BAEACD13BE47}" destId="{6EC10978-D902-F740-B0AA-9FFE93CFF350}" srcOrd="1" destOrd="0" parTransId="{2D41B89F-D90E-EE46-B4AF-68AB5A993A03}" sibTransId="{4A5FE057-0EDA-234A-8457-253A961A66BA}"/>
    <dgm:cxn modelId="{9F799AE8-A0E7-0643-BA7C-0808DF0F8AEA}" type="presOf" srcId="{27904737-D99C-4CD3-88EE-A5EF2BDAF172}" destId="{FEBA5106-7C6A-4B57-AF0F-FC6AF44B9FF5}" srcOrd="0" destOrd="0" presId="urn:microsoft.com/office/officeart/2005/8/layout/hierarchy1"/>
    <dgm:cxn modelId="{F496ECFF-2BE2-4962-A6C5-2C617FB74F8D}" srcId="{E52FEFE0-C047-4FE2-8850-4E3D85BDB68A}" destId="{33CC76B6-FAA7-45F0-8BB8-C180FE7B2AE8}" srcOrd="1" destOrd="0" parTransId="{27904737-D99C-4CD3-88EE-A5EF2BDAF172}" sibTransId="{3DC67095-06CB-4672-A868-D5906805723D}"/>
    <dgm:cxn modelId="{83172BA9-0C39-FB48-BA54-6CE7D076A3CA}" type="presOf" srcId="{2710D9F5-89DC-9743-849A-1EE94799D148}" destId="{852DF3BA-04F4-B741-957C-1244FDBFFEF0}" srcOrd="0" destOrd="0" presId="urn:microsoft.com/office/officeart/2005/8/layout/hierarchy1"/>
    <dgm:cxn modelId="{91C746D9-28D7-F04B-808B-43DCD88CFCD5}" type="presOf" srcId="{CCC5E68C-532B-42F9-AD9F-66AF5F83CF56}" destId="{F36C443D-6F7A-4B90-AFF9-2893F4767908}" srcOrd="0" destOrd="0" presId="urn:microsoft.com/office/officeart/2005/8/layout/hierarchy1"/>
    <dgm:cxn modelId="{296F8A11-D899-C540-96AE-BCB772790864}" type="presOf" srcId="{6F595D64-C337-CA48-82E7-71ACD02E1F8B}" destId="{9441E11A-301B-9D48-8503-8764364A5AAB}" srcOrd="0" destOrd="0" presId="urn:microsoft.com/office/officeart/2005/8/layout/hierarchy1"/>
    <dgm:cxn modelId="{4F31916C-3868-4DFD-9C80-8C34A9BF40DF}" srcId="{E52FEFE0-C047-4FE2-8850-4E3D85BDB68A}" destId="{FE2ED3B0-C88E-478C-B044-34CA1B506A79}" srcOrd="0" destOrd="0" parTransId="{1AE9F7FC-29F0-449C-87E5-43DE7422330B}" sibTransId="{70DC4428-5AB6-43BF-B9C5-FFE43120797D}"/>
    <dgm:cxn modelId="{971A4602-A514-9B4B-AA54-8BB3D0166ED4}" type="presOf" srcId="{D7C51D38-0160-B84D-82F0-267FA814145A}" destId="{56A35C3A-DFFA-004E-B8EC-65CFEF15DFA5}" srcOrd="0" destOrd="0" presId="urn:microsoft.com/office/officeart/2005/8/layout/hierarchy1"/>
    <dgm:cxn modelId="{42A06DAD-E008-744A-9696-C717ECF92F13}" srcId="{A0F0E763-D7B6-479A-93FF-B82C626A94BC}" destId="{414317D0-967C-9848-B531-63C9F3B8EF50}" srcOrd="1" destOrd="0" parTransId="{0A95A4F1-D40B-8E4F-997D-C3E1C2F87BBF}" sibTransId="{82B7761D-A443-C040-85B1-BF9B0A58CC60}"/>
    <dgm:cxn modelId="{75B9E48B-6C1A-2D45-AE12-4BA7FFEA3621}" type="presOf" srcId="{61CCAB68-2B2A-43F3-873F-69B53E204075}" destId="{10B8F781-ACEA-49C9-AE06-B133AF6678E8}" srcOrd="0" destOrd="0" presId="urn:microsoft.com/office/officeart/2005/8/layout/hierarchy1"/>
    <dgm:cxn modelId="{6AB67218-0C8B-6542-84A0-CD2710716448}" type="presOf" srcId="{6BCF7079-97C6-F942-993F-AD80E60390ED}" destId="{4209E570-5FEB-9D4D-ADC5-5E76F98BBCBD}" srcOrd="0" destOrd="0" presId="urn:microsoft.com/office/officeart/2005/8/layout/hierarchy1"/>
    <dgm:cxn modelId="{7C9B9F9A-FB8A-41A6-AF3B-A76877B9B658}" srcId="{E52FEFE0-C047-4FE2-8850-4E3D85BDB68A}" destId="{C2BFC836-925E-4910-A302-7E63DE110376}" srcOrd="2" destOrd="0" parTransId="{7F0ED1C5-E806-4601-BFDA-485ACD7A6ACD}" sibTransId="{5C93034D-24CC-446D-A830-BDBEF1CA57C8}"/>
    <dgm:cxn modelId="{02A98D56-08C9-2D46-9672-3DE9AFE397EA}" type="presOf" srcId="{62EEE7C7-FC65-154B-8A69-DF43D040B3EB}" destId="{63C19785-DD75-B047-B773-6749866F2D16}" srcOrd="0" destOrd="0" presId="urn:microsoft.com/office/officeart/2005/8/layout/hierarchy1"/>
    <dgm:cxn modelId="{EDAAEB5D-9480-4AE8-B396-012DF0647C92}" type="presOf" srcId="{50467312-16E6-4A04-89D7-A99658808B48}" destId="{E930CCE7-1E83-432A-953E-47A055B03842}" srcOrd="0" destOrd="0" presId="urn:microsoft.com/office/officeart/2005/8/layout/hierarchy1"/>
    <dgm:cxn modelId="{4573949E-5A43-4B8E-9B9A-68278118F89F}" type="presOf" srcId="{6DFE15FA-84AB-46D6-A07C-34F94296A9FE}" destId="{7FFF080B-B1AB-4FA9-A4A8-0C8F8D6C655F}" srcOrd="0" destOrd="0" presId="urn:microsoft.com/office/officeart/2005/8/layout/hierarchy1"/>
    <dgm:cxn modelId="{57299503-C8BB-4E48-BAF9-BF25FA1308CC}" type="presOf" srcId="{C2BFC836-925E-4910-A302-7E63DE110376}" destId="{FE8DB47A-4E97-4892-A3CF-AC212C14F582}" srcOrd="0" destOrd="0" presId="urn:microsoft.com/office/officeart/2005/8/layout/hierarchy1"/>
    <dgm:cxn modelId="{5527C3C8-09B9-6048-9DED-4C3D7499228B}" srcId="{A0F0E763-D7B6-479A-93FF-B82C626A94BC}" destId="{BBC73AF6-E1E2-AE4E-B51F-C3FA0771C315}" srcOrd="0" destOrd="0" parTransId="{03BF60B5-1389-9F4B-AFF8-F862CA29105E}" sibTransId="{83967CB4-EACA-BE48-ADB2-10D8EE2F8E7D}"/>
    <dgm:cxn modelId="{E2FF846A-0499-4E4E-921C-6DB8BFBF36BA}" srcId="{9761AD40-A911-4695-BA7E-9E6506A61372}" destId="{51F32883-04F2-B648-BD2F-2DD9FF998BF4}" srcOrd="0" destOrd="0" parTransId="{D7C51D38-0160-B84D-82F0-267FA814145A}" sibTransId="{AE720A93-B981-5A41-8627-CBA1D7466CC3}"/>
    <dgm:cxn modelId="{FCFF8D96-15F4-164F-914E-C03F38397231}" srcId="{E52FEFE0-C047-4FE2-8850-4E3D85BDB68A}" destId="{917292DC-800B-5941-B77E-BF4A1EF2012A}" srcOrd="3" destOrd="0" parTransId="{62EEE7C7-FC65-154B-8A69-DF43D040B3EB}" sibTransId="{073B2DF5-850D-2A49-A0E7-DBE5ED4134BA}"/>
    <dgm:cxn modelId="{D3F4AFA3-7EC5-3E4C-8BA6-ECD6E68CAD85}" type="presOf" srcId="{4208B2D8-97F7-CF4F-952E-5ECF94E7FD02}" destId="{E9F79E49-D063-2F4B-B7C5-C7BA92414C7F}" srcOrd="0" destOrd="0" presId="urn:microsoft.com/office/officeart/2005/8/layout/hierarchy1"/>
    <dgm:cxn modelId="{E313208B-574D-4501-8750-4428391BD920}" srcId="{33CC76B6-FAA7-45F0-8BB8-C180FE7B2AE8}" destId="{367687EF-DF89-4626-81C8-AACBC5C9E69C}" srcOrd="1" destOrd="0" parTransId="{5926C1EF-C117-488F-88A5-1050CE237734}" sibTransId="{5D61219E-9F36-475E-A594-36EE546A5CAF}"/>
    <dgm:cxn modelId="{2B356C84-0C7A-2046-A8EE-9D14B5EFAF2F}" type="presOf" srcId="{367687EF-DF89-4626-81C8-AACBC5C9E69C}" destId="{9172F62D-E776-4DCC-B0A9-1D577A24088D}" srcOrd="0" destOrd="0" presId="urn:microsoft.com/office/officeart/2005/8/layout/hierarchy1"/>
    <dgm:cxn modelId="{24AD0805-89AD-FF47-8098-A80A8B38B40F}" srcId="{33CC76B6-FAA7-45F0-8BB8-C180FE7B2AE8}" destId="{4208B2D8-97F7-CF4F-952E-5ECF94E7FD02}" srcOrd="3" destOrd="0" parTransId="{2710D9F5-89DC-9743-849A-1EE94799D148}" sibTransId="{FC4C7B9C-0BFC-5043-BE12-75DBD53E2702}"/>
    <dgm:cxn modelId="{93BA7405-397E-7343-92D0-4FCBDE44BC41}" type="presParOf" srcId="{F36C443D-6F7A-4B90-AFF9-2893F4767908}" destId="{B2546E8F-BDAE-45A8-8C96-05E7AA16A816}" srcOrd="0" destOrd="0" presId="urn:microsoft.com/office/officeart/2005/8/layout/hierarchy1"/>
    <dgm:cxn modelId="{ACC5B475-9400-E241-B821-308FAD59EF06}" type="presParOf" srcId="{B2546E8F-BDAE-45A8-8C96-05E7AA16A816}" destId="{8C283C34-4E13-4E73-88E4-0302436154A6}" srcOrd="0" destOrd="0" presId="urn:microsoft.com/office/officeart/2005/8/layout/hierarchy1"/>
    <dgm:cxn modelId="{E4A5FE88-776B-EF44-B2D1-D73C87F8D303}" type="presParOf" srcId="{8C283C34-4E13-4E73-88E4-0302436154A6}" destId="{8D6DF4A6-D4DE-49AA-8C04-768E6CE277C0}" srcOrd="0" destOrd="0" presId="urn:microsoft.com/office/officeart/2005/8/layout/hierarchy1"/>
    <dgm:cxn modelId="{1F0E63F0-91B7-CB43-AF40-D8D19D06F19E}" type="presParOf" srcId="{8C283C34-4E13-4E73-88E4-0302436154A6}" destId="{C0CC92C6-F98A-4B1A-984E-2628BC36ACB4}" srcOrd="1" destOrd="0" presId="urn:microsoft.com/office/officeart/2005/8/layout/hierarchy1"/>
    <dgm:cxn modelId="{2D07CD6B-11C5-AC4C-9EEA-C9798DA58198}" type="presParOf" srcId="{B2546E8F-BDAE-45A8-8C96-05E7AA16A816}" destId="{4B3CA10D-11E7-4D3B-9849-084CAD6AD55D}" srcOrd="1" destOrd="0" presId="urn:microsoft.com/office/officeart/2005/8/layout/hierarchy1"/>
    <dgm:cxn modelId="{AC88FC43-15AB-AE4B-B9AC-602ABD9686BB}" type="presParOf" srcId="{4B3CA10D-11E7-4D3B-9849-084CAD6AD55D}" destId="{5F0453A8-8E6B-48F2-90F0-A8935EC075EB}" srcOrd="0" destOrd="0" presId="urn:microsoft.com/office/officeart/2005/8/layout/hierarchy1"/>
    <dgm:cxn modelId="{54F0F06D-0A54-404F-BF3C-F1483C2D128D}" type="presParOf" srcId="{4B3CA10D-11E7-4D3B-9849-084CAD6AD55D}" destId="{4436EBDA-1820-4132-B9B1-48ADEE6E31A0}" srcOrd="1" destOrd="0" presId="urn:microsoft.com/office/officeart/2005/8/layout/hierarchy1"/>
    <dgm:cxn modelId="{465B198A-950C-8F4C-AF2F-346BEBF399AB}" type="presParOf" srcId="{4436EBDA-1820-4132-B9B1-48ADEE6E31A0}" destId="{538C11C3-7697-4E60-8009-0EA03AC24DDA}" srcOrd="0" destOrd="0" presId="urn:microsoft.com/office/officeart/2005/8/layout/hierarchy1"/>
    <dgm:cxn modelId="{5C07085E-0E04-3B4F-93D1-F790A0718FA4}" type="presParOf" srcId="{538C11C3-7697-4E60-8009-0EA03AC24DDA}" destId="{0101A434-E7E1-4741-A8B6-48A7EE6AFEDF}" srcOrd="0" destOrd="0" presId="urn:microsoft.com/office/officeart/2005/8/layout/hierarchy1"/>
    <dgm:cxn modelId="{45100AA0-3AEE-3E47-BFB1-65BBA36DBED4}" type="presParOf" srcId="{538C11C3-7697-4E60-8009-0EA03AC24DDA}" destId="{CD660A90-B7AD-4CE1-AB5B-A829658A121E}" srcOrd="1" destOrd="0" presId="urn:microsoft.com/office/officeart/2005/8/layout/hierarchy1"/>
    <dgm:cxn modelId="{8C3C4C1D-31E9-B842-9CB3-E8BD93F9D4D2}" type="presParOf" srcId="{4436EBDA-1820-4132-B9B1-48ADEE6E31A0}" destId="{01C22A2C-D22C-462F-BF41-A960DCF5E649}" srcOrd="1" destOrd="0" presId="urn:microsoft.com/office/officeart/2005/8/layout/hierarchy1"/>
    <dgm:cxn modelId="{7C44974B-425B-034F-9198-985EFE1DAA9B}" type="presParOf" srcId="{4B3CA10D-11E7-4D3B-9849-084CAD6AD55D}" destId="{FEBA5106-7C6A-4B57-AF0F-FC6AF44B9FF5}" srcOrd="2" destOrd="0" presId="urn:microsoft.com/office/officeart/2005/8/layout/hierarchy1"/>
    <dgm:cxn modelId="{1531B939-ECC4-7245-A41F-61786C377B4E}" type="presParOf" srcId="{4B3CA10D-11E7-4D3B-9849-084CAD6AD55D}" destId="{65CF0972-A5E8-469E-AAF2-4955242539A9}" srcOrd="3" destOrd="0" presId="urn:microsoft.com/office/officeart/2005/8/layout/hierarchy1"/>
    <dgm:cxn modelId="{003F500D-C001-8E4E-9603-69D196292DAA}" type="presParOf" srcId="{65CF0972-A5E8-469E-AAF2-4955242539A9}" destId="{D97E20FB-0757-43A6-A87C-0844F829521C}" srcOrd="0" destOrd="0" presId="urn:microsoft.com/office/officeart/2005/8/layout/hierarchy1"/>
    <dgm:cxn modelId="{BBFA6663-E6F9-504F-BE75-1DC9EF9CE131}" type="presParOf" srcId="{D97E20FB-0757-43A6-A87C-0844F829521C}" destId="{CFC7F2EE-0868-45D0-9870-476E89016FBA}" srcOrd="0" destOrd="0" presId="urn:microsoft.com/office/officeart/2005/8/layout/hierarchy1"/>
    <dgm:cxn modelId="{245B101A-0E11-A742-ADFC-B545FC8A9C86}" type="presParOf" srcId="{D97E20FB-0757-43A6-A87C-0844F829521C}" destId="{46B3D294-F699-456A-BA7B-683E0D7902C7}" srcOrd="1" destOrd="0" presId="urn:microsoft.com/office/officeart/2005/8/layout/hierarchy1"/>
    <dgm:cxn modelId="{E659F61F-E08A-9D48-9A0E-E7379701B7C1}" type="presParOf" srcId="{65CF0972-A5E8-469E-AAF2-4955242539A9}" destId="{4AD87C43-A58B-4386-B80A-0CB7A9CF215D}" srcOrd="1" destOrd="0" presId="urn:microsoft.com/office/officeart/2005/8/layout/hierarchy1"/>
    <dgm:cxn modelId="{91734CE5-81A4-4040-AFE8-935BB5291500}" type="presParOf" srcId="{4AD87C43-A58B-4386-B80A-0CB7A9CF215D}" destId="{0CEB95E0-8B35-4757-A371-172B2E428EBF}" srcOrd="0" destOrd="0" presId="urn:microsoft.com/office/officeart/2005/8/layout/hierarchy1"/>
    <dgm:cxn modelId="{3B219866-D2A3-A446-83EC-D2FD2D56945E}" type="presParOf" srcId="{4AD87C43-A58B-4386-B80A-0CB7A9CF215D}" destId="{98A1B339-E63F-4388-B9F4-90A165522319}" srcOrd="1" destOrd="0" presId="urn:microsoft.com/office/officeart/2005/8/layout/hierarchy1"/>
    <dgm:cxn modelId="{A8F8C8AD-748D-4945-9540-07AA14CDBA19}" type="presParOf" srcId="{98A1B339-E63F-4388-B9F4-90A165522319}" destId="{2EE79899-A014-4C9B-A2E8-CD561AF734A3}" srcOrd="0" destOrd="0" presId="urn:microsoft.com/office/officeart/2005/8/layout/hierarchy1"/>
    <dgm:cxn modelId="{75C0DD16-A1DE-D642-836F-3C25F486463D}" type="presParOf" srcId="{2EE79899-A014-4C9B-A2E8-CD561AF734A3}" destId="{6E13C922-B681-4487-877A-418D7261DDF2}" srcOrd="0" destOrd="0" presId="urn:microsoft.com/office/officeart/2005/8/layout/hierarchy1"/>
    <dgm:cxn modelId="{7C8A5E53-AB59-3B40-9DC5-E2DF54FFAA34}" type="presParOf" srcId="{2EE79899-A014-4C9B-A2E8-CD561AF734A3}" destId="{C7FE96E9-1045-4ED3-9318-2CA0A37D9D55}" srcOrd="1" destOrd="0" presId="urn:microsoft.com/office/officeart/2005/8/layout/hierarchy1"/>
    <dgm:cxn modelId="{8BFBD2FE-C9AA-BB4F-9440-202D33E16437}" type="presParOf" srcId="{98A1B339-E63F-4388-B9F4-90A165522319}" destId="{BC693BC5-6420-401B-A03A-D929D7702131}" srcOrd="1" destOrd="0" presId="urn:microsoft.com/office/officeart/2005/8/layout/hierarchy1"/>
    <dgm:cxn modelId="{347CD10F-CF07-734D-AF04-0CF005485B3B}" type="presParOf" srcId="{BC693BC5-6420-401B-A03A-D929D7702131}" destId="{56A35C3A-DFFA-004E-B8EC-65CFEF15DFA5}" srcOrd="0" destOrd="0" presId="urn:microsoft.com/office/officeart/2005/8/layout/hierarchy1"/>
    <dgm:cxn modelId="{C78A67C2-6FA0-9349-8C25-A996A860649D}" type="presParOf" srcId="{BC693BC5-6420-401B-A03A-D929D7702131}" destId="{DBE099BB-0F5A-8747-B2CD-4B4074BA4C18}" srcOrd="1" destOrd="0" presId="urn:microsoft.com/office/officeart/2005/8/layout/hierarchy1"/>
    <dgm:cxn modelId="{FFC7B80B-9DF7-F849-853A-24AA67C56A5E}" type="presParOf" srcId="{DBE099BB-0F5A-8747-B2CD-4B4074BA4C18}" destId="{486E3DF0-1623-F141-8872-16C908177CDC}" srcOrd="0" destOrd="0" presId="urn:microsoft.com/office/officeart/2005/8/layout/hierarchy1"/>
    <dgm:cxn modelId="{4CA10064-7FDA-3545-9456-53427FD654EC}" type="presParOf" srcId="{486E3DF0-1623-F141-8872-16C908177CDC}" destId="{D63B6C6D-D6DC-F84D-B594-3C89F5505F42}" srcOrd="0" destOrd="0" presId="urn:microsoft.com/office/officeart/2005/8/layout/hierarchy1"/>
    <dgm:cxn modelId="{74B21F63-0ABD-3841-8C58-98445EE36318}" type="presParOf" srcId="{486E3DF0-1623-F141-8872-16C908177CDC}" destId="{1BF45C79-2C8A-4D43-B7AB-FDACA0C1B5C7}" srcOrd="1" destOrd="0" presId="urn:microsoft.com/office/officeart/2005/8/layout/hierarchy1"/>
    <dgm:cxn modelId="{EB7AC938-5000-364A-9167-4C35BCBBD079}" type="presParOf" srcId="{DBE099BB-0F5A-8747-B2CD-4B4074BA4C18}" destId="{4745FC01-2FCC-6F4B-890C-1F8A76DAE454}" srcOrd="1" destOrd="0" presId="urn:microsoft.com/office/officeart/2005/8/layout/hierarchy1"/>
    <dgm:cxn modelId="{ADE5A58B-A4BD-8947-9C5C-19AE8D100161}" type="presParOf" srcId="{BC693BC5-6420-401B-A03A-D929D7702131}" destId="{D6F275B1-793B-D446-9919-515FACE77C16}" srcOrd="2" destOrd="0" presId="urn:microsoft.com/office/officeart/2005/8/layout/hierarchy1"/>
    <dgm:cxn modelId="{37089C71-B20E-2841-8E14-080CA57D41E8}" type="presParOf" srcId="{BC693BC5-6420-401B-A03A-D929D7702131}" destId="{2570D751-F239-384C-8877-7DDE1AE584F2}" srcOrd="3" destOrd="0" presId="urn:microsoft.com/office/officeart/2005/8/layout/hierarchy1"/>
    <dgm:cxn modelId="{BE5702A4-AF49-D446-9B95-642060443250}" type="presParOf" srcId="{2570D751-F239-384C-8877-7DDE1AE584F2}" destId="{F23CA15F-EA21-7944-A253-2B82700D02B9}" srcOrd="0" destOrd="0" presId="urn:microsoft.com/office/officeart/2005/8/layout/hierarchy1"/>
    <dgm:cxn modelId="{D181D226-1055-AF4C-861F-961150897F24}" type="presParOf" srcId="{F23CA15F-EA21-7944-A253-2B82700D02B9}" destId="{7BE1BEF8-7D51-9C4E-90C6-2EF5EBD4227E}" srcOrd="0" destOrd="0" presId="urn:microsoft.com/office/officeart/2005/8/layout/hierarchy1"/>
    <dgm:cxn modelId="{AFF7B2C8-8CDC-6940-A7E4-B7EFE18BAEFF}" type="presParOf" srcId="{F23CA15F-EA21-7944-A253-2B82700D02B9}" destId="{FCBC81A3-C837-D54C-A35E-CB682DA487AC}" srcOrd="1" destOrd="0" presId="urn:microsoft.com/office/officeart/2005/8/layout/hierarchy1"/>
    <dgm:cxn modelId="{B5350A08-591A-F145-AC8D-AD6B63A20A43}" type="presParOf" srcId="{2570D751-F239-384C-8877-7DDE1AE584F2}" destId="{06FAAE47-2299-5143-9CB9-F3C1ED868430}" srcOrd="1" destOrd="0" presId="urn:microsoft.com/office/officeart/2005/8/layout/hierarchy1"/>
    <dgm:cxn modelId="{74DEDEA9-D41C-B24C-B532-0B48945B5A15}" type="presParOf" srcId="{06FAAE47-2299-5143-9CB9-F3C1ED868430}" destId="{099DD325-C28A-9B4F-BF32-34082F8718DF}" srcOrd="0" destOrd="0" presId="urn:microsoft.com/office/officeart/2005/8/layout/hierarchy1"/>
    <dgm:cxn modelId="{EB7F47EF-D55F-8946-B042-2CBCC9ABC567}" type="presParOf" srcId="{06FAAE47-2299-5143-9CB9-F3C1ED868430}" destId="{026FC593-C254-D349-9382-C26DE0DBE792}" srcOrd="1" destOrd="0" presId="urn:microsoft.com/office/officeart/2005/8/layout/hierarchy1"/>
    <dgm:cxn modelId="{62D6D6A3-EA4F-8B49-AFFF-19B1F6AFCB98}" type="presParOf" srcId="{026FC593-C254-D349-9382-C26DE0DBE792}" destId="{43CBE540-DCCC-FF47-8653-F61C9D9379FC}" srcOrd="0" destOrd="0" presId="urn:microsoft.com/office/officeart/2005/8/layout/hierarchy1"/>
    <dgm:cxn modelId="{9632AC1E-057D-3841-BF23-D84F33D169A0}" type="presParOf" srcId="{43CBE540-DCCC-FF47-8653-F61C9D9379FC}" destId="{4F1F391D-C9E0-7B43-9818-66B1C7B0A158}" srcOrd="0" destOrd="0" presId="urn:microsoft.com/office/officeart/2005/8/layout/hierarchy1"/>
    <dgm:cxn modelId="{BB08ADDF-4A05-A34C-A431-FC9F72BB257C}" type="presParOf" srcId="{43CBE540-DCCC-FF47-8653-F61C9D9379FC}" destId="{D4A31543-42C6-F149-AF52-E71C0CB2E659}" srcOrd="1" destOrd="0" presId="urn:microsoft.com/office/officeart/2005/8/layout/hierarchy1"/>
    <dgm:cxn modelId="{8B373A0C-9DF9-FC4C-9B12-AD3BD3C2FC2A}" type="presParOf" srcId="{026FC593-C254-D349-9382-C26DE0DBE792}" destId="{6B864874-4EBE-4A4D-A9BD-8D8952228986}" srcOrd="1" destOrd="0" presId="urn:microsoft.com/office/officeart/2005/8/layout/hierarchy1"/>
    <dgm:cxn modelId="{428BC731-406E-F044-AA7C-FE5871CE6690}" type="presParOf" srcId="{06FAAE47-2299-5143-9CB9-F3C1ED868430}" destId="{29CA137D-B9B2-E645-B0A5-7DD27320E3AD}" srcOrd="2" destOrd="0" presId="urn:microsoft.com/office/officeart/2005/8/layout/hierarchy1"/>
    <dgm:cxn modelId="{AE4DC0F6-3D5D-CE42-B817-C866EE39D0C0}" type="presParOf" srcId="{06FAAE47-2299-5143-9CB9-F3C1ED868430}" destId="{D1B07412-A526-C44E-B979-9225AD30B9DD}" srcOrd="3" destOrd="0" presId="urn:microsoft.com/office/officeart/2005/8/layout/hierarchy1"/>
    <dgm:cxn modelId="{BA735042-0264-AF44-8871-2F8B37B392AF}" type="presParOf" srcId="{D1B07412-A526-C44E-B979-9225AD30B9DD}" destId="{4ECF50FD-A58A-9D49-B864-3AF4B2C8E63C}" srcOrd="0" destOrd="0" presId="urn:microsoft.com/office/officeart/2005/8/layout/hierarchy1"/>
    <dgm:cxn modelId="{4C75B3FC-3463-9649-BFD3-954B91E71293}" type="presParOf" srcId="{4ECF50FD-A58A-9D49-B864-3AF4B2C8E63C}" destId="{DC5F0819-16A0-6548-AB3E-4F784295CAE4}" srcOrd="0" destOrd="0" presId="urn:microsoft.com/office/officeart/2005/8/layout/hierarchy1"/>
    <dgm:cxn modelId="{80C8B0EF-3FD3-0247-9E6C-79A2944D8F9D}" type="presParOf" srcId="{4ECF50FD-A58A-9D49-B864-3AF4B2C8E63C}" destId="{C6CCE503-3909-4C46-9296-EFBDE76EA8A3}" srcOrd="1" destOrd="0" presId="urn:microsoft.com/office/officeart/2005/8/layout/hierarchy1"/>
    <dgm:cxn modelId="{3E97D609-789E-064E-A112-29196B6587E1}" type="presParOf" srcId="{D1B07412-A526-C44E-B979-9225AD30B9DD}" destId="{1370F06C-E99C-C944-AED2-943E17B5DBA0}" srcOrd="1" destOrd="0" presId="urn:microsoft.com/office/officeart/2005/8/layout/hierarchy1"/>
    <dgm:cxn modelId="{1F23AE7A-82F7-4366-BEE0-3D60B8AD54DB}" type="presParOf" srcId="{BC693BC5-6420-401B-A03A-D929D7702131}" destId="{E930CCE7-1E83-432A-953E-47A055B03842}" srcOrd="4" destOrd="0" presId="urn:microsoft.com/office/officeart/2005/8/layout/hierarchy1"/>
    <dgm:cxn modelId="{C8B19C41-7D57-46BE-B573-0C0D2D175415}" type="presParOf" srcId="{BC693BC5-6420-401B-A03A-D929D7702131}" destId="{C0F8BFC0-506B-4FE1-BAE2-F9146BB77453}" srcOrd="5" destOrd="0" presId="urn:microsoft.com/office/officeart/2005/8/layout/hierarchy1"/>
    <dgm:cxn modelId="{52F5D0B8-F56B-4131-83A0-9361363A37C7}" type="presParOf" srcId="{C0F8BFC0-506B-4FE1-BAE2-F9146BB77453}" destId="{23E7CC74-A56E-49A1-BD76-C26475E2BA02}" srcOrd="0" destOrd="0" presId="urn:microsoft.com/office/officeart/2005/8/layout/hierarchy1"/>
    <dgm:cxn modelId="{6A4B6A38-899E-42BE-95CA-1215756D7412}" type="presParOf" srcId="{23E7CC74-A56E-49A1-BD76-C26475E2BA02}" destId="{F9970AF5-6EF0-4FFE-9625-7400FEDA4A55}" srcOrd="0" destOrd="0" presId="urn:microsoft.com/office/officeart/2005/8/layout/hierarchy1"/>
    <dgm:cxn modelId="{B3449A1D-868C-438A-A58C-B1E3685660D5}" type="presParOf" srcId="{23E7CC74-A56E-49A1-BD76-C26475E2BA02}" destId="{7FFF080B-B1AB-4FA9-A4A8-0C8F8D6C655F}" srcOrd="1" destOrd="0" presId="urn:microsoft.com/office/officeart/2005/8/layout/hierarchy1"/>
    <dgm:cxn modelId="{7CAA0332-DEFB-42BE-B241-F1A3D9F69887}" type="presParOf" srcId="{C0F8BFC0-506B-4FE1-BAE2-F9146BB77453}" destId="{098C8836-D8BF-414A-8FFE-0F7999FA2BC5}" srcOrd="1" destOrd="0" presId="urn:microsoft.com/office/officeart/2005/8/layout/hierarchy1"/>
    <dgm:cxn modelId="{93DCF402-8DE5-1645-8B1B-F42D8F9BC6D0}" type="presParOf" srcId="{4AD87C43-A58B-4386-B80A-0CB7A9CF215D}" destId="{401898C5-E5DA-483E-A8A8-94057B8F3C67}" srcOrd="2" destOrd="0" presId="urn:microsoft.com/office/officeart/2005/8/layout/hierarchy1"/>
    <dgm:cxn modelId="{675CBD10-CA80-3141-AED6-2F89453AC223}" type="presParOf" srcId="{4AD87C43-A58B-4386-B80A-0CB7A9CF215D}" destId="{122BA6A5-7975-4A49-888F-ACE78FAB4801}" srcOrd="3" destOrd="0" presId="urn:microsoft.com/office/officeart/2005/8/layout/hierarchy1"/>
    <dgm:cxn modelId="{0E68C642-1CF9-B340-A41E-159B584C047C}" type="presParOf" srcId="{122BA6A5-7975-4A49-888F-ACE78FAB4801}" destId="{B6C9E9C1-AC23-4DFA-9045-4649D3697CB7}" srcOrd="0" destOrd="0" presId="urn:microsoft.com/office/officeart/2005/8/layout/hierarchy1"/>
    <dgm:cxn modelId="{6CEC3A54-48C2-484A-8F74-457A8D3793C7}" type="presParOf" srcId="{B6C9E9C1-AC23-4DFA-9045-4649D3697CB7}" destId="{8500350E-519A-4D26-A0A7-6C43683F4F55}" srcOrd="0" destOrd="0" presId="urn:microsoft.com/office/officeart/2005/8/layout/hierarchy1"/>
    <dgm:cxn modelId="{78782421-77BE-D447-A352-F92879A49CD8}" type="presParOf" srcId="{B6C9E9C1-AC23-4DFA-9045-4649D3697CB7}" destId="{9172F62D-E776-4DCC-B0A9-1D577A24088D}" srcOrd="1" destOrd="0" presId="urn:microsoft.com/office/officeart/2005/8/layout/hierarchy1"/>
    <dgm:cxn modelId="{6CFC9687-140F-9247-AA95-19FA0F81B094}" type="presParOf" srcId="{122BA6A5-7975-4A49-888F-ACE78FAB4801}" destId="{2D2D1B64-08B7-4D67-AED7-98DF7FFD9F69}" srcOrd="1" destOrd="0" presId="urn:microsoft.com/office/officeart/2005/8/layout/hierarchy1"/>
    <dgm:cxn modelId="{3E52D5BC-E7EC-9747-AFA1-F6065628F957}" type="presParOf" srcId="{2D2D1B64-08B7-4D67-AED7-98DF7FFD9F69}" destId="{5C1A6556-4F08-A24A-BD97-BC5980E83E51}" srcOrd="0" destOrd="0" presId="urn:microsoft.com/office/officeart/2005/8/layout/hierarchy1"/>
    <dgm:cxn modelId="{4D1EBE25-A359-0244-B92E-C7145C7F7AA1}" type="presParOf" srcId="{2D2D1B64-08B7-4D67-AED7-98DF7FFD9F69}" destId="{7128A29E-F91D-DC48-8A46-1AF140F56FF7}" srcOrd="1" destOrd="0" presId="urn:microsoft.com/office/officeart/2005/8/layout/hierarchy1"/>
    <dgm:cxn modelId="{03D4E7BA-E3BE-9B4F-AB4A-5CFD521181EA}" type="presParOf" srcId="{7128A29E-F91D-DC48-8A46-1AF140F56FF7}" destId="{E0A43EE4-861A-3A44-ABB1-A4D0DDABDB55}" srcOrd="0" destOrd="0" presId="urn:microsoft.com/office/officeart/2005/8/layout/hierarchy1"/>
    <dgm:cxn modelId="{91CA4876-0F9D-AC41-9DB8-80921C1DEEA3}" type="presParOf" srcId="{E0A43EE4-861A-3A44-ABB1-A4D0DDABDB55}" destId="{11B6B333-11AD-3246-AABD-8FE785EEB3E3}" srcOrd="0" destOrd="0" presId="urn:microsoft.com/office/officeart/2005/8/layout/hierarchy1"/>
    <dgm:cxn modelId="{D6982BFF-8967-AB47-A995-111AD5A47474}" type="presParOf" srcId="{E0A43EE4-861A-3A44-ABB1-A4D0DDABDB55}" destId="{9441E11A-301B-9D48-8503-8764364A5AAB}" srcOrd="1" destOrd="0" presId="urn:microsoft.com/office/officeart/2005/8/layout/hierarchy1"/>
    <dgm:cxn modelId="{A1258DF8-CF28-0241-A7AE-9DD011DBBFB2}" type="presParOf" srcId="{7128A29E-F91D-DC48-8A46-1AF140F56FF7}" destId="{78C4C5BE-90E4-E04B-BEBC-717813917918}" srcOrd="1" destOrd="0" presId="urn:microsoft.com/office/officeart/2005/8/layout/hierarchy1"/>
    <dgm:cxn modelId="{D11B955E-A943-594D-A524-6F651C6CF31F}" type="presParOf" srcId="{2D2D1B64-08B7-4D67-AED7-98DF7FFD9F69}" destId="{6A98730E-5779-B249-A2CA-76534BB7B9BD}" srcOrd="2" destOrd="0" presId="urn:microsoft.com/office/officeart/2005/8/layout/hierarchy1"/>
    <dgm:cxn modelId="{BD7055FA-0DF5-3F47-8AFF-6D23BF1DA6C2}" type="presParOf" srcId="{2D2D1B64-08B7-4D67-AED7-98DF7FFD9F69}" destId="{6D346D91-B6D6-1D41-997B-FCDC966CAC58}" srcOrd="3" destOrd="0" presId="urn:microsoft.com/office/officeart/2005/8/layout/hierarchy1"/>
    <dgm:cxn modelId="{97496B77-A26D-4349-BE76-7CB0196532E5}" type="presParOf" srcId="{6D346D91-B6D6-1D41-997B-FCDC966CAC58}" destId="{43D9BBB9-A4D7-0049-9F7D-DD262F94703C}" srcOrd="0" destOrd="0" presId="urn:microsoft.com/office/officeart/2005/8/layout/hierarchy1"/>
    <dgm:cxn modelId="{4DBB22D7-8A74-5147-BC5E-F3FD11A1958E}" type="presParOf" srcId="{43D9BBB9-A4D7-0049-9F7D-DD262F94703C}" destId="{0D814D61-E907-7543-988B-7647BF331793}" srcOrd="0" destOrd="0" presId="urn:microsoft.com/office/officeart/2005/8/layout/hierarchy1"/>
    <dgm:cxn modelId="{BCA8C7B1-6858-1B4E-825D-274D34DB670F}" type="presParOf" srcId="{43D9BBB9-A4D7-0049-9F7D-DD262F94703C}" destId="{4209E570-5FEB-9D4D-ADC5-5E76F98BBCBD}" srcOrd="1" destOrd="0" presId="urn:microsoft.com/office/officeart/2005/8/layout/hierarchy1"/>
    <dgm:cxn modelId="{54CFD848-9ABC-FF48-892C-DFFDC2BAF555}" type="presParOf" srcId="{6D346D91-B6D6-1D41-997B-FCDC966CAC58}" destId="{086A2FB7-C2F6-2C49-9203-D95D7A3F6F0D}" srcOrd="1" destOrd="0" presId="urn:microsoft.com/office/officeart/2005/8/layout/hierarchy1"/>
    <dgm:cxn modelId="{1E866475-1BF8-D243-BD7C-6BA092942A0F}" type="presParOf" srcId="{4AD87C43-A58B-4386-B80A-0CB7A9CF215D}" destId="{10B8F781-ACEA-49C9-AE06-B133AF6678E8}" srcOrd="4" destOrd="0" presId="urn:microsoft.com/office/officeart/2005/8/layout/hierarchy1"/>
    <dgm:cxn modelId="{1D0B49F4-064E-D14D-B8C5-9D837F11F724}" type="presParOf" srcId="{4AD87C43-A58B-4386-B80A-0CB7A9CF215D}" destId="{0E6FC58B-84C1-42A9-887F-412D2F2CA38C}" srcOrd="5" destOrd="0" presId="urn:microsoft.com/office/officeart/2005/8/layout/hierarchy1"/>
    <dgm:cxn modelId="{F0C6DDF1-858A-B546-BF3D-F4E014F3D5E3}" type="presParOf" srcId="{0E6FC58B-84C1-42A9-887F-412D2F2CA38C}" destId="{0D255EE9-38F6-43E4-839C-E8FF1AF1A8B6}" srcOrd="0" destOrd="0" presId="urn:microsoft.com/office/officeart/2005/8/layout/hierarchy1"/>
    <dgm:cxn modelId="{4C06EEE7-8CB6-D34B-81CC-D796B42C2B60}" type="presParOf" srcId="{0D255EE9-38F6-43E4-839C-E8FF1AF1A8B6}" destId="{51B64228-3072-413F-A087-11FCA9CCA7AE}" srcOrd="0" destOrd="0" presId="urn:microsoft.com/office/officeart/2005/8/layout/hierarchy1"/>
    <dgm:cxn modelId="{9E73A7CC-A8E1-B74F-BFAC-54F1DB3886F6}" type="presParOf" srcId="{0D255EE9-38F6-43E4-839C-E8FF1AF1A8B6}" destId="{32CB34A3-A215-4969-8FDE-110C3293AD4F}" srcOrd="1" destOrd="0" presId="urn:microsoft.com/office/officeart/2005/8/layout/hierarchy1"/>
    <dgm:cxn modelId="{06829ACE-1A0E-8D4F-B0A0-F0B30E66CFE1}" type="presParOf" srcId="{0E6FC58B-84C1-42A9-887F-412D2F2CA38C}" destId="{8EDA2DA7-A77A-4635-BEB4-5A38D0B1F769}" srcOrd="1" destOrd="0" presId="urn:microsoft.com/office/officeart/2005/8/layout/hierarchy1"/>
    <dgm:cxn modelId="{D416E66B-177A-F74D-A0EB-5F8313BB2230}" type="presParOf" srcId="{8EDA2DA7-A77A-4635-BEB4-5A38D0B1F769}" destId="{3CBC2331-6B7C-7148-8DF1-005C96199625}" srcOrd="0" destOrd="0" presId="urn:microsoft.com/office/officeart/2005/8/layout/hierarchy1"/>
    <dgm:cxn modelId="{2868B976-CC09-ED4E-B509-793C896288C9}" type="presParOf" srcId="{8EDA2DA7-A77A-4635-BEB4-5A38D0B1F769}" destId="{F8D9A146-5BEB-1F41-9ABE-AB787D4E8D4D}" srcOrd="1" destOrd="0" presId="urn:microsoft.com/office/officeart/2005/8/layout/hierarchy1"/>
    <dgm:cxn modelId="{DDEB228D-7CD3-9E48-91B3-9823735E9A4E}" type="presParOf" srcId="{F8D9A146-5BEB-1F41-9ABE-AB787D4E8D4D}" destId="{14C6EA5C-28A9-5044-A77E-7421242CA58F}" srcOrd="0" destOrd="0" presId="urn:microsoft.com/office/officeart/2005/8/layout/hierarchy1"/>
    <dgm:cxn modelId="{DCDE3610-E964-6F42-889C-AA8B0C98E1BA}" type="presParOf" srcId="{14C6EA5C-28A9-5044-A77E-7421242CA58F}" destId="{0720F28B-10B7-B94E-B72C-C3B734457088}" srcOrd="0" destOrd="0" presId="urn:microsoft.com/office/officeart/2005/8/layout/hierarchy1"/>
    <dgm:cxn modelId="{7156764D-4D13-FD42-8591-C083AF15E359}" type="presParOf" srcId="{14C6EA5C-28A9-5044-A77E-7421242CA58F}" destId="{076C13C3-5B58-AD42-A15E-641051B20E47}" srcOrd="1" destOrd="0" presId="urn:microsoft.com/office/officeart/2005/8/layout/hierarchy1"/>
    <dgm:cxn modelId="{68A590E2-8077-AA43-AEEC-87D3BD976A24}" type="presParOf" srcId="{F8D9A146-5BEB-1F41-9ABE-AB787D4E8D4D}" destId="{EB85CCC0-B7D0-024D-A5DE-95BDF62EABE3}" srcOrd="1" destOrd="0" presId="urn:microsoft.com/office/officeart/2005/8/layout/hierarchy1"/>
    <dgm:cxn modelId="{A0BDB719-D84A-FE45-BAE1-CA0798B2B597}" type="presParOf" srcId="{8EDA2DA7-A77A-4635-BEB4-5A38D0B1F769}" destId="{CE61CC07-1808-BF4B-B816-767740D7C53B}" srcOrd="2" destOrd="0" presId="urn:microsoft.com/office/officeart/2005/8/layout/hierarchy1"/>
    <dgm:cxn modelId="{66B3DD0F-8442-9F41-952B-023D9E13F5FE}" type="presParOf" srcId="{8EDA2DA7-A77A-4635-BEB4-5A38D0B1F769}" destId="{BD1F1373-5FAF-6249-BEC0-AE2D50D77476}" srcOrd="3" destOrd="0" presId="urn:microsoft.com/office/officeart/2005/8/layout/hierarchy1"/>
    <dgm:cxn modelId="{80AA7386-36D0-DB4A-AD4F-1578A3693E10}" type="presParOf" srcId="{BD1F1373-5FAF-6249-BEC0-AE2D50D77476}" destId="{D79D3574-5F5F-CC4F-80A8-7D682B89F18F}" srcOrd="0" destOrd="0" presId="urn:microsoft.com/office/officeart/2005/8/layout/hierarchy1"/>
    <dgm:cxn modelId="{C69A1F8C-32BC-ED47-A5D2-969C99666FD0}" type="presParOf" srcId="{D79D3574-5F5F-CC4F-80A8-7D682B89F18F}" destId="{F912C3EB-C8DC-C246-9629-1E0539ABA3E2}" srcOrd="0" destOrd="0" presId="urn:microsoft.com/office/officeart/2005/8/layout/hierarchy1"/>
    <dgm:cxn modelId="{8C7CC132-DDD9-D040-BA73-9B6FC04E09FE}" type="presParOf" srcId="{D79D3574-5F5F-CC4F-80A8-7D682B89F18F}" destId="{73C4D646-7128-2446-808D-52E833EB1885}" srcOrd="1" destOrd="0" presId="urn:microsoft.com/office/officeart/2005/8/layout/hierarchy1"/>
    <dgm:cxn modelId="{B92278BA-C5B4-E54D-8E36-A8D4125790FB}" type="presParOf" srcId="{BD1F1373-5FAF-6249-BEC0-AE2D50D77476}" destId="{578E1F77-2B3F-7F4D-8651-AD09CEC90585}" srcOrd="1" destOrd="0" presId="urn:microsoft.com/office/officeart/2005/8/layout/hierarchy1"/>
    <dgm:cxn modelId="{C1DE21C3-2C19-EA45-89B9-CEF8EA3556F9}" type="presParOf" srcId="{4AD87C43-A58B-4386-B80A-0CB7A9CF215D}" destId="{852DF3BA-04F4-B741-957C-1244FDBFFEF0}" srcOrd="6" destOrd="0" presId="urn:microsoft.com/office/officeart/2005/8/layout/hierarchy1"/>
    <dgm:cxn modelId="{DC6E7D14-BFC9-C040-AC0D-858B396247CF}" type="presParOf" srcId="{4AD87C43-A58B-4386-B80A-0CB7A9CF215D}" destId="{49C73F05-5DC5-8B46-8C8B-9920F7135878}" srcOrd="7" destOrd="0" presId="urn:microsoft.com/office/officeart/2005/8/layout/hierarchy1"/>
    <dgm:cxn modelId="{947CED70-AD03-EB4D-ADFA-09887C240B02}" type="presParOf" srcId="{49C73F05-5DC5-8B46-8C8B-9920F7135878}" destId="{D8416F39-FD13-3841-BFCE-76D37D92DB6A}" srcOrd="0" destOrd="0" presId="urn:microsoft.com/office/officeart/2005/8/layout/hierarchy1"/>
    <dgm:cxn modelId="{E8170D76-9F6A-B347-9A32-44F5ABA58733}" type="presParOf" srcId="{D8416F39-FD13-3841-BFCE-76D37D92DB6A}" destId="{19E63D15-A6DC-5D44-800F-A8F522D6EEC8}" srcOrd="0" destOrd="0" presId="urn:microsoft.com/office/officeart/2005/8/layout/hierarchy1"/>
    <dgm:cxn modelId="{17B7A242-5EDC-A348-9B05-0593A492AB32}" type="presParOf" srcId="{D8416F39-FD13-3841-BFCE-76D37D92DB6A}" destId="{E9F79E49-D063-2F4B-B7C5-C7BA92414C7F}" srcOrd="1" destOrd="0" presId="urn:microsoft.com/office/officeart/2005/8/layout/hierarchy1"/>
    <dgm:cxn modelId="{CBD57D91-7357-654E-B193-78A147844563}" type="presParOf" srcId="{49C73F05-5DC5-8B46-8C8B-9920F7135878}" destId="{3CF1D61A-7063-5546-922F-94D535C58717}" srcOrd="1" destOrd="0" presId="urn:microsoft.com/office/officeart/2005/8/layout/hierarchy1"/>
    <dgm:cxn modelId="{D00C625C-CE05-3648-979E-275936833C26}" type="presParOf" srcId="{3CF1D61A-7063-5546-922F-94D535C58717}" destId="{4A1687A2-0BBE-D44B-9B3B-28E0FDE7B1E1}" srcOrd="0" destOrd="0" presId="urn:microsoft.com/office/officeart/2005/8/layout/hierarchy1"/>
    <dgm:cxn modelId="{EEFAAF6C-BA33-8E41-B128-F138215750D1}" type="presParOf" srcId="{3CF1D61A-7063-5546-922F-94D535C58717}" destId="{6E998BBA-0F18-2948-93A0-226459CC69FC}" srcOrd="1" destOrd="0" presId="urn:microsoft.com/office/officeart/2005/8/layout/hierarchy1"/>
    <dgm:cxn modelId="{0A8038BD-2656-1048-B0AE-5FE4FA7E368E}" type="presParOf" srcId="{6E998BBA-0F18-2948-93A0-226459CC69FC}" destId="{27F62063-82C5-1549-85F9-7B7C641C36A5}" srcOrd="0" destOrd="0" presId="urn:microsoft.com/office/officeart/2005/8/layout/hierarchy1"/>
    <dgm:cxn modelId="{73018693-338E-4E41-8E4D-205F6509EA8C}" type="presParOf" srcId="{27F62063-82C5-1549-85F9-7B7C641C36A5}" destId="{B5D4B865-6695-544B-8B56-FEFD683499F1}" srcOrd="0" destOrd="0" presId="urn:microsoft.com/office/officeart/2005/8/layout/hierarchy1"/>
    <dgm:cxn modelId="{4B42EAED-FC43-484D-B195-E89B94ACC012}" type="presParOf" srcId="{27F62063-82C5-1549-85F9-7B7C641C36A5}" destId="{42298949-2310-F346-B936-15336CCC52F6}" srcOrd="1" destOrd="0" presId="urn:microsoft.com/office/officeart/2005/8/layout/hierarchy1"/>
    <dgm:cxn modelId="{6EC3091B-1824-EC41-B56B-D60AD34E2521}" type="presParOf" srcId="{6E998BBA-0F18-2948-93A0-226459CC69FC}" destId="{C5959795-A70B-6B4B-8E6C-A32473094C96}" srcOrd="1" destOrd="0" presId="urn:microsoft.com/office/officeart/2005/8/layout/hierarchy1"/>
    <dgm:cxn modelId="{FEA020DD-F92D-BF40-B909-79F74E800F0A}" type="presParOf" srcId="{4B3CA10D-11E7-4D3B-9849-084CAD6AD55D}" destId="{5133210F-53CE-4565-9CBC-25BCF3F9BBB7}" srcOrd="4" destOrd="0" presId="urn:microsoft.com/office/officeart/2005/8/layout/hierarchy1"/>
    <dgm:cxn modelId="{8280C703-921D-A84F-9CB8-05481D32CED6}" type="presParOf" srcId="{4B3CA10D-11E7-4D3B-9849-084CAD6AD55D}" destId="{74D1D548-FB53-40D8-90DD-73D0B44A63A1}" srcOrd="5" destOrd="0" presId="urn:microsoft.com/office/officeart/2005/8/layout/hierarchy1"/>
    <dgm:cxn modelId="{A74B93A2-4783-2743-829D-9029CA205ECB}" type="presParOf" srcId="{74D1D548-FB53-40D8-90DD-73D0B44A63A1}" destId="{0DAF1A27-332E-423A-9EA2-5F773C009845}" srcOrd="0" destOrd="0" presId="urn:microsoft.com/office/officeart/2005/8/layout/hierarchy1"/>
    <dgm:cxn modelId="{F431800A-1097-3E48-9842-F8027CB1C3ED}" type="presParOf" srcId="{0DAF1A27-332E-423A-9EA2-5F773C009845}" destId="{40CCCFDB-C76F-493A-9A59-6034FDB95DA2}" srcOrd="0" destOrd="0" presId="urn:microsoft.com/office/officeart/2005/8/layout/hierarchy1"/>
    <dgm:cxn modelId="{A16C39C0-570F-C64E-BAE4-0B0947EF6E0E}" type="presParOf" srcId="{0DAF1A27-332E-423A-9EA2-5F773C009845}" destId="{FE8DB47A-4E97-4892-A3CF-AC212C14F582}" srcOrd="1" destOrd="0" presId="urn:microsoft.com/office/officeart/2005/8/layout/hierarchy1"/>
    <dgm:cxn modelId="{58648938-959D-3940-8B70-16EE1C89528C}" type="presParOf" srcId="{74D1D548-FB53-40D8-90DD-73D0B44A63A1}" destId="{2274D2EE-63B3-46B6-A863-CA7B61CFC817}" srcOrd="1" destOrd="0" presId="urn:microsoft.com/office/officeart/2005/8/layout/hierarchy1"/>
    <dgm:cxn modelId="{C3D51E6E-EC44-C94E-B361-C679F0B37991}" type="presParOf" srcId="{4B3CA10D-11E7-4D3B-9849-084CAD6AD55D}" destId="{63C19785-DD75-B047-B773-6749866F2D16}" srcOrd="6" destOrd="0" presId="urn:microsoft.com/office/officeart/2005/8/layout/hierarchy1"/>
    <dgm:cxn modelId="{8FA0D7B6-6BC3-1D40-BB82-2C47DB306A7C}" type="presParOf" srcId="{4B3CA10D-11E7-4D3B-9849-084CAD6AD55D}" destId="{8567FB19-8120-0C4F-A949-A67FFCE69795}" srcOrd="7" destOrd="0" presId="urn:microsoft.com/office/officeart/2005/8/layout/hierarchy1"/>
    <dgm:cxn modelId="{12D722AB-AAA0-8B4C-B16D-3663756DD917}" type="presParOf" srcId="{8567FB19-8120-0C4F-A949-A67FFCE69795}" destId="{21590B8E-A555-C448-8916-51ADDCC53737}" srcOrd="0" destOrd="0" presId="urn:microsoft.com/office/officeart/2005/8/layout/hierarchy1"/>
    <dgm:cxn modelId="{71F3CDB2-3528-D142-8D48-C416B0C2F2E4}" type="presParOf" srcId="{21590B8E-A555-C448-8916-51ADDCC53737}" destId="{EF9E80B6-F1D5-7B41-80E0-8A89498AF373}" srcOrd="0" destOrd="0" presId="urn:microsoft.com/office/officeart/2005/8/layout/hierarchy1"/>
    <dgm:cxn modelId="{C5D41E82-8E7C-5348-84F4-12C9E69A050D}" type="presParOf" srcId="{21590B8E-A555-C448-8916-51ADDCC53737}" destId="{1EC5CAE1-C7F3-D544-956D-B4673840A19E}" srcOrd="1" destOrd="0" presId="urn:microsoft.com/office/officeart/2005/8/layout/hierarchy1"/>
    <dgm:cxn modelId="{DA66870E-B8DC-9E4C-A005-A21B622B2359}" type="presParOf" srcId="{8567FB19-8120-0C4F-A949-A67FFCE69795}" destId="{8266C4B9-9B6C-3948-A7FE-498840B4C0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5E68C-532B-42F9-AD9F-66AF5F83CF56}"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US"/>
        </a:p>
      </dgm:t>
    </dgm:pt>
    <dgm:pt modelId="{E52FEFE0-C047-4FE2-8850-4E3D85BDB68A}">
      <dgm:prSet phldrT="[Text]"/>
      <dgm:spPr/>
      <dgm:t>
        <a:bodyPr/>
        <a:lstStyle/>
        <a:p>
          <a:r>
            <a:rPr lang="en-US" b="1" dirty="0">
              <a:latin typeface="Times New Roman" charset="0"/>
              <a:ea typeface="Times New Roman" charset="0"/>
              <a:cs typeface="Times New Roman" charset="0"/>
            </a:rPr>
            <a:t>Biomedical Sciences Masters programs</a:t>
          </a:r>
        </a:p>
      </dgm:t>
    </dgm:pt>
    <dgm:pt modelId="{0405DD28-3803-43E5-BE2D-D0424BEE4205}" type="parTrans" cxnId="{BD4F991B-F021-4528-8C30-A46207C2ABC7}">
      <dgm:prSet/>
      <dgm:spPr/>
      <dgm:t>
        <a:bodyPr/>
        <a:lstStyle/>
        <a:p>
          <a:endParaRPr lang="en-US"/>
        </a:p>
      </dgm:t>
    </dgm:pt>
    <dgm:pt modelId="{84628273-D35A-4EA1-92FA-2EA500E8AF4A}" type="sibTrans" cxnId="{BD4F991B-F021-4528-8C30-A46207C2ABC7}">
      <dgm:prSet/>
      <dgm:spPr/>
      <dgm:t>
        <a:bodyPr/>
        <a:lstStyle/>
        <a:p>
          <a:endParaRPr lang="en-US"/>
        </a:p>
      </dgm:t>
    </dgm:pt>
    <dgm:pt modelId="{FE2ED3B0-C88E-478C-B044-34CA1B506A79}">
      <dgm:prSet phldrT="[Text]" custT="1"/>
      <dgm:spPr/>
      <dgm:t>
        <a:bodyPr/>
        <a:lstStyle/>
        <a:p>
          <a:r>
            <a:rPr lang="en-US" sz="2800" dirty="0">
              <a:latin typeface="Times New Roman" charset="0"/>
              <a:ea typeface="Times New Roman" charset="0"/>
              <a:cs typeface="Times New Roman" charset="0"/>
            </a:rPr>
            <a:t>MSc in Advanced Clinical Practice with Thesis Option </a:t>
          </a:r>
        </a:p>
        <a:p>
          <a:r>
            <a:rPr lang="en-US" sz="2400" b="1" dirty="0">
              <a:solidFill>
                <a:srgbClr val="6EBE4A"/>
              </a:solidFill>
              <a:latin typeface="Times New Roman" charset="0"/>
              <a:ea typeface="Times New Roman" charset="0"/>
              <a:cs typeface="Times New Roman" charset="0"/>
            </a:rPr>
            <a:t>Research track</a:t>
          </a:r>
          <a:endParaRPr lang="en-US" sz="2400" dirty="0">
            <a:solidFill>
              <a:srgbClr val="6EBE4A"/>
            </a:solidFill>
            <a:latin typeface="Times New Roman" charset="0"/>
            <a:ea typeface="Times New Roman" charset="0"/>
            <a:cs typeface="Times New Roman" charset="0"/>
          </a:endParaRPr>
        </a:p>
      </dgm:t>
    </dgm:pt>
    <dgm:pt modelId="{1AE9F7FC-29F0-449C-87E5-43DE7422330B}" type="parTrans" cxnId="{4F31916C-3868-4DFD-9C80-8C34A9BF40DF}">
      <dgm:prSet/>
      <dgm:spPr/>
      <dgm:t>
        <a:bodyPr/>
        <a:lstStyle/>
        <a:p>
          <a:endParaRPr lang="en-US"/>
        </a:p>
      </dgm:t>
    </dgm:pt>
    <dgm:pt modelId="{70DC4428-5AB6-43BF-B9C5-FFE43120797D}" type="sibTrans" cxnId="{4F31916C-3868-4DFD-9C80-8C34A9BF40DF}">
      <dgm:prSet/>
      <dgm:spPr/>
      <dgm:t>
        <a:bodyPr/>
        <a:lstStyle/>
        <a:p>
          <a:endParaRPr lang="en-US"/>
        </a:p>
      </dgm:t>
    </dgm:pt>
    <dgm:pt modelId="{33CC76B6-FAA7-45F0-8BB8-C180FE7B2AE8}">
      <dgm:prSet phldrT="[Text]" custT="1"/>
      <dgm:spPr/>
      <dgm:t>
        <a:bodyPr/>
        <a:lstStyle/>
        <a:p>
          <a:r>
            <a:rPr lang="en-US" sz="2800" dirty="0">
              <a:latin typeface="Times New Roman" charset="0"/>
              <a:ea typeface="Times New Roman" charset="0"/>
              <a:cs typeface="Times New Roman" charset="0"/>
            </a:rPr>
            <a:t>MSc in Laboratory Management with Project Option </a:t>
          </a:r>
        </a:p>
        <a:p>
          <a:r>
            <a:rPr lang="en-US" sz="2400" b="1" dirty="0">
              <a:solidFill>
                <a:srgbClr val="6EBE4A"/>
              </a:solidFill>
              <a:latin typeface="Times New Roman" charset="0"/>
              <a:ea typeface="Times New Roman" charset="0"/>
              <a:cs typeface="Times New Roman" charset="0"/>
            </a:rPr>
            <a:t>Professional/Management track</a:t>
          </a:r>
          <a:endParaRPr lang="en-US" sz="2400" dirty="0">
            <a:solidFill>
              <a:srgbClr val="6EBE4A"/>
            </a:solidFill>
            <a:latin typeface="Times New Roman" charset="0"/>
            <a:ea typeface="Times New Roman" charset="0"/>
            <a:cs typeface="Times New Roman" charset="0"/>
          </a:endParaRPr>
        </a:p>
      </dgm:t>
    </dgm:pt>
    <dgm:pt modelId="{27904737-D99C-4CD3-88EE-A5EF2BDAF172}" type="parTrans" cxnId="{F496ECFF-2BE2-4962-A6C5-2C617FB74F8D}">
      <dgm:prSet/>
      <dgm:spPr/>
      <dgm:t>
        <a:bodyPr/>
        <a:lstStyle/>
        <a:p>
          <a:endParaRPr lang="en-US"/>
        </a:p>
      </dgm:t>
    </dgm:pt>
    <dgm:pt modelId="{3DC67095-06CB-4672-A868-D5906805723D}" type="sibTrans" cxnId="{F496ECFF-2BE2-4962-A6C5-2C617FB74F8D}">
      <dgm:prSet/>
      <dgm:spPr/>
      <dgm:t>
        <a:bodyPr/>
        <a:lstStyle/>
        <a:p>
          <a:endParaRPr lang="en-US"/>
        </a:p>
      </dgm:t>
    </dgm:pt>
    <dgm:pt modelId="{F36C443D-6F7A-4B90-AFF9-2893F4767908}" type="pres">
      <dgm:prSet presAssocID="{CCC5E68C-532B-42F9-AD9F-66AF5F83CF56}" presName="hierChild1" presStyleCnt="0">
        <dgm:presLayoutVars>
          <dgm:chPref val="1"/>
          <dgm:dir/>
          <dgm:animOne val="branch"/>
          <dgm:animLvl val="lvl"/>
          <dgm:resizeHandles/>
        </dgm:presLayoutVars>
      </dgm:prSet>
      <dgm:spPr/>
      <dgm:t>
        <a:bodyPr/>
        <a:lstStyle/>
        <a:p>
          <a:endParaRPr lang="en-US"/>
        </a:p>
      </dgm:t>
    </dgm:pt>
    <dgm:pt modelId="{B2546E8F-BDAE-45A8-8C96-05E7AA16A816}" type="pres">
      <dgm:prSet presAssocID="{E52FEFE0-C047-4FE2-8850-4E3D85BDB68A}" presName="hierRoot1" presStyleCnt="0"/>
      <dgm:spPr/>
    </dgm:pt>
    <dgm:pt modelId="{8C283C34-4E13-4E73-88E4-0302436154A6}" type="pres">
      <dgm:prSet presAssocID="{E52FEFE0-C047-4FE2-8850-4E3D85BDB68A}" presName="composite" presStyleCnt="0"/>
      <dgm:spPr/>
    </dgm:pt>
    <dgm:pt modelId="{8D6DF4A6-D4DE-49AA-8C04-768E6CE277C0}" type="pres">
      <dgm:prSet presAssocID="{E52FEFE0-C047-4FE2-8850-4E3D85BDB68A}" presName="background" presStyleLbl="node0" presStyleIdx="0" presStyleCnt="1"/>
      <dgm:spPr/>
    </dgm:pt>
    <dgm:pt modelId="{C0CC92C6-F98A-4B1A-984E-2628BC36ACB4}" type="pres">
      <dgm:prSet presAssocID="{E52FEFE0-C047-4FE2-8850-4E3D85BDB68A}" presName="text" presStyleLbl="fgAcc0" presStyleIdx="0" presStyleCnt="1" custScaleX="117605">
        <dgm:presLayoutVars>
          <dgm:chPref val="3"/>
        </dgm:presLayoutVars>
      </dgm:prSet>
      <dgm:spPr/>
      <dgm:t>
        <a:bodyPr/>
        <a:lstStyle/>
        <a:p>
          <a:endParaRPr lang="en-US"/>
        </a:p>
      </dgm:t>
    </dgm:pt>
    <dgm:pt modelId="{4B3CA10D-11E7-4D3B-9849-084CAD6AD55D}" type="pres">
      <dgm:prSet presAssocID="{E52FEFE0-C047-4FE2-8850-4E3D85BDB68A}" presName="hierChild2" presStyleCnt="0"/>
      <dgm:spPr/>
    </dgm:pt>
    <dgm:pt modelId="{5F0453A8-8E6B-48F2-90F0-A8935EC075EB}" type="pres">
      <dgm:prSet presAssocID="{1AE9F7FC-29F0-449C-87E5-43DE7422330B}" presName="Name10" presStyleLbl="parChTrans1D2" presStyleIdx="0" presStyleCnt="2"/>
      <dgm:spPr/>
      <dgm:t>
        <a:bodyPr/>
        <a:lstStyle/>
        <a:p>
          <a:endParaRPr lang="en-US"/>
        </a:p>
      </dgm:t>
    </dgm:pt>
    <dgm:pt modelId="{4436EBDA-1820-4132-B9B1-48ADEE6E31A0}" type="pres">
      <dgm:prSet presAssocID="{FE2ED3B0-C88E-478C-B044-34CA1B506A79}" presName="hierRoot2" presStyleCnt="0"/>
      <dgm:spPr/>
    </dgm:pt>
    <dgm:pt modelId="{538C11C3-7697-4E60-8009-0EA03AC24DDA}" type="pres">
      <dgm:prSet presAssocID="{FE2ED3B0-C88E-478C-B044-34CA1B506A79}" presName="composite2" presStyleCnt="0"/>
      <dgm:spPr/>
    </dgm:pt>
    <dgm:pt modelId="{0101A434-E7E1-4741-A8B6-48A7EE6AFEDF}" type="pres">
      <dgm:prSet presAssocID="{FE2ED3B0-C88E-478C-B044-34CA1B506A79}" presName="background2" presStyleLbl="node2" presStyleIdx="0" presStyleCnt="2"/>
      <dgm:spPr/>
    </dgm:pt>
    <dgm:pt modelId="{CD660A90-B7AD-4CE1-AB5B-A829658A121E}" type="pres">
      <dgm:prSet presAssocID="{FE2ED3B0-C88E-478C-B044-34CA1B506A79}" presName="text2" presStyleLbl="fgAcc2" presStyleIdx="0" presStyleCnt="2" custScaleX="120535">
        <dgm:presLayoutVars>
          <dgm:chPref val="3"/>
        </dgm:presLayoutVars>
      </dgm:prSet>
      <dgm:spPr/>
      <dgm:t>
        <a:bodyPr/>
        <a:lstStyle/>
        <a:p>
          <a:endParaRPr lang="en-US"/>
        </a:p>
      </dgm:t>
    </dgm:pt>
    <dgm:pt modelId="{01C22A2C-D22C-462F-BF41-A960DCF5E649}" type="pres">
      <dgm:prSet presAssocID="{FE2ED3B0-C88E-478C-B044-34CA1B506A79}" presName="hierChild3" presStyleCnt="0"/>
      <dgm:spPr/>
    </dgm:pt>
    <dgm:pt modelId="{FEBA5106-7C6A-4B57-AF0F-FC6AF44B9FF5}" type="pres">
      <dgm:prSet presAssocID="{27904737-D99C-4CD3-88EE-A5EF2BDAF172}" presName="Name10" presStyleLbl="parChTrans1D2" presStyleIdx="1" presStyleCnt="2"/>
      <dgm:spPr/>
      <dgm:t>
        <a:bodyPr/>
        <a:lstStyle/>
        <a:p>
          <a:endParaRPr lang="en-US"/>
        </a:p>
      </dgm:t>
    </dgm:pt>
    <dgm:pt modelId="{65CF0972-A5E8-469E-AAF2-4955242539A9}" type="pres">
      <dgm:prSet presAssocID="{33CC76B6-FAA7-45F0-8BB8-C180FE7B2AE8}" presName="hierRoot2" presStyleCnt="0"/>
      <dgm:spPr/>
    </dgm:pt>
    <dgm:pt modelId="{D97E20FB-0757-43A6-A87C-0844F829521C}" type="pres">
      <dgm:prSet presAssocID="{33CC76B6-FAA7-45F0-8BB8-C180FE7B2AE8}" presName="composite2" presStyleCnt="0"/>
      <dgm:spPr/>
    </dgm:pt>
    <dgm:pt modelId="{CFC7F2EE-0868-45D0-9870-476E89016FBA}" type="pres">
      <dgm:prSet presAssocID="{33CC76B6-FAA7-45F0-8BB8-C180FE7B2AE8}" presName="background2" presStyleLbl="node2" presStyleIdx="1" presStyleCnt="2"/>
      <dgm:spPr/>
    </dgm:pt>
    <dgm:pt modelId="{46B3D294-F699-456A-BA7B-683E0D7902C7}" type="pres">
      <dgm:prSet presAssocID="{33CC76B6-FAA7-45F0-8BB8-C180FE7B2AE8}" presName="text2" presStyleLbl="fgAcc2" presStyleIdx="1" presStyleCnt="2" custScaleX="119457">
        <dgm:presLayoutVars>
          <dgm:chPref val="3"/>
        </dgm:presLayoutVars>
      </dgm:prSet>
      <dgm:spPr/>
      <dgm:t>
        <a:bodyPr/>
        <a:lstStyle/>
        <a:p>
          <a:endParaRPr lang="en-US"/>
        </a:p>
      </dgm:t>
    </dgm:pt>
    <dgm:pt modelId="{4AD87C43-A58B-4386-B80A-0CB7A9CF215D}" type="pres">
      <dgm:prSet presAssocID="{33CC76B6-FAA7-45F0-8BB8-C180FE7B2AE8}" presName="hierChild3" presStyleCnt="0"/>
      <dgm:spPr/>
    </dgm:pt>
  </dgm:ptLst>
  <dgm:cxnLst>
    <dgm:cxn modelId="{1DEF1083-481C-5443-8002-A71FBA491C31}" type="presOf" srcId="{1AE9F7FC-29F0-449C-87E5-43DE7422330B}" destId="{5F0453A8-8E6B-48F2-90F0-A8935EC075EB}" srcOrd="0" destOrd="0" presId="urn:microsoft.com/office/officeart/2005/8/layout/hierarchy1"/>
    <dgm:cxn modelId="{E15EB16E-49BE-F644-A95F-5F3A9ABD9F12}" type="presOf" srcId="{FE2ED3B0-C88E-478C-B044-34CA1B506A79}" destId="{CD660A90-B7AD-4CE1-AB5B-A829658A121E}" srcOrd="0" destOrd="0" presId="urn:microsoft.com/office/officeart/2005/8/layout/hierarchy1"/>
    <dgm:cxn modelId="{6EC8710F-7147-D842-818A-BA765264F07F}" type="presOf" srcId="{CCC5E68C-532B-42F9-AD9F-66AF5F83CF56}" destId="{F36C443D-6F7A-4B90-AFF9-2893F4767908}" srcOrd="0" destOrd="0" presId="urn:microsoft.com/office/officeart/2005/8/layout/hierarchy1"/>
    <dgm:cxn modelId="{BB3BFFEE-D6DC-FE47-AC6D-717795C5F177}" type="presOf" srcId="{E52FEFE0-C047-4FE2-8850-4E3D85BDB68A}" destId="{C0CC92C6-F98A-4B1A-984E-2628BC36ACB4}" srcOrd="0" destOrd="0" presId="urn:microsoft.com/office/officeart/2005/8/layout/hierarchy1"/>
    <dgm:cxn modelId="{F496ECFF-2BE2-4962-A6C5-2C617FB74F8D}" srcId="{E52FEFE0-C047-4FE2-8850-4E3D85BDB68A}" destId="{33CC76B6-FAA7-45F0-8BB8-C180FE7B2AE8}" srcOrd="1" destOrd="0" parTransId="{27904737-D99C-4CD3-88EE-A5EF2BDAF172}" sibTransId="{3DC67095-06CB-4672-A868-D5906805723D}"/>
    <dgm:cxn modelId="{4F31916C-3868-4DFD-9C80-8C34A9BF40DF}" srcId="{E52FEFE0-C047-4FE2-8850-4E3D85BDB68A}" destId="{FE2ED3B0-C88E-478C-B044-34CA1B506A79}" srcOrd="0" destOrd="0" parTransId="{1AE9F7FC-29F0-449C-87E5-43DE7422330B}" sibTransId="{70DC4428-5AB6-43BF-B9C5-FFE43120797D}"/>
    <dgm:cxn modelId="{8C686CD9-147E-3E44-9D40-CCAE02D15B0C}" type="presOf" srcId="{27904737-D99C-4CD3-88EE-A5EF2BDAF172}" destId="{FEBA5106-7C6A-4B57-AF0F-FC6AF44B9FF5}" srcOrd="0" destOrd="0" presId="urn:microsoft.com/office/officeart/2005/8/layout/hierarchy1"/>
    <dgm:cxn modelId="{BD4F991B-F021-4528-8C30-A46207C2ABC7}" srcId="{CCC5E68C-532B-42F9-AD9F-66AF5F83CF56}" destId="{E52FEFE0-C047-4FE2-8850-4E3D85BDB68A}" srcOrd="0" destOrd="0" parTransId="{0405DD28-3803-43E5-BE2D-D0424BEE4205}" sibTransId="{84628273-D35A-4EA1-92FA-2EA500E8AF4A}"/>
    <dgm:cxn modelId="{11610CC0-F17E-0841-B8CB-921B0348BC1A}" type="presOf" srcId="{33CC76B6-FAA7-45F0-8BB8-C180FE7B2AE8}" destId="{46B3D294-F699-456A-BA7B-683E0D7902C7}" srcOrd="0" destOrd="0" presId="urn:microsoft.com/office/officeart/2005/8/layout/hierarchy1"/>
    <dgm:cxn modelId="{05ED5240-54E8-A545-8A3A-ED2C9C35F107}" type="presParOf" srcId="{F36C443D-6F7A-4B90-AFF9-2893F4767908}" destId="{B2546E8F-BDAE-45A8-8C96-05E7AA16A816}" srcOrd="0" destOrd="0" presId="urn:microsoft.com/office/officeart/2005/8/layout/hierarchy1"/>
    <dgm:cxn modelId="{5A1B9F9E-7B9D-9D49-A439-DAAF8600B03B}" type="presParOf" srcId="{B2546E8F-BDAE-45A8-8C96-05E7AA16A816}" destId="{8C283C34-4E13-4E73-88E4-0302436154A6}" srcOrd="0" destOrd="0" presId="urn:microsoft.com/office/officeart/2005/8/layout/hierarchy1"/>
    <dgm:cxn modelId="{96BEE18D-B5F2-E74A-9E9D-48E64FF5EBD5}" type="presParOf" srcId="{8C283C34-4E13-4E73-88E4-0302436154A6}" destId="{8D6DF4A6-D4DE-49AA-8C04-768E6CE277C0}" srcOrd="0" destOrd="0" presId="urn:microsoft.com/office/officeart/2005/8/layout/hierarchy1"/>
    <dgm:cxn modelId="{7A888A4B-3688-D849-AEC8-45649CD3B37C}" type="presParOf" srcId="{8C283C34-4E13-4E73-88E4-0302436154A6}" destId="{C0CC92C6-F98A-4B1A-984E-2628BC36ACB4}" srcOrd="1" destOrd="0" presId="urn:microsoft.com/office/officeart/2005/8/layout/hierarchy1"/>
    <dgm:cxn modelId="{BF6220E8-33B2-944F-AEF9-03CD9742AC1D}" type="presParOf" srcId="{B2546E8F-BDAE-45A8-8C96-05E7AA16A816}" destId="{4B3CA10D-11E7-4D3B-9849-084CAD6AD55D}" srcOrd="1" destOrd="0" presId="urn:microsoft.com/office/officeart/2005/8/layout/hierarchy1"/>
    <dgm:cxn modelId="{9DD4DB3C-80AA-454C-AD89-10B23799DC32}" type="presParOf" srcId="{4B3CA10D-11E7-4D3B-9849-084CAD6AD55D}" destId="{5F0453A8-8E6B-48F2-90F0-A8935EC075EB}" srcOrd="0" destOrd="0" presId="urn:microsoft.com/office/officeart/2005/8/layout/hierarchy1"/>
    <dgm:cxn modelId="{C687C728-8291-3144-A67E-8B4F114EE5C2}" type="presParOf" srcId="{4B3CA10D-11E7-4D3B-9849-084CAD6AD55D}" destId="{4436EBDA-1820-4132-B9B1-48ADEE6E31A0}" srcOrd="1" destOrd="0" presId="urn:microsoft.com/office/officeart/2005/8/layout/hierarchy1"/>
    <dgm:cxn modelId="{2AE0365C-B298-B341-B2E3-8F632D65E3E4}" type="presParOf" srcId="{4436EBDA-1820-4132-B9B1-48ADEE6E31A0}" destId="{538C11C3-7697-4E60-8009-0EA03AC24DDA}" srcOrd="0" destOrd="0" presId="urn:microsoft.com/office/officeart/2005/8/layout/hierarchy1"/>
    <dgm:cxn modelId="{8B176E32-F6A2-4546-B6F0-0C2141DF262E}" type="presParOf" srcId="{538C11C3-7697-4E60-8009-0EA03AC24DDA}" destId="{0101A434-E7E1-4741-A8B6-48A7EE6AFEDF}" srcOrd="0" destOrd="0" presId="urn:microsoft.com/office/officeart/2005/8/layout/hierarchy1"/>
    <dgm:cxn modelId="{2E4FBD36-1167-7C44-BB94-C27AC4F7E404}" type="presParOf" srcId="{538C11C3-7697-4E60-8009-0EA03AC24DDA}" destId="{CD660A90-B7AD-4CE1-AB5B-A829658A121E}" srcOrd="1" destOrd="0" presId="urn:microsoft.com/office/officeart/2005/8/layout/hierarchy1"/>
    <dgm:cxn modelId="{D29D2975-484A-5F4C-836F-E4E4BF486F95}" type="presParOf" srcId="{4436EBDA-1820-4132-B9B1-48ADEE6E31A0}" destId="{01C22A2C-D22C-462F-BF41-A960DCF5E649}" srcOrd="1" destOrd="0" presId="urn:microsoft.com/office/officeart/2005/8/layout/hierarchy1"/>
    <dgm:cxn modelId="{F0C2CDF4-E3B5-334F-BA62-B29FC80D1D2E}" type="presParOf" srcId="{4B3CA10D-11E7-4D3B-9849-084CAD6AD55D}" destId="{FEBA5106-7C6A-4B57-AF0F-FC6AF44B9FF5}" srcOrd="2" destOrd="0" presId="urn:microsoft.com/office/officeart/2005/8/layout/hierarchy1"/>
    <dgm:cxn modelId="{C9E82298-5C9C-3946-B8DD-623A470314FC}" type="presParOf" srcId="{4B3CA10D-11E7-4D3B-9849-084CAD6AD55D}" destId="{65CF0972-A5E8-469E-AAF2-4955242539A9}" srcOrd="3" destOrd="0" presId="urn:microsoft.com/office/officeart/2005/8/layout/hierarchy1"/>
    <dgm:cxn modelId="{5C950801-56C7-1F49-A68F-9BCC03CD66CC}" type="presParOf" srcId="{65CF0972-A5E8-469E-AAF2-4955242539A9}" destId="{D97E20FB-0757-43A6-A87C-0844F829521C}" srcOrd="0" destOrd="0" presId="urn:microsoft.com/office/officeart/2005/8/layout/hierarchy1"/>
    <dgm:cxn modelId="{4DE6ABF0-F3FB-AC47-B013-F75C69372C17}" type="presParOf" srcId="{D97E20FB-0757-43A6-A87C-0844F829521C}" destId="{CFC7F2EE-0868-45D0-9870-476E89016FBA}" srcOrd="0" destOrd="0" presId="urn:microsoft.com/office/officeart/2005/8/layout/hierarchy1"/>
    <dgm:cxn modelId="{29C139B8-09F8-8847-98D7-7B61C10650FD}" type="presParOf" srcId="{D97E20FB-0757-43A6-A87C-0844F829521C}" destId="{46B3D294-F699-456A-BA7B-683E0D7902C7}" srcOrd="1" destOrd="0" presId="urn:microsoft.com/office/officeart/2005/8/layout/hierarchy1"/>
    <dgm:cxn modelId="{6F6F6416-0AA1-F748-BEC6-A496FE2FCC6E}" type="presParOf" srcId="{65CF0972-A5E8-469E-AAF2-4955242539A9}" destId="{4AD87C43-A58B-4386-B80A-0CB7A9CF21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DCD6D-82FB-4308-B943-8CE8FBD3EDDE}"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en-US"/>
        </a:p>
      </dgm:t>
    </dgm:pt>
    <dgm:pt modelId="{9F17EE92-4244-43B5-BDF4-04D0BC8403F2}">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Genetics</a:t>
          </a:r>
        </a:p>
      </dgm:t>
    </dgm:pt>
    <dgm:pt modelId="{1C1535BC-F3EB-4B85-A3E9-637BE51EA239}" type="parTrans" cxnId="{6031A609-8A63-490E-BC75-BED85EF01AA6}">
      <dgm:prSet/>
      <dgm:spPr/>
      <dgm:t>
        <a:bodyPr/>
        <a:lstStyle/>
        <a:p>
          <a:endParaRPr lang="en-US"/>
        </a:p>
      </dgm:t>
    </dgm:pt>
    <dgm:pt modelId="{BEC9FE03-E755-4699-9038-62D25BE2D420}" type="sibTrans" cxnId="{6031A609-8A63-490E-BC75-BED85EF01AA6}">
      <dgm:prSet/>
      <dgm:spPr/>
      <dgm:t>
        <a:bodyPr/>
        <a:lstStyle/>
        <a:p>
          <a:endParaRPr lang="en-US">
            <a:latin typeface="Times New Roman" panose="02020603050405020304" pitchFamily="18" charset="0"/>
            <a:cs typeface="Times New Roman" panose="02020603050405020304" pitchFamily="18" charset="0"/>
          </a:endParaRPr>
        </a:p>
      </dgm:t>
    </dgm:pt>
    <dgm:pt modelId="{6F610125-76C2-43F3-8C47-2BABA53E7ED3}">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Prenatal</a:t>
          </a:r>
        </a:p>
      </dgm:t>
    </dgm:pt>
    <dgm:pt modelId="{B2B5A7E1-EBD1-443C-88AB-6EDD4E9E6C43}" type="parTrans" cxnId="{873CF06E-A8A3-4536-B1E2-627967FDC6BA}">
      <dgm:prSet/>
      <dgm:spPr/>
      <dgm:t>
        <a:bodyPr/>
        <a:lstStyle/>
        <a:p>
          <a:endParaRPr lang="en-US"/>
        </a:p>
      </dgm:t>
    </dgm:pt>
    <dgm:pt modelId="{F4771FA0-4D6E-43F1-94B6-F73ED0EC84A0}" type="sibTrans" cxnId="{873CF06E-A8A3-4536-B1E2-627967FDC6BA}">
      <dgm:prSet/>
      <dgm:spPr/>
      <dgm:t>
        <a:bodyPr/>
        <a:lstStyle/>
        <a:p>
          <a:endParaRPr lang="en-US">
            <a:latin typeface="Times New Roman" panose="02020603050405020304" pitchFamily="18" charset="0"/>
            <a:cs typeface="Times New Roman" panose="02020603050405020304" pitchFamily="18" charset="0"/>
          </a:endParaRPr>
        </a:p>
      </dgm:t>
    </dgm:pt>
    <dgm:pt modelId="{A532B2AE-5FFF-4A7E-A92A-7BE07C37659C}">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Cancer</a:t>
          </a:r>
        </a:p>
      </dgm:t>
    </dgm:pt>
    <dgm:pt modelId="{FC995B63-1477-49D2-A8DA-EE09A03BBB34}" type="parTrans" cxnId="{0804A2DD-3022-435E-8BDA-5ADE6B997D88}">
      <dgm:prSet/>
      <dgm:spPr/>
      <dgm:t>
        <a:bodyPr/>
        <a:lstStyle/>
        <a:p>
          <a:endParaRPr lang="en-US"/>
        </a:p>
      </dgm:t>
    </dgm:pt>
    <dgm:pt modelId="{04E8A80C-B79E-47F9-A2B6-EC5D75EEB9DD}" type="sibTrans" cxnId="{0804A2DD-3022-435E-8BDA-5ADE6B997D88}">
      <dgm:prSet/>
      <dgm:spPr/>
      <dgm:t>
        <a:bodyPr/>
        <a:lstStyle/>
        <a:p>
          <a:endParaRPr lang="en-US">
            <a:latin typeface="Times New Roman" panose="02020603050405020304" pitchFamily="18" charset="0"/>
            <a:cs typeface="Times New Roman" panose="02020603050405020304" pitchFamily="18" charset="0"/>
          </a:endParaRPr>
        </a:p>
      </dgm:t>
    </dgm:pt>
    <dgm:pt modelId="{69EC2350-0D0B-4747-B67F-37BD3B5172B7}">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Metabolic</a:t>
          </a:r>
        </a:p>
      </dgm:t>
    </dgm:pt>
    <dgm:pt modelId="{6BF03FC5-9CC0-42BF-88E4-2BF4314AA988}" type="parTrans" cxnId="{070535F3-1D9F-41D6-9AAD-E556444126C3}">
      <dgm:prSet/>
      <dgm:spPr/>
      <dgm:t>
        <a:bodyPr/>
        <a:lstStyle/>
        <a:p>
          <a:endParaRPr lang="en-US"/>
        </a:p>
      </dgm:t>
    </dgm:pt>
    <dgm:pt modelId="{C6C8E502-6B01-46B1-9154-26F6FD14E880}" type="sibTrans" cxnId="{070535F3-1D9F-41D6-9AAD-E556444126C3}">
      <dgm:prSet/>
      <dgm:spPr/>
      <dgm:t>
        <a:bodyPr/>
        <a:lstStyle/>
        <a:p>
          <a:endParaRPr lang="en-US">
            <a:latin typeface="Times New Roman" panose="02020603050405020304" pitchFamily="18" charset="0"/>
            <a:cs typeface="Times New Roman" panose="02020603050405020304" pitchFamily="18" charset="0"/>
          </a:endParaRPr>
        </a:p>
      </dgm:t>
    </dgm:pt>
    <dgm:pt modelId="{9E2AE2E3-920D-4CE6-AFE3-2F8494E01B12}" type="pres">
      <dgm:prSet presAssocID="{92FDCD6D-82FB-4308-B943-8CE8FBD3EDDE}" presName="cycle" presStyleCnt="0">
        <dgm:presLayoutVars>
          <dgm:dir/>
          <dgm:resizeHandles val="exact"/>
        </dgm:presLayoutVars>
      </dgm:prSet>
      <dgm:spPr/>
      <dgm:t>
        <a:bodyPr/>
        <a:lstStyle/>
        <a:p>
          <a:endParaRPr lang="en-US"/>
        </a:p>
      </dgm:t>
    </dgm:pt>
    <dgm:pt modelId="{7A1911DB-0D3D-4AEE-BE1D-8D5739438CE9}" type="pres">
      <dgm:prSet presAssocID="{9F17EE92-4244-43B5-BDF4-04D0BC8403F2}" presName="node" presStyleLbl="node1" presStyleIdx="0" presStyleCnt="4">
        <dgm:presLayoutVars>
          <dgm:bulletEnabled val="1"/>
        </dgm:presLayoutVars>
      </dgm:prSet>
      <dgm:spPr/>
      <dgm:t>
        <a:bodyPr/>
        <a:lstStyle/>
        <a:p>
          <a:endParaRPr lang="en-US"/>
        </a:p>
      </dgm:t>
    </dgm:pt>
    <dgm:pt modelId="{9C7D02F7-0D54-4A0F-B2E1-27CC9D42BF32}" type="pres">
      <dgm:prSet presAssocID="{9F17EE92-4244-43B5-BDF4-04D0BC8403F2}" presName="spNode" presStyleCnt="0"/>
      <dgm:spPr/>
    </dgm:pt>
    <dgm:pt modelId="{DD4639D7-499B-4498-B25F-927616608971}" type="pres">
      <dgm:prSet presAssocID="{BEC9FE03-E755-4699-9038-62D25BE2D420}" presName="sibTrans" presStyleLbl="sibTrans1D1" presStyleIdx="0" presStyleCnt="4"/>
      <dgm:spPr/>
      <dgm:t>
        <a:bodyPr/>
        <a:lstStyle/>
        <a:p>
          <a:endParaRPr lang="en-US"/>
        </a:p>
      </dgm:t>
    </dgm:pt>
    <dgm:pt modelId="{AF8037E6-C459-4274-8CCD-3DF2C01ED35F}" type="pres">
      <dgm:prSet presAssocID="{6F610125-76C2-43F3-8C47-2BABA53E7ED3}" presName="node" presStyleLbl="node1" presStyleIdx="1" presStyleCnt="4">
        <dgm:presLayoutVars>
          <dgm:bulletEnabled val="1"/>
        </dgm:presLayoutVars>
      </dgm:prSet>
      <dgm:spPr/>
      <dgm:t>
        <a:bodyPr/>
        <a:lstStyle/>
        <a:p>
          <a:endParaRPr lang="en-US"/>
        </a:p>
      </dgm:t>
    </dgm:pt>
    <dgm:pt modelId="{72300A50-C2C3-4F8D-9DE0-CE06CCED4BDD}" type="pres">
      <dgm:prSet presAssocID="{6F610125-76C2-43F3-8C47-2BABA53E7ED3}" presName="spNode" presStyleCnt="0"/>
      <dgm:spPr/>
    </dgm:pt>
    <dgm:pt modelId="{F56828A5-41DE-4A4F-85C7-BAA2EDC394EA}" type="pres">
      <dgm:prSet presAssocID="{F4771FA0-4D6E-43F1-94B6-F73ED0EC84A0}" presName="sibTrans" presStyleLbl="sibTrans1D1" presStyleIdx="1" presStyleCnt="4"/>
      <dgm:spPr/>
      <dgm:t>
        <a:bodyPr/>
        <a:lstStyle/>
        <a:p>
          <a:endParaRPr lang="en-US"/>
        </a:p>
      </dgm:t>
    </dgm:pt>
    <dgm:pt modelId="{5B41919D-1B21-464B-B170-DA6DA53B08A4}" type="pres">
      <dgm:prSet presAssocID="{A532B2AE-5FFF-4A7E-A92A-7BE07C37659C}" presName="node" presStyleLbl="node1" presStyleIdx="2" presStyleCnt="4">
        <dgm:presLayoutVars>
          <dgm:bulletEnabled val="1"/>
        </dgm:presLayoutVars>
      </dgm:prSet>
      <dgm:spPr/>
      <dgm:t>
        <a:bodyPr/>
        <a:lstStyle/>
        <a:p>
          <a:endParaRPr lang="en-US"/>
        </a:p>
      </dgm:t>
    </dgm:pt>
    <dgm:pt modelId="{47C5596B-3122-4C54-9A8D-DA186E835B6A}" type="pres">
      <dgm:prSet presAssocID="{A532B2AE-5FFF-4A7E-A92A-7BE07C37659C}" presName="spNode" presStyleCnt="0"/>
      <dgm:spPr/>
    </dgm:pt>
    <dgm:pt modelId="{5A64FD76-98E8-4996-B3DD-5D8AB1AEEC3C}" type="pres">
      <dgm:prSet presAssocID="{04E8A80C-B79E-47F9-A2B6-EC5D75EEB9DD}" presName="sibTrans" presStyleLbl="sibTrans1D1" presStyleIdx="2" presStyleCnt="4"/>
      <dgm:spPr/>
      <dgm:t>
        <a:bodyPr/>
        <a:lstStyle/>
        <a:p>
          <a:endParaRPr lang="en-US"/>
        </a:p>
      </dgm:t>
    </dgm:pt>
    <dgm:pt modelId="{29E8D6AE-454A-4CC1-8318-36E0633A3BF8}" type="pres">
      <dgm:prSet presAssocID="{69EC2350-0D0B-4747-B67F-37BD3B5172B7}" presName="node" presStyleLbl="node1" presStyleIdx="3" presStyleCnt="4">
        <dgm:presLayoutVars>
          <dgm:bulletEnabled val="1"/>
        </dgm:presLayoutVars>
      </dgm:prSet>
      <dgm:spPr/>
      <dgm:t>
        <a:bodyPr/>
        <a:lstStyle/>
        <a:p>
          <a:endParaRPr lang="en-US"/>
        </a:p>
      </dgm:t>
    </dgm:pt>
    <dgm:pt modelId="{312BBDE8-8B74-4FF2-9D22-DF6A4D4A7235}" type="pres">
      <dgm:prSet presAssocID="{69EC2350-0D0B-4747-B67F-37BD3B5172B7}" presName="spNode" presStyleCnt="0"/>
      <dgm:spPr/>
    </dgm:pt>
    <dgm:pt modelId="{26305AF6-2EC4-41C1-9571-C10548978117}" type="pres">
      <dgm:prSet presAssocID="{C6C8E502-6B01-46B1-9154-26F6FD14E880}" presName="sibTrans" presStyleLbl="sibTrans1D1" presStyleIdx="3" presStyleCnt="4"/>
      <dgm:spPr/>
      <dgm:t>
        <a:bodyPr/>
        <a:lstStyle/>
        <a:p>
          <a:endParaRPr lang="en-US"/>
        </a:p>
      </dgm:t>
    </dgm:pt>
  </dgm:ptLst>
  <dgm:cxnLst>
    <dgm:cxn modelId="{1798899E-5A92-41E3-9C5A-67BA8AEAAEEF}" type="presOf" srcId="{04E8A80C-B79E-47F9-A2B6-EC5D75EEB9DD}" destId="{5A64FD76-98E8-4996-B3DD-5D8AB1AEEC3C}" srcOrd="0" destOrd="0" presId="urn:microsoft.com/office/officeart/2005/8/layout/cycle5"/>
    <dgm:cxn modelId="{6031A609-8A63-490E-BC75-BED85EF01AA6}" srcId="{92FDCD6D-82FB-4308-B943-8CE8FBD3EDDE}" destId="{9F17EE92-4244-43B5-BDF4-04D0BC8403F2}" srcOrd="0" destOrd="0" parTransId="{1C1535BC-F3EB-4B85-A3E9-637BE51EA239}" sibTransId="{BEC9FE03-E755-4699-9038-62D25BE2D420}"/>
    <dgm:cxn modelId="{070535F3-1D9F-41D6-9AAD-E556444126C3}" srcId="{92FDCD6D-82FB-4308-B943-8CE8FBD3EDDE}" destId="{69EC2350-0D0B-4747-B67F-37BD3B5172B7}" srcOrd="3" destOrd="0" parTransId="{6BF03FC5-9CC0-42BF-88E4-2BF4314AA988}" sibTransId="{C6C8E502-6B01-46B1-9154-26F6FD14E880}"/>
    <dgm:cxn modelId="{E8416306-8D81-49AB-A2EC-C7266CEB4D3A}" type="presOf" srcId="{BEC9FE03-E755-4699-9038-62D25BE2D420}" destId="{DD4639D7-499B-4498-B25F-927616608971}" srcOrd="0" destOrd="0" presId="urn:microsoft.com/office/officeart/2005/8/layout/cycle5"/>
    <dgm:cxn modelId="{DA2DF762-7541-40F9-86AF-057998AFEA44}" type="presOf" srcId="{C6C8E502-6B01-46B1-9154-26F6FD14E880}" destId="{26305AF6-2EC4-41C1-9571-C10548978117}" srcOrd="0" destOrd="0" presId="urn:microsoft.com/office/officeart/2005/8/layout/cycle5"/>
    <dgm:cxn modelId="{0804A2DD-3022-435E-8BDA-5ADE6B997D88}" srcId="{92FDCD6D-82FB-4308-B943-8CE8FBD3EDDE}" destId="{A532B2AE-5FFF-4A7E-A92A-7BE07C37659C}" srcOrd="2" destOrd="0" parTransId="{FC995B63-1477-49D2-A8DA-EE09A03BBB34}" sibTransId="{04E8A80C-B79E-47F9-A2B6-EC5D75EEB9DD}"/>
    <dgm:cxn modelId="{DB667365-1C77-4191-90BC-7203EFC5239E}" type="presOf" srcId="{F4771FA0-4D6E-43F1-94B6-F73ED0EC84A0}" destId="{F56828A5-41DE-4A4F-85C7-BAA2EDC394EA}" srcOrd="0" destOrd="0" presId="urn:microsoft.com/office/officeart/2005/8/layout/cycle5"/>
    <dgm:cxn modelId="{044421A1-3B07-453E-A453-9247316BA2DB}" type="presOf" srcId="{A532B2AE-5FFF-4A7E-A92A-7BE07C37659C}" destId="{5B41919D-1B21-464B-B170-DA6DA53B08A4}" srcOrd="0" destOrd="0" presId="urn:microsoft.com/office/officeart/2005/8/layout/cycle5"/>
    <dgm:cxn modelId="{6F47C3FF-5929-4B7C-A355-44DA719E7922}" type="presOf" srcId="{9F17EE92-4244-43B5-BDF4-04D0BC8403F2}" destId="{7A1911DB-0D3D-4AEE-BE1D-8D5739438CE9}" srcOrd="0" destOrd="0" presId="urn:microsoft.com/office/officeart/2005/8/layout/cycle5"/>
    <dgm:cxn modelId="{1EEA625F-9397-4D52-9934-1EE2BB819C72}" type="presOf" srcId="{6F610125-76C2-43F3-8C47-2BABA53E7ED3}" destId="{AF8037E6-C459-4274-8CCD-3DF2C01ED35F}" srcOrd="0" destOrd="0" presId="urn:microsoft.com/office/officeart/2005/8/layout/cycle5"/>
    <dgm:cxn modelId="{873CF06E-A8A3-4536-B1E2-627967FDC6BA}" srcId="{92FDCD6D-82FB-4308-B943-8CE8FBD3EDDE}" destId="{6F610125-76C2-43F3-8C47-2BABA53E7ED3}" srcOrd="1" destOrd="0" parTransId="{B2B5A7E1-EBD1-443C-88AB-6EDD4E9E6C43}" sibTransId="{F4771FA0-4D6E-43F1-94B6-F73ED0EC84A0}"/>
    <dgm:cxn modelId="{79E1118C-7F9F-4E22-A758-6FC2A5F0FFBE}" type="presOf" srcId="{92FDCD6D-82FB-4308-B943-8CE8FBD3EDDE}" destId="{9E2AE2E3-920D-4CE6-AFE3-2F8494E01B12}" srcOrd="0" destOrd="0" presId="urn:microsoft.com/office/officeart/2005/8/layout/cycle5"/>
    <dgm:cxn modelId="{A8D5BFB6-D8FE-4F39-BFAB-2CA7CA22AC16}" type="presOf" srcId="{69EC2350-0D0B-4747-B67F-37BD3B5172B7}" destId="{29E8D6AE-454A-4CC1-8318-36E0633A3BF8}" srcOrd="0" destOrd="0" presId="urn:microsoft.com/office/officeart/2005/8/layout/cycle5"/>
    <dgm:cxn modelId="{956A086D-F34E-49EB-9164-BF5F335BC90B}" type="presParOf" srcId="{9E2AE2E3-920D-4CE6-AFE3-2F8494E01B12}" destId="{7A1911DB-0D3D-4AEE-BE1D-8D5739438CE9}" srcOrd="0" destOrd="0" presId="urn:microsoft.com/office/officeart/2005/8/layout/cycle5"/>
    <dgm:cxn modelId="{FC901F42-3110-47C0-9C18-B0FC92BE3BCB}" type="presParOf" srcId="{9E2AE2E3-920D-4CE6-AFE3-2F8494E01B12}" destId="{9C7D02F7-0D54-4A0F-B2E1-27CC9D42BF32}" srcOrd="1" destOrd="0" presId="urn:microsoft.com/office/officeart/2005/8/layout/cycle5"/>
    <dgm:cxn modelId="{9F48F6CB-14ED-46D6-B417-3671F06F1413}" type="presParOf" srcId="{9E2AE2E3-920D-4CE6-AFE3-2F8494E01B12}" destId="{DD4639D7-499B-4498-B25F-927616608971}" srcOrd="2" destOrd="0" presId="urn:microsoft.com/office/officeart/2005/8/layout/cycle5"/>
    <dgm:cxn modelId="{8B024F40-43AF-492B-935C-D37C11853AB8}" type="presParOf" srcId="{9E2AE2E3-920D-4CE6-AFE3-2F8494E01B12}" destId="{AF8037E6-C459-4274-8CCD-3DF2C01ED35F}" srcOrd="3" destOrd="0" presId="urn:microsoft.com/office/officeart/2005/8/layout/cycle5"/>
    <dgm:cxn modelId="{4DDF8306-588F-4BC5-A955-7D081F87B250}" type="presParOf" srcId="{9E2AE2E3-920D-4CE6-AFE3-2F8494E01B12}" destId="{72300A50-C2C3-4F8D-9DE0-CE06CCED4BDD}" srcOrd="4" destOrd="0" presId="urn:microsoft.com/office/officeart/2005/8/layout/cycle5"/>
    <dgm:cxn modelId="{90A8F880-4A98-4B67-AD24-106A6B45DE08}" type="presParOf" srcId="{9E2AE2E3-920D-4CE6-AFE3-2F8494E01B12}" destId="{F56828A5-41DE-4A4F-85C7-BAA2EDC394EA}" srcOrd="5" destOrd="0" presId="urn:microsoft.com/office/officeart/2005/8/layout/cycle5"/>
    <dgm:cxn modelId="{35ED4418-EF89-4A5E-B410-D970C3919E86}" type="presParOf" srcId="{9E2AE2E3-920D-4CE6-AFE3-2F8494E01B12}" destId="{5B41919D-1B21-464B-B170-DA6DA53B08A4}" srcOrd="6" destOrd="0" presId="urn:microsoft.com/office/officeart/2005/8/layout/cycle5"/>
    <dgm:cxn modelId="{BBF8EBA5-2AEF-4145-828C-89EE652873FC}" type="presParOf" srcId="{9E2AE2E3-920D-4CE6-AFE3-2F8494E01B12}" destId="{47C5596B-3122-4C54-9A8D-DA186E835B6A}" srcOrd="7" destOrd="0" presId="urn:microsoft.com/office/officeart/2005/8/layout/cycle5"/>
    <dgm:cxn modelId="{023DE9EC-5AC2-4A68-AA4E-70C9AB6D69E3}" type="presParOf" srcId="{9E2AE2E3-920D-4CE6-AFE3-2F8494E01B12}" destId="{5A64FD76-98E8-4996-B3DD-5D8AB1AEEC3C}" srcOrd="8" destOrd="0" presId="urn:microsoft.com/office/officeart/2005/8/layout/cycle5"/>
    <dgm:cxn modelId="{92729B31-4C86-4AD3-84DA-FF50C7DDAE2C}" type="presParOf" srcId="{9E2AE2E3-920D-4CE6-AFE3-2F8494E01B12}" destId="{29E8D6AE-454A-4CC1-8318-36E0633A3BF8}" srcOrd="9" destOrd="0" presId="urn:microsoft.com/office/officeart/2005/8/layout/cycle5"/>
    <dgm:cxn modelId="{8A2B479F-D761-46AC-BFBB-53E6B3EFFFC8}" type="presParOf" srcId="{9E2AE2E3-920D-4CE6-AFE3-2F8494E01B12}" destId="{312BBDE8-8B74-4FF2-9D22-DF6A4D4A7235}" srcOrd="10" destOrd="0" presId="urn:microsoft.com/office/officeart/2005/8/layout/cycle5"/>
    <dgm:cxn modelId="{68256F39-5E1D-47A8-B6DC-FA30F001E285}" type="presParOf" srcId="{9E2AE2E3-920D-4CE6-AFE3-2F8494E01B12}" destId="{26305AF6-2EC4-41C1-9571-C1054897811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A31CF-958B-401B-AE16-4359926023F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414DBF4-AFEC-4B2B-A0C7-974FC093A49A}">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3 Clinical Practices (over 3 Semesters)</a:t>
          </a:r>
        </a:p>
      </dgm:t>
    </dgm:pt>
    <dgm:pt modelId="{9473C3D4-19E9-4E0D-B656-CB2FD5FEFA7A}" type="parTrans" cxnId="{105A81CB-7191-4C96-B785-FC076A1F6491}">
      <dgm:prSet/>
      <dgm:spPr/>
      <dgm:t>
        <a:bodyPr/>
        <a:lstStyle/>
        <a:p>
          <a:endParaRPr lang="en-US">
            <a:latin typeface="Times New Roman" panose="02020603050405020304" pitchFamily="18" charset="0"/>
            <a:cs typeface="Times New Roman" panose="02020603050405020304" pitchFamily="18" charset="0"/>
          </a:endParaRPr>
        </a:p>
      </dgm:t>
    </dgm:pt>
    <dgm:pt modelId="{6F947ECD-D682-4B03-95C9-6F4B7ACD702F}" type="sibTrans" cxnId="{105A81CB-7191-4C96-B785-FC076A1F6491}">
      <dgm:prSet/>
      <dgm:spPr/>
      <dgm:t>
        <a:bodyPr/>
        <a:lstStyle/>
        <a:p>
          <a:endParaRPr lang="en-US">
            <a:latin typeface="Times New Roman" panose="02020603050405020304" pitchFamily="18" charset="0"/>
            <a:cs typeface="Times New Roman" panose="02020603050405020304" pitchFamily="18" charset="0"/>
          </a:endParaRPr>
        </a:p>
      </dgm:t>
    </dgm:pt>
    <dgm:pt modelId="{6D251E13-3B03-4CFA-89EC-CBA123A4DAE4}">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Rotations at Sidra and HMC </a:t>
          </a:r>
        </a:p>
      </dgm:t>
    </dgm:pt>
    <dgm:pt modelId="{E10B0E67-A32C-48F8-A478-7D1FF0411822}" type="parTrans" cxnId="{D699BC5E-41ED-41A0-A177-5E73CBB7EEA2}">
      <dgm:prSet/>
      <dgm:spPr/>
      <dgm:t>
        <a:bodyPr/>
        <a:lstStyle/>
        <a:p>
          <a:endParaRPr lang="en-US">
            <a:latin typeface="Times New Roman" panose="02020603050405020304" pitchFamily="18" charset="0"/>
            <a:cs typeface="Times New Roman" panose="02020603050405020304" pitchFamily="18" charset="0"/>
          </a:endParaRPr>
        </a:p>
      </dgm:t>
    </dgm:pt>
    <dgm:pt modelId="{902DCAB5-C013-4A9C-A4AB-777F8D569DB2}" type="sibTrans" cxnId="{D699BC5E-41ED-41A0-A177-5E73CBB7EEA2}">
      <dgm:prSet/>
      <dgm:spPr/>
      <dgm:t>
        <a:bodyPr/>
        <a:lstStyle/>
        <a:p>
          <a:endParaRPr lang="en-US">
            <a:latin typeface="Times New Roman" panose="02020603050405020304" pitchFamily="18" charset="0"/>
            <a:cs typeface="Times New Roman" panose="02020603050405020304" pitchFamily="18" charset="0"/>
          </a:endParaRPr>
        </a:p>
      </dgm:t>
    </dgm:pt>
    <dgm:pt modelId="{C6C2E008-948D-4AC7-8DCA-640BAFBF3082}" type="pres">
      <dgm:prSet presAssocID="{3B8A31CF-958B-401B-AE16-4359926023F1}" presName="Name0" presStyleCnt="0">
        <dgm:presLayoutVars>
          <dgm:chMax val="7"/>
          <dgm:chPref val="7"/>
          <dgm:dir/>
        </dgm:presLayoutVars>
      </dgm:prSet>
      <dgm:spPr/>
      <dgm:t>
        <a:bodyPr/>
        <a:lstStyle/>
        <a:p>
          <a:endParaRPr lang="en-US"/>
        </a:p>
      </dgm:t>
    </dgm:pt>
    <dgm:pt modelId="{D17C7EA0-319A-4004-84A5-B1309AC73DFC}" type="pres">
      <dgm:prSet presAssocID="{3B8A31CF-958B-401B-AE16-4359926023F1}" presName="Name1" presStyleCnt="0"/>
      <dgm:spPr/>
    </dgm:pt>
    <dgm:pt modelId="{26B55D1F-7E49-478F-994E-DE1525437417}" type="pres">
      <dgm:prSet presAssocID="{3B8A31CF-958B-401B-AE16-4359926023F1}" presName="cycle" presStyleCnt="0"/>
      <dgm:spPr/>
    </dgm:pt>
    <dgm:pt modelId="{3A8B92CA-D2DC-48E3-BF06-8AC0DE547053}" type="pres">
      <dgm:prSet presAssocID="{3B8A31CF-958B-401B-AE16-4359926023F1}" presName="srcNode" presStyleLbl="node1" presStyleIdx="0" presStyleCnt="2"/>
      <dgm:spPr/>
    </dgm:pt>
    <dgm:pt modelId="{2F739766-49E0-4258-BF62-891817F44B9B}" type="pres">
      <dgm:prSet presAssocID="{3B8A31CF-958B-401B-AE16-4359926023F1}" presName="conn" presStyleLbl="parChTrans1D2" presStyleIdx="0" presStyleCnt="1"/>
      <dgm:spPr/>
      <dgm:t>
        <a:bodyPr/>
        <a:lstStyle/>
        <a:p>
          <a:endParaRPr lang="en-US"/>
        </a:p>
      </dgm:t>
    </dgm:pt>
    <dgm:pt modelId="{49C2BC9E-02B4-4522-B686-585963001BE7}" type="pres">
      <dgm:prSet presAssocID="{3B8A31CF-958B-401B-AE16-4359926023F1}" presName="extraNode" presStyleLbl="node1" presStyleIdx="0" presStyleCnt="2"/>
      <dgm:spPr/>
    </dgm:pt>
    <dgm:pt modelId="{7801F8D4-982D-482C-B58D-797CC6C12BA7}" type="pres">
      <dgm:prSet presAssocID="{3B8A31CF-958B-401B-AE16-4359926023F1}" presName="dstNode" presStyleLbl="node1" presStyleIdx="0" presStyleCnt="2"/>
      <dgm:spPr/>
    </dgm:pt>
    <dgm:pt modelId="{88A293A6-A0B8-4060-AE26-F199AD6D16BE}" type="pres">
      <dgm:prSet presAssocID="{0414DBF4-AFEC-4B2B-A0C7-974FC093A49A}" presName="text_1" presStyleLbl="node1" presStyleIdx="0" presStyleCnt="2">
        <dgm:presLayoutVars>
          <dgm:bulletEnabled val="1"/>
        </dgm:presLayoutVars>
      </dgm:prSet>
      <dgm:spPr/>
      <dgm:t>
        <a:bodyPr/>
        <a:lstStyle/>
        <a:p>
          <a:endParaRPr lang="en-US"/>
        </a:p>
      </dgm:t>
    </dgm:pt>
    <dgm:pt modelId="{59373C81-E964-414D-A9C7-EB110D1392D1}" type="pres">
      <dgm:prSet presAssocID="{0414DBF4-AFEC-4B2B-A0C7-974FC093A49A}" presName="accent_1" presStyleCnt="0"/>
      <dgm:spPr/>
    </dgm:pt>
    <dgm:pt modelId="{AD93858E-FF31-49E7-96EB-98300E15EEF4}" type="pres">
      <dgm:prSet presAssocID="{0414DBF4-AFEC-4B2B-A0C7-974FC093A49A}" presName="accentRepeatNode" presStyleLbl="solidFgAcc1" presStyleIdx="0" presStyleCnt="2"/>
      <dgm:spPr/>
    </dgm:pt>
    <dgm:pt modelId="{A64ECF5C-3169-427F-913F-A56DF8DD5255}" type="pres">
      <dgm:prSet presAssocID="{6D251E13-3B03-4CFA-89EC-CBA123A4DAE4}" presName="text_2" presStyleLbl="node1" presStyleIdx="1" presStyleCnt="2">
        <dgm:presLayoutVars>
          <dgm:bulletEnabled val="1"/>
        </dgm:presLayoutVars>
      </dgm:prSet>
      <dgm:spPr/>
      <dgm:t>
        <a:bodyPr/>
        <a:lstStyle/>
        <a:p>
          <a:endParaRPr lang="en-US"/>
        </a:p>
      </dgm:t>
    </dgm:pt>
    <dgm:pt modelId="{AE1DBFEA-A9BC-4D23-8332-E4AED50E8755}" type="pres">
      <dgm:prSet presAssocID="{6D251E13-3B03-4CFA-89EC-CBA123A4DAE4}" presName="accent_2" presStyleCnt="0"/>
      <dgm:spPr/>
    </dgm:pt>
    <dgm:pt modelId="{E5AADCE8-36FB-4112-BE60-9AFF4550294C}" type="pres">
      <dgm:prSet presAssocID="{6D251E13-3B03-4CFA-89EC-CBA123A4DAE4}" presName="accentRepeatNode" presStyleLbl="solidFgAcc1" presStyleIdx="1" presStyleCnt="2"/>
      <dgm:spPr/>
    </dgm:pt>
  </dgm:ptLst>
  <dgm:cxnLst>
    <dgm:cxn modelId="{CB184403-B00C-4497-971C-6A09809E54F3}" type="presOf" srcId="{3B8A31CF-958B-401B-AE16-4359926023F1}" destId="{C6C2E008-948D-4AC7-8DCA-640BAFBF3082}" srcOrd="0" destOrd="0" presId="urn:microsoft.com/office/officeart/2008/layout/VerticalCurvedList"/>
    <dgm:cxn modelId="{FEE9AABE-CB21-4152-AD0E-511D54D5C251}" type="presOf" srcId="{6F947ECD-D682-4B03-95C9-6F4B7ACD702F}" destId="{2F739766-49E0-4258-BF62-891817F44B9B}" srcOrd="0" destOrd="0" presId="urn:microsoft.com/office/officeart/2008/layout/VerticalCurvedList"/>
    <dgm:cxn modelId="{16634AA0-89B9-459D-8858-D700CE0A9914}" type="presOf" srcId="{6D251E13-3B03-4CFA-89EC-CBA123A4DAE4}" destId="{A64ECF5C-3169-427F-913F-A56DF8DD5255}" srcOrd="0" destOrd="0" presId="urn:microsoft.com/office/officeart/2008/layout/VerticalCurvedList"/>
    <dgm:cxn modelId="{D699BC5E-41ED-41A0-A177-5E73CBB7EEA2}" srcId="{3B8A31CF-958B-401B-AE16-4359926023F1}" destId="{6D251E13-3B03-4CFA-89EC-CBA123A4DAE4}" srcOrd="1" destOrd="0" parTransId="{E10B0E67-A32C-48F8-A478-7D1FF0411822}" sibTransId="{902DCAB5-C013-4A9C-A4AB-777F8D569DB2}"/>
    <dgm:cxn modelId="{105A81CB-7191-4C96-B785-FC076A1F6491}" srcId="{3B8A31CF-958B-401B-AE16-4359926023F1}" destId="{0414DBF4-AFEC-4B2B-A0C7-974FC093A49A}" srcOrd="0" destOrd="0" parTransId="{9473C3D4-19E9-4E0D-B656-CB2FD5FEFA7A}" sibTransId="{6F947ECD-D682-4B03-95C9-6F4B7ACD702F}"/>
    <dgm:cxn modelId="{1DEC99A7-FEDE-42E8-A852-186E6F4BBAFC}" type="presOf" srcId="{0414DBF4-AFEC-4B2B-A0C7-974FC093A49A}" destId="{88A293A6-A0B8-4060-AE26-F199AD6D16BE}" srcOrd="0" destOrd="0" presId="urn:microsoft.com/office/officeart/2008/layout/VerticalCurvedList"/>
    <dgm:cxn modelId="{8F4E3B5B-C72A-4926-8732-364E4CD85A9F}" type="presParOf" srcId="{C6C2E008-948D-4AC7-8DCA-640BAFBF3082}" destId="{D17C7EA0-319A-4004-84A5-B1309AC73DFC}" srcOrd="0" destOrd="0" presId="urn:microsoft.com/office/officeart/2008/layout/VerticalCurvedList"/>
    <dgm:cxn modelId="{1A965D94-A49D-439F-B510-FA101DCD899D}" type="presParOf" srcId="{D17C7EA0-319A-4004-84A5-B1309AC73DFC}" destId="{26B55D1F-7E49-478F-994E-DE1525437417}" srcOrd="0" destOrd="0" presId="urn:microsoft.com/office/officeart/2008/layout/VerticalCurvedList"/>
    <dgm:cxn modelId="{7AD44D71-4C61-43D1-BA7B-7FFF57A86C7F}" type="presParOf" srcId="{26B55D1F-7E49-478F-994E-DE1525437417}" destId="{3A8B92CA-D2DC-48E3-BF06-8AC0DE547053}" srcOrd="0" destOrd="0" presId="urn:microsoft.com/office/officeart/2008/layout/VerticalCurvedList"/>
    <dgm:cxn modelId="{0D46F73D-8B77-481B-88F1-7754F1FB0FE1}" type="presParOf" srcId="{26B55D1F-7E49-478F-994E-DE1525437417}" destId="{2F739766-49E0-4258-BF62-891817F44B9B}" srcOrd="1" destOrd="0" presId="urn:microsoft.com/office/officeart/2008/layout/VerticalCurvedList"/>
    <dgm:cxn modelId="{740B1F02-AEDE-4A36-A19C-692CC207D4C7}" type="presParOf" srcId="{26B55D1F-7E49-478F-994E-DE1525437417}" destId="{49C2BC9E-02B4-4522-B686-585963001BE7}" srcOrd="2" destOrd="0" presId="urn:microsoft.com/office/officeart/2008/layout/VerticalCurvedList"/>
    <dgm:cxn modelId="{5816245E-C113-46ED-B078-D2C800C28818}" type="presParOf" srcId="{26B55D1F-7E49-478F-994E-DE1525437417}" destId="{7801F8D4-982D-482C-B58D-797CC6C12BA7}" srcOrd="3" destOrd="0" presId="urn:microsoft.com/office/officeart/2008/layout/VerticalCurvedList"/>
    <dgm:cxn modelId="{A136F867-742C-4348-9925-0C1C3F074F4E}" type="presParOf" srcId="{D17C7EA0-319A-4004-84A5-B1309AC73DFC}" destId="{88A293A6-A0B8-4060-AE26-F199AD6D16BE}" srcOrd="1" destOrd="0" presId="urn:microsoft.com/office/officeart/2008/layout/VerticalCurvedList"/>
    <dgm:cxn modelId="{051D19E6-A94C-475E-B4C2-CB4E7EF7EFD6}" type="presParOf" srcId="{D17C7EA0-319A-4004-84A5-B1309AC73DFC}" destId="{59373C81-E964-414D-A9C7-EB110D1392D1}" srcOrd="2" destOrd="0" presId="urn:microsoft.com/office/officeart/2008/layout/VerticalCurvedList"/>
    <dgm:cxn modelId="{F131493C-FBB5-47CB-A671-D270E120ED13}" type="presParOf" srcId="{59373C81-E964-414D-A9C7-EB110D1392D1}" destId="{AD93858E-FF31-49E7-96EB-98300E15EEF4}" srcOrd="0" destOrd="0" presId="urn:microsoft.com/office/officeart/2008/layout/VerticalCurvedList"/>
    <dgm:cxn modelId="{62116F90-A671-4A8A-B0A9-830F687FD5BB}" type="presParOf" srcId="{D17C7EA0-319A-4004-84A5-B1309AC73DFC}" destId="{A64ECF5C-3169-427F-913F-A56DF8DD5255}" srcOrd="3" destOrd="0" presId="urn:microsoft.com/office/officeart/2008/layout/VerticalCurvedList"/>
    <dgm:cxn modelId="{F5260976-BDA1-4E6D-A5FC-9221B93B69E3}" type="presParOf" srcId="{D17C7EA0-319A-4004-84A5-B1309AC73DFC}" destId="{AE1DBFEA-A9BC-4D23-8332-E4AED50E8755}" srcOrd="4" destOrd="0" presId="urn:microsoft.com/office/officeart/2008/layout/VerticalCurvedList"/>
    <dgm:cxn modelId="{0E3B97E4-4E8E-4B72-958F-A3D893BEBB5C}" type="presParOf" srcId="{AE1DBFEA-A9BC-4D23-8332-E4AED50E8755}" destId="{E5AADCE8-36FB-4112-BE60-9AFF4550294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B57C2-2078-4539-8A30-DB95A072BD96}" type="doc">
      <dgm:prSet loTypeId="urn:microsoft.com/office/officeart/2005/8/layout/process5" loCatId="process" qsTypeId="urn:microsoft.com/office/officeart/2005/8/quickstyle/simple1" qsCatId="simple" csTypeId="urn:microsoft.com/office/officeart/2005/8/colors/colorful2" csCatId="colorful" phldr="1"/>
      <dgm:spPr/>
    </dgm:pt>
    <dgm:pt modelId="{6710EDC6-0813-4D91-AA3D-67FBD7F3BBEC}">
      <dgm:prSet phldrT="[Text]"/>
      <dgm:spPr/>
      <dgm:t>
        <a:bodyPr/>
        <a:lstStyle/>
        <a:p>
          <a:r>
            <a:rPr lang="en-US" dirty="0">
              <a:latin typeface="Times New Roman" panose="02020603050405020304" pitchFamily="18" charset="0"/>
              <a:cs typeface="Times New Roman" panose="02020603050405020304" pitchFamily="18" charset="0"/>
            </a:rPr>
            <a:t>Admission starts on Nov 29, 2020</a:t>
          </a:r>
        </a:p>
      </dgm:t>
    </dgm:pt>
    <dgm:pt modelId="{67114562-1C89-419F-8A78-AC78BD9F08BE}" type="parTrans" cxnId="{3FABB6A3-60C7-4C6A-9E38-2D6D3F8A33A6}">
      <dgm:prSet/>
      <dgm:spPr/>
      <dgm:t>
        <a:bodyPr/>
        <a:lstStyle/>
        <a:p>
          <a:endParaRPr lang="en-US">
            <a:latin typeface="Times New Roman" panose="02020603050405020304" pitchFamily="18" charset="0"/>
            <a:cs typeface="Times New Roman" panose="02020603050405020304" pitchFamily="18" charset="0"/>
          </a:endParaRPr>
        </a:p>
      </dgm:t>
    </dgm:pt>
    <dgm:pt modelId="{BA95B366-C13B-4740-B20F-E2CF19A73C4C}" type="sibTrans" cxnId="{3FABB6A3-60C7-4C6A-9E38-2D6D3F8A33A6}">
      <dgm:prSet/>
      <dgm:spPr/>
      <dgm:t>
        <a:bodyPr/>
        <a:lstStyle/>
        <a:p>
          <a:endParaRPr lang="en-US">
            <a:latin typeface="Times New Roman" panose="02020603050405020304" pitchFamily="18" charset="0"/>
            <a:cs typeface="Times New Roman" panose="02020603050405020304" pitchFamily="18" charset="0"/>
          </a:endParaRPr>
        </a:p>
      </dgm:t>
    </dgm:pt>
    <dgm:pt modelId="{6C3BBAEB-FDB1-4094-A61E-647A056B59D5}">
      <dgm:prSet phldrT="[Text]"/>
      <dgm:spPr/>
      <dgm:t>
        <a:bodyPr/>
        <a:lstStyle/>
        <a:p>
          <a:r>
            <a:rPr lang="en-US" dirty="0">
              <a:latin typeface="Times New Roman" panose="02020603050405020304" pitchFamily="18" charset="0"/>
              <a:cs typeface="Times New Roman" panose="02020603050405020304" pitchFamily="18" charset="0"/>
            </a:rPr>
            <a:t>Admission ends on March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2021</a:t>
          </a:r>
        </a:p>
      </dgm:t>
    </dgm:pt>
    <dgm:pt modelId="{24EA1E97-B193-4645-B464-ABBF2715A07F}" type="parTrans" cxnId="{874D3DEF-A463-421F-9BDF-5430A6D8F39E}">
      <dgm:prSet/>
      <dgm:spPr/>
      <dgm:t>
        <a:bodyPr/>
        <a:lstStyle/>
        <a:p>
          <a:endParaRPr lang="en-US">
            <a:latin typeface="Times New Roman" panose="02020603050405020304" pitchFamily="18" charset="0"/>
            <a:cs typeface="Times New Roman" panose="02020603050405020304" pitchFamily="18" charset="0"/>
          </a:endParaRPr>
        </a:p>
      </dgm:t>
    </dgm:pt>
    <dgm:pt modelId="{7B6C8DB8-72CB-4D10-B52B-867CD190704A}" type="sibTrans" cxnId="{874D3DEF-A463-421F-9BDF-5430A6D8F39E}">
      <dgm:prSet/>
      <dgm:spPr/>
      <dgm:t>
        <a:bodyPr/>
        <a:lstStyle/>
        <a:p>
          <a:endParaRPr lang="en-US">
            <a:latin typeface="Times New Roman" panose="02020603050405020304" pitchFamily="18" charset="0"/>
            <a:cs typeface="Times New Roman" panose="02020603050405020304" pitchFamily="18" charset="0"/>
          </a:endParaRPr>
        </a:p>
      </dgm:t>
    </dgm:pt>
    <dgm:pt modelId="{691BF12C-3FA8-4D74-98AB-5E5F0515F7F8}">
      <dgm:prSet phldrT="[Text]"/>
      <dgm:spPr/>
      <dgm:t>
        <a:bodyPr/>
        <a:lstStyle/>
        <a:p>
          <a:r>
            <a:rPr lang="en-US" dirty="0">
              <a:latin typeface="Times New Roman" panose="02020603050405020304" pitchFamily="18" charset="0"/>
              <a:cs typeface="Times New Roman" panose="02020603050405020304" pitchFamily="18" charset="0"/>
            </a:rPr>
            <a:t>Admission section make the GPA calculations then send the final list to Office Of Graduate studies (OGS)</a:t>
          </a:r>
        </a:p>
      </dgm:t>
    </dgm:pt>
    <dgm:pt modelId="{20CA7326-C8BE-4A6E-8882-E53A986A37C1}" type="parTrans" cxnId="{9B997035-E156-4C49-B250-8013847C8C8B}">
      <dgm:prSet/>
      <dgm:spPr/>
      <dgm:t>
        <a:bodyPr/>
        <a:lstStyle/>
        <a:p>
          <a:endParaRPr lang="en-US">
            <a:latin typeface="Times New Roman" panose="02020603050405020304" pitchFamily="18" charset="0"/>
            <a:cs typeface="Times New Roman" panose="02020603050405020304" pitchFamily="18" charset="0"/>
          </a:endParaRPr>
        </a:p>
      </dgm:t>
    </dgm:pt>
    <dgm:pt modelId="{C3F33201-8735-43C8-A0F5-20F6359AC448}" type="sibTrans" cxnId="{9B997035-E156-4C49-B250-8013847C8C8B}">
      <dgm:prSet/>
      <dgm:spPr/>
      <dgm:t>
        <a:bodyPr/>
        <a:lstStyle/>
        <a:p>
          <a:endParaRPr lang="en-US">
            <a:latin typeface="Times New Roman" panose="02020603050405020304" pitchFamily="18" charset="0"/>
            <a:cs typeface="Times New Roman" panose="02020603050405020304" pitchFamily="18" charset="0"/>
          </a:endParaRPr>
        </a:p>
      </dgm:t>
    </dgm:pt>
    <dgm:pt modelId="{A8B36E95-5CB3-4E94-A91C-0D930C85650E}">
      <dgm:prSet/>
      <dgm:spPr/>
      <dgm:t>
        <a:bodyPr/>
        <a:lstStyle/>
        <a:p>
          <a:r>
            <a:rPr lang="en-US" dirty="0">
              <a:latin typeface="Times New Roman" panose="02020603050405020304" pitchFamily="18" charset="0"/>
              <a:cs typeface="Times New Roman" panose="02020603050405020304" pitchFamily="18" charset="0"/>
            </a:rPr>
            <a:t>OGS review the final list  to check the GPA then send it to the College </a:t>
          </a:r>
        </a:p>
      </dgm:t>
    </dgm:pt>
    <dgm:pt modelId="{A68B5610-D02B-401F-A7DE-EA0F029079CE}" type="parTrans" cxnId="{22F116CF-6D6D-486F-B2A6-E627509F0F71}">
      <dgm:prSet/>
      <dgm:spPr/>
      <dgm:t>
        <a:bodyPr/>
        <a:lstStyle/>
        <a:p>
          <a:endParaRPr lang="en-US">
            <a:latin typeface="Times New Roman" panose="02020603050405020304" pitchFamily="18" charset="0"/>
            <a:cs typeface="Times New Roman" panose="02020603050405020304" pitchFamily="18" charset="0"/>
          </a:endParaRPr>
        </a:p>
      </dgm:t>
    </dgm:pt>
    <dgm:pt modelId="{F83A03B8-19B5-479C-9E1A-8F0C748066FE}" type="sibTrans" cxnId="{22F116CF-6D6D-486F-B2A6-E627509F0F71}">
      <dgm:prSet/>
      <dgm:spPr/>
      <dgm:t>
        <a:bodyPr/>
        <a:lstStyle/>
        <a:p>
          <a:endParaRPr lang="en-US">
            <a:latin typeface="Times New Roman" panose="02020603050405020304" pitchFamily="18" charset="0"/>
            <a:cs typeface="Times New Roman" panose="02020603050405020304" pitchFamily="18" charset="0"/>
          </a:endParaRPr>
        </a:p>
      </dgm:t>
    </dgm:pt>
    <dgm:pt modelId="{845743DE-E76D-448E-A6A3-98077D8171A7}">
      <dgm:prSet/>
      <dgm:spPr/>
      <dgm:t>
        <a:bodyPr/>
        <a:lstStyle/>
        <a:p>
          <a:r>
            <a:rPr lang="en-US" dirty="0">
              <a:latin typeface="Times New Roman" panose="02020603050405020304" pitchFamily="18" charset="0"/>
              <a:cs typeface="Times New Roman" panose="02020603050405020304" pitchFamily="18" charset="0"/>
            </a:rPr>
            <a:t>The College make the required Interviews/ tests..</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then send the Accepted/ rejected/waiting list (if any ) to OGS</a:t>
          </a:r>
        </a:p>
      </dgm:t>
    </dgm:pt>
    <dgm:pt modelId="{8F162ADA-486E-4560-A5F5-65E6EEC8EF02}" type="parTrans" cxnId="{0916FE38-B5F8-4A93-91AB-CF52DFCEA98A}">
      <dgm:prSet/>
      <dgm:spPr/>
      <dgm:t>
        <a:bodyPr/>
        <a:lstStyle/>
        <a:p>
          <a:endParaRPr lang="en-US">
            <a:latin typeface="Times New Roman" panose="02020603050405020304" pitchFamily="18" charset="0"/>
            <a:cs typeface="Times New Roman" panose="02020603050405020304" pitchFamily="18" charset="0"/>
          </a:endParaRPr>
        </a:p>
      </dgm:t>
    </dgm:pt>
    <dgm:pt modelId="{97643EE7-02B8-41DA-820E-F30F54F5031F}" type="sibTrans" cxnId="{0916FE38-B5F8-4A93-91AB-CF52DFCEA98A}">
      <dgm:prSet/>
      <dgm:spPr/>
      <dgm:t>
        <a:bodyPr/>
        <a:lstStyle/>
        <a:p>
          <a:endParaRPr lang="en-US">
            <a:latin typeface="Times New Roman" panose="02020603050405020304" pitchFamily="18" charset="0"/>
            <a:cs typeface="Times New Roman" panose="02020603050405020304" pitchFamily="18" charset="0"/>
          </a:endParaRPr>
        </a:p>
      </dgm:t>
    </dgm:pt>
    <dgm:pt modelId="{2A774E1C-4A8F-44CD-B597-7F1C519F6BA6}">
      <dgm:prSet/>
      <dgm:spPr/>
      <dgm:t>
        <a:bodyPr/>
        <a:lstStyle/>
        <a:p>
          <a:r>
            <a:rPr lang="en-US" dirty="0">
              <a:latin typeface="Times New Roman" panose="02020603050405020304" pitchFamily="18" charset="0"/>
              <a:cs typeface="Times New Roman" panose="02020603050405020304" pitchFamily="18" charset="0"/>
            </a:rPr>
            <a:t>OGS check the final list then forward it to Admission section to start send the official letters</a:t>
          </a:r>
        </a:p>
      </dgm:t>
    </dgm:pt>
    <dgm:pt modelId="{8AC4AD43-73F7-48DA-875A-189643636246}" type="parTrans" cxnId="{23D9C6A2-7B2F-4D8C-BEE6-E656CA1BE4BC}">
      <dgm:prSet/>
      <dgm:spPr/>
      <dgm:t>
        <a:bodyPr/>
        <a:lstStyle/>
        <a:p>
          <a:endParaRPr lang="en-US">
            <a:latin typeface="Times New Roman" panose="02020603050405020304" pitchFamily="18" charset="0"/>
            <a:cs typeface="Times New Roman" panose="02020603050405020304" pitchFamily="18" charset="0"/>
          </a:endParaRPr>
        </a:p>
      </dgm:t>
    </dgm:pt>
    <dgm:pt modelId="{6C71871F-DB1B-4E4B-BAA5-4CB0839116E9}" type="sibTrans" cxnId="{23D9C6A2-7B2F-4D8C-BEE6-E656CA1BE4BC}">
      <dgm:prSet/>
      <dgm:spPr/>
      <dgm:t>
        <a:bodyPr/>
        <a:lstStyle/>
        <a:p>
          <a:endParaRPr lang="en-US">
            <a:latin typeface="Times New Roman" panose="02020603050405020304" pitchFamily="18" charset="0"/>
            <a:cs typeface="Times New Roman" panose="02020603050405020304" pitchFamily="18" charset="0"/>
          </a:endParaRPr>
        </a:p>
      </dgm:t>
    </dgm:pt>
    <dgm:pt modelId="{108141F4-4E37-430B-AC73-9F9A4DC4126C}" type="pres">
      <dgm:prSet presAssocID="{242B57C2-2078-4539-8A30-DB95A072BD96}" presName="diagram" presStyleCnt="0">
        <dgm:presLayoutVars>
          <dgm:dir/>
          <dgm:resizeHandles val="exact"/>
        </dgm:presLayoutVars>
      </dgm:prSet>
      <dgm:spPr/>
    </dgm:pt>
    <dgm:pt modelId="{55550C22-2066-4D14-BCF3-D6C911C2EB04}" type="pres">
      <dgm:prSet presAssocID="{6710EDC6-0813-4D91-AA3D-67FBD7F3BBEC}" presName="node" presStyleLbl="node1" presStyleIdx="0" presStyleCnt="6">
        <dgm:presLayoutVars>
          <dgm:bulletEnabled val="1"/>
        </dgm:presLayoutVars>
      </dgm:prSet>
      <dgm:spPr/>
      <dgm:t>
        <a:bodyPr/>
        <a:lstStyle/>
        <a:p>
          <a:endParaRPr lang="en-US"/>
        </a:p>
      </dgm:t>
    </dgm:pt>
    <dgm:pt modelId="{685552A3-3872-4C7B-B23F-6CC6FEF52BC8}" type="pres">
      <dgm:prSet presAssocID="{BA95B366-C13B-4740-B20F-E2CF19A73C4C}" presName="sibTrans" presStyleLbl="sibTrans2D1" presStyleIdx="0" presStyleCnt="5"/>
      <dgm:spPr/>
      <dgm:t>
        <a:bodyPr/>
        <a:lstStyle/>
        <a:p>
          <a:endParaRPr lang="en-US"/>
        </a:p>
      </dgm:t>
    </dgm:pt>
    <dgm:pt modelId="{5E31C66D-5A77-4249-995F-16C7574652E9}" type="pres">
      <dgm:prSet presAssocID="{BA95B366-C13B-4740-B20F-E2CF19A73C4C}" presName="connectorText" presStyleLbl="sibTrans2D1" presStyleIdx="0" presStyleCnt="5"/>
      <dgm:spPr/>
      <dgm:t>
        <a:bodyPr/>
        <a:lstStyle/>
        <a:p>
          <a:endParaRPr lang="en-US"/>
        </a:p>
      </dgm:t>
    </dgm:pt>
    <dgm:pt modelId="{BB6CD94D-20C9-416A-9BDD-24C513A0279E}" type="pres">
      <dgm:prSet presAssocID="{6C3BBAEB-FDB1-4094-A61E-647A056B59D5}" presName="node" presStyleLbl="node1" presStyleIdx="1" presStyleCnt="6">
        <dgm:presLayoutVars>
          <dgm:bulletEnabled val="1"/>
        </dgm:presLayoutVars>
      </dgm:prSet>
      <dgm:spPr/>
      <dgm:t>
        <a:bodyPr/>
        <a:lstStyle/>
        <a:p>
          <a:endParaRPr lang="en-US"/>
        </a:p>
      </dgm:t>
    </dgm:pt>
    <dgm:pt modelId="{7C9812CE-AA61-4962-816A-452123F21EA7}" type="pres">
      <dgm:prSet presAssocID="{7B6C8DB8-72CB-4D10-B52B-867CD190704A}" presName="sibTrans" presStyleLbl="sibTrans2D1" presStyleIdx="1" presStyleCnt="5"/>
      <dgm:spPr/>
      <dgm:t>
        <a:bodyPr/>
        <a:lstStyle/>
        <a:p>
          <a:endParaRPr lang="en-US"/>
        </a:p>
      </dgm:t>
    </dgm:pt>
    <dgm:pt modelId="{595E39A7-EB2E-4262-99FE-4E38A36A0F50}" type="pres">
      <dgm:prSet presAssocID="{7B6C8DB8-72CB-4D10-B52B-867CD190704A}" presName="connectorText" presStyleLbl="sibTrans2D1" presStyleIdx="1" presStyleCnt="5"/>
      <dgm:spPr/>
      <dgm:t>
        <a:bodyPr/>
        <a:lstStyle/>
        <a:p>
          <a:endParaRPr lang="en-US"/>
        </a:p>
      </dgm:t>
    </dgm:pt>
    <dgm:pt modelId="{009C2A34-4F19-4DE2-9848-C511E8B1D5DB}" type="pres">
      <dgm:prSet presAssocID="{691BF12C-3FA8-4D74-98AB-5E5F0515F7F8}" presName="node" presStyleLbl="node1" presStyleIdx="2" presStyleCnt="6">
        <dgm:presLayoutVars>
          <dgm:bulletEnabled val="1"/>
        </dgm:presLayoutVars>
      </dgm:prSet>
      <dgm:spPr/>
      <dgm:t>
        <a:bodyPr/>
        <a:lstStyle/>
        <a:p>
          <a:endParaRPr lang="en-US"/>
        </a:p>
      </dgm:t>
    </dgm:pt>
    <dgm:pt modelId="{06BF6C8E-405D-4606-B8BC-B0D0B150FED3}" type="pres">
      <dgm:prSet presAssocID="{C3F33201-8735-43C8-A0F5-20F6359AC448}" presName="sibTrans" presStyleLbl="sibTrans2D1" presStyleIdx="2" presStyleCnt="5"/>
      <dgm:spPr/>
      <dgm:t>
        <a:bodyPr/>
        <a:lstStyle/>
        <a:p>
          <a:endParaRPr lang="en-US"/>
        </a:p>
      </dgm:t>
    </dgm:pt>
    <dgm:pt modelId="{4569A270-D8F6-4D10-9246-6FA5E9E7A147}" type="pres">
      <dgm:prSet presAssocID="{C3F33201-8735-43C8-A0F5-20F6359AC448}" presName="connectorText" presStyleLbl="sibTrans2D1" presStyleIdx="2" presStyleCnt="5"/>
      <dgm:spPr/>
      <dgm:t>
        <a:bodyPr/>
        <a:lstStyle/>
        <a:p>
          <a:endParaRPr lang="en-US"/>
        </a:p>
      </dgm:t>
    </dgm:pt>
    <dgm:pt modelId="{50BE4337-3BB1-49AB-AC32-01E6F8D57970}" type="pres">
      <dgm:prSet presAssocID="{A8B36E95-5CB3-4E94-A91C-0D930C85650E}" presName="node" presStyleLbl="node1" presStyleIdx="3" presStyleCnt="6">
        <dgm:presLayoutVars>
          <dgm:bulletEnabled val="1"/>
        </dgm:presLayoutVars>
      </dgm:prSet>
      <dgm:spPr/>
      <dgm:t>
        <a:bodyPr/>
        <a:lstStyle/>
        <a:p>
          <a:endParaRPr lang="en-US"/>
        </a:p>
      </dgm:t>
    </dgm:pt>
    <dgm:pt modelId="{3B6AB36B-BFFD-4DD8-AF01-2FB441B577A7}" type="pres">
      <dgm:prSet presAssocID="{F83A03B8-19B5-479C-9E1A-8F0C748066FE}" presName="sibTrans" presStyleLbl="sibTrans2D1" presStyleIdx="3" presStyleCnt="5"/>
      <dgm:spPr/>
      <dgm:t>
        <a:bodyPr/>
        <a:lstStyle/>
        <a:p>
          <a:endParaRPr lang="en-US"/>
        </a:p>
      </dgm:t>
    </dgm:pt>
    <dgm:pt modelId="{59998EEF-5544-4811-99AA-69A9C530B083}" type="pres">
      <dgm:prSet presAssocID="{F83A03B8-19B5-479C-9E1A-8F0C748066FE}" presName="connectorText" presStyleLbl="sibTrans2D1" presStyleIdx="3" presStyleCnt="5"/>
      <dgm:spPr/>
      <dgm:t>
        <a:bodyPr/>
        <a:lstStyle/>
        <a:p>
          <a:endParaRPr lang="en-US"/>
        </a:p>
      </dgm:t>
    </dgm:pt>
    <dgm:pt modelId="{CFA906A9-B1D7-4F06-84B6-44A6A52D1F07}" type="pres">
      <dgm:prSet presAssocID="{845743DE-E76D-448E-A6A3-98077D8171A7}" presName="node" presStyleLbl="node1" presStyleIdx="4" presStyleCnt="6">
        <dgm:presLayoutVars>
          <dgm:bulletEnabled val="1"/>
        </dgm:presLayoutVars>
      </dgm:prSet>
      <dgm:spPr/>
      <dgm:t>
        <a:bodyPr/>
        <a:lstStyle/>
        <a:p>
          <a:endParaRPr lang="en-US"/>
        </a:p>
      </dgm:t>
    </dgm:pt>
    <dgm:pt modelId="{2FB197D0-40D5-4F21-ADEF-53912307983A}" type="pres">
      <dgm:prSet presAssocID="{97643EE7-02B8-41DA-820E-F30F54F5031F}" presName="sibTrans" presStyleLbl="sibTrans2D1" presStyleIdx="4" presStyleCnt="5"/>
      <dgm:spPr/>
      <dgm:t>
        <a:bodyPr/>
        <a:lstStyle/>
        <a:p>
          <a:endParaRPr lang="en-US"/>
        </a:p>
      </dgm:t>
    </dgm:pt>
    <dgm:pt modelId="{DB804A71-965A-48FB-8C42-5A13C91B8397}" type="pres">
      <dgm:prSet presAssocID="{97643EE7-02B8-41DA-820E-F30F54F5031F}" presName="connectorText" presStyleLbl="sibTrans2D1" presStyleIdx="4" presStyleCnt="5"/>
      <dgm:spPr/>
      <dgm:t>
        <a:bodyPr/>
        <a:lstStyle/>
        <a:p>
          <a:endParaRPr lang="en-US"/>
        </a:p>
      </dgm:t>
    </dgm:pt>
    <dgm:pt modelId="{A9F983FA-B295-40EB-8EDE-07B223693087}" type="pres">
      <dgm:prSet presAssocID="{2A774E1C-4A8F-44CD-B597-7F1C519F6BA6}" presName="node" presStyleLbl="node1" presStyleIdx="5" presStyleCnt="6">
        <dgm:presLayoutVars>
          <dgm:bulletEnabled val="1"/>
        </dgm:presLayoutVars>
      </dgm:prSet>
      <dgm:spPr/>
      <dgm:t>
        <a:bodyPr/>
        <a:lstStyle/>
        <a:p>
          <a:endParaRPr lang="en-US"/>
        </a:p>
      </dgm:t>
    </dgm:pt>
  </dgm:ptLst>
  <dgm:cxnLst>
    <dgm:cxn modelId="{92BCD6AB-3B6B-4886-9ABD-5818C00B88BE}" type="presOf" srcId="{F83A03B8-19B5-479C-9E1A-8F0C748066FE}" destId="{3B6AB36B-BFFD-4DD8-AF01-2FB441B577A7}" srcOrd="0" destOrd="0" presId="urn:microsoft.com/office/officeart/2005/8/layout/process5"/>
    <dgm:cxn modelId="{CD1734EE-7DA5-4DD7-BF54-DD0F0CDDDC7A}" type="presOf" srcId="{BA95B366-C13B-4740-B20F-E2CF19A73C4C}" destId="{685552A3-3872-4C7B-B23F-6CC6FEF52BC8}" srcOrd="0" destOrd="0" presId="urn:microsoft.com/office/officeart/2005/8/layout/process5"/>
    <dgm:cxn modelId="{B61A9B3A-E0B5-4147-B807-177C0D8B6321}" type="presOf" srcId="{6710EDC6-0813-4D91-AA3D-67FBD7F3BBEC}" destId="{55550C22-2066-4D14-BCF3-D6C911C2EB04}" srcOrd="0" destOrd="0" presId="urn:microsoft.com/office/officeart/2005/8/layout/process5"/>
    <dgm:cxn modelId="{E6A37FE1-58E3-46E0-9535-6AF1F8F6331D}" type="presOf" srcId="{C3F33201-8735-43C8-A0F5-20F6359AC448}" destId="{06BF6C8E-405D-4606-B8BC-B0D0B150FED3}" srcOrd="0" destOrd="0" presId="urn:microsoft.com/office/officeart/2005/8/layout/process5"/>
    <dgm:cxn modelId="{2EAB3945-C9AE-4A83-A019-96CED3AD9EEC}" type="presOf" srcId="{F83A03B8-19B5-479C-9E1A-8F0C748066FE}" destId="{59998EEF-5544-4811-99AA-69A9C530B083}" srcOrd="1" destOrd="0" presId="urn:microsoft.com/office/officeart/2005/8/layout/process5"/>
    <dgm:cxn modelId="{D2CC1804-6C6F-45E1-B7C3-14D28FE476B3}" type="presOf" srcId="{242B57C2-2078-4539-8A30-DB95A072BD96}" destId="{108141F4-4E37-430B-AC73-9F9A4DC4126C}" srcOrd="0" destOrd="0" presId="urn:microsoft.com/office/officeart/2005/8/layout/process5"/>
    <dgm:cxn modelId="{2CC3D916-B736-4E84-A667-614408699B37}" type="presOf" srcId="{97643EE7-02B8-41DA-820E-F30F54F5031F}" destId="{DB804A71-965A-48FB-8C42-5A13C91B8397}" srcOrd="1" destOrd="0" presId="urn:microsoft.com/office/officeart/2005/8/layout/process5"/>
    <dgm:cxn modelId="{8C59DD87-273B-43ED-BAFF-AB0AEFEF25D7}" type="presOf" srcId="{845743DE-E76D-448E-A6A3-98077D8171A7}" destId="{CFA906A9-B1D7-4F06-84B6-44A6A52D1F07}" srcOrd="0" destOrd="0" presId="urn:microsoft.com/office/officeart/2005/8/layout/process5"/>
    <dgm:cxn modelId="{571A4D4A-642E-40C1-A94F-2764F318C700}" type="presOf" srcId="{2A774E1C-4A8F-44CD-B597-7F1C519F6BA6}" destId="{A9F983FA-B295-40EB-8EDE-07B223693087}" srcOrd="0" destOrd="0" presId="urn:microsoft.com/office/officeart/2005/8/layout/process5"/>
    <dgm:cxn modelId="{6195C08A-7433-418F-B154-C66CD9001F63}" type="presOf" srcId="{97643EE7-02B8-41DA-820E-F30F54F5031F}" destId="{2FB197D0-40D5-4F21-ADEF-53912307983A}" srcOrd="0" destOrd="0" presId="urn:microsoft.com/office/officeart/2005/8/layout/process5"/>
    <dgm:cxn modelId="{3C9B1374-89A6-4805-8EA6-D1461AEF0E9D}" type="presOf" srcId="{7B6C8DB8-72CB-4D10-B52B-867CD190704A}" destId="{595E39A7-EB2E-4262-99FE-4E38A36A0F50}" srcOrd="1" destOrd="0" presId="urn:microsoft.com/office/officeart/2005/8/layout/process5"/>
    <dgm:cxn modelId="{502B403E-2AF7-4F57-B909-C2E181377393}" type="presOf" srcId="{6C3BBAEB-FDB1-4094-A61E-647A056B59D5}" destId="{BB6CD94D-20C9-416A-9BDD-24C513A0279E}" srcOrd="0" destOrd="0" presId="urn:microsoft.com/office/officeart/2005/8/layout/process5"/>
    <dgm:cxn modelId="{23D9C6A2-7B2F-4D8C-BEE6-E656CA1BE4BC}" srcId="{242B57C2-2078-4539-8A30-DB95A072BD96}" destId="{2A774E1C-4A8F-44CD-B597-7F1C519F6BA6}" srcOrd="5" destOrd="0" parTransId="{8AC4AD43-73F7-48DA-875A-189643636246}" sibTransId="{6C71871F-DB1B-4E4B-BAA5-4CB0839116E9}"/>
    <dgm:cxn modelId="{42A2EE47-6CF8-471C-A4AE-548D09D2AB30}" type="presOf" srcId="{A8B36E95-5CB3-4E94-A91C-0D930C85650E}" destId="{50BE4337-3BB1-49AB-AC32-01E6F8D57970}" srcOrd="0" destOrd="0" presId="urn:microsoft.com/office/officeart/2005/8/layout/process5"/>
    <dgm:cxn modelId="{0916FE38-B5F8-4A93-91AB-CF52DFCEA98A}" srcId="{242B57C2-2078-4539-8A30-DB95A072BD96}" destId="{845743DE-E76D-448E-A6A3-98077D8171A7}" srcOrd="4" destOrd="0" parTransId="{8F162ADA-486E-4560-A5F5-65E6EEC8EF02}" sibTransId="{97643EE7-02B8-41DA-820E-F30F54F5031F}"/>
    <dgm:cxn modelId="{E2BD5EED-C6CF-47B6-A73A-08773AEF66F5}" type="presOf" srcId="{7B6C8DB8-72CB-4D10-B52B-867CD190704A}" destId="{7C9812CE-AA61-4962-816A-452123F21EA7}" srcOrd="0" destOrd="0" presId="urn:microsoft.com/office/officeart/2005/8/layout/process5"/>
    <dgm:cxn modelId="{9B997035-E156-4C49-B250-8013847C8C8B}" srcId="{242B57C2-2078-4539-8A30-DB95A072BD96}" destId="{691BF12C-3FA8-4D74-98AB-5E5F0515F7F8}" srcOrd="2" destOrd="0" parTransId="{20CA7326-C8BE-4A6E-8882-E53A986A37C1}" sibTransId="{C3F33201-8735-43C8-A0F5-20F6359AC448}"/>
    <dgm:cxn modelId="{22F116CF-6D6D-486F-B2A6-E627509F0F71}" srcId="{242B57C2-2078-4539-8A30-DB95A072BD96}" destId="{A8B36E95-5CB3-4E94-A91C-0D930C85650E}" srcOrd="3" destOrd="0" parTransId="{A68B5610-D02B-401F-A7DE-EA0F029079CE}" sibTransId="{F83A03B8-19B5-479C-9E1A-8F0C748066FE}"/>
    <dgm:cxn modelId="{6A55BFE8-3435-4605-87E9-E729CCC1C474}" type="presOf" srcId="{691BF12C-3FA8-4D74-98AB-5E5F0515F7F8}" destId="{009C2A34-4F19-4DE2-9848-C511E8B1D5DB}" srcOrd="0" destOrd="0" presId="urn:microsoft.com/office/officeart/2005/8/layout/process5"/>
    <dgm:cxn modelId="{367F59F7-D6D2-4A04-9258-FEF2F7967564}" type="presOf" srcId="{C3F33201-8735-43C8-A0F5-20F6359AC448}" destId="{4569A270-D8F6-4D10-9246-6FA5E9E7A147}" srcOrd="1" destOrd="0" presId="urn:microsoft.com/office/officeart/2005/8/layout/process5"/>
    <dgm:cxn modelId="{715B2DC7-FEF5-4290-904D-F2827AA70C63}" type="presOf" srcId="{BA95B366-C13B-4740-B20F-E2CF19A73C4C}" destId="{5E31C66D-5A77-4249-995F-16C7574652E9}" srcOrd="1" destOrd="0" presId="urn:microsoft.com/office/officeart/2005/8/layout/process5"/>
    <dgm:cxn modelId="{874D3DEF-A463-421F-9BDF-5430A6D8F39E}" srcId="{242B57C2-2078-4539-8A30-DB95A072BD96}" destId="{6C3BBAEB-FDB1-4094-A61E-647A056B59D5}" srcOrd="1" destOrd="0" parTransId="{24EA1E97-B193-4645-B464-ABBF2715A07F}" sibTransId="{7B6C8DB8-72CB-4D10-B52B-867CD190704A}"/>
    <dgm:cxn modelId="{3FABB6A3-60C7-4C6A-9E38-2D6D3F8A33A6}" srcId="{242B57C2-2078-4539-8A30-DB95A072BD96}" destId="{6710EDC6-0813-4D91-AA3D-67FBD7F3BBEC}" srcOrd="0" destOrd="0" parTransId="{67114562-1C89-419F-8A78-AC78BD9F08BE}" sibTransId="{BA95B366-C13B-4740-B20F-E2CF19A73C4C}"/>
    <dgm:cxn modelId="{76F70B08-A66E-4623-A593-792DD6820882}" type="presParOf" srcId="{108141F4-4E37-430B-AC73-9F9A4DC4126C}" destId="{55550C22-2066-4D14-BCF3-D6C911C2EB04}" srcOrd="0" destOrd="0" presId="urn:microsoft.com/office/officeart/2005/8/layout/process5"/>
    <dgm:cxn modelId="{EE713B09-4D72-4CA4-BD59-15AFE9E8BE85}" type="presParOf" srcId="{108141F4-4E37-430B-AC73-9F9A4DC4126C}" destId="{685552A3-3872-4C7B-B23F-6CC6FEF52BC8}" srcOrd="1" destOrd="0" presId="urn:microsoft.com/office/officeart/2005/8/layout/process5"/>
    <dgm:cxn modelId="{3A27D41E-7CD8-4804-B40E-0D265219A36F}" type="presParOf" srcId="{685552A3-3872-4C7B-B23F-6CC6FEF52BC8}" destId="{5E31C66D-5A77-4249-995F-16C7574652E9}" srcOrd="0" destOrd="0" presId="urn:microsoft.com/office/officeart/2005/8/layout/process5"/>
    <dgm:cxn modelId="{3FE58B9D-4E4C-43A0-8B79-B7B784565330}" type="presParOf" srcId="{108141F4-4E37-430B-AC73-9F9A4DC4126C}" destId="{BB6CD94D-20C9-416A-9BDD-24C513A0279E}" srcOrd="2" destOrd="0" presId="urn:microsoft.com/office/officeart/2005/8/layout/process5"/>
    <dgm:cxn modelId="{93D2B832-8E9B-4EB0-8AE3-775AF7788739}" type="presParOf" srcId="{108141F4-4E37-430B-AC73-9F9A4DC4126C}" destId="{7C9812CE-AA61-4962-816A-452123F21EA7}" srcOrd="3" destOrd="0" presId="urn:microsoft.com/office/officeart/2005/8/layout/process5"/>
    <dgm:cxn modelId="{89E000A2-6F8F-4FFB-8E51-6410C221D3D6}" type="presParOf" srcId="{7C9812CE-AA61-4962-816A-452123F21EA7}" destId="{595E39A7-EB2E-4262-99FE-4E38A36A0F50}" srcOrd="0" destOrd="0" presId="urn:microsoft.com/office/officeart/2005/8/layout/process5"/>
    <dgm:cxn modelId="{9ADFDA88-7A33-40D6-8143-46CE694A09C8}" type="presParOf" srcId="{108141F4-4E37-430B-AC73-9F9A4DC4126C}" destId="{009C2A34-4F19-4DE2-9848-C511E8B1D5DB}" srcOrd="4" destOrd="0" presId="urn:microsoft.com/office/officeart/2005/8/layout/process5"/>
    <dgm:cxn modelId="{E1D530DD-6B92-4AC6-B54A-985D7C682F61}" type="presParOf" srcId="{108141F4-4E37-430B-AC73-9F9A4DC4126C}" destId="{06BF6C8E-405D-4606-B8BC-B0D0B150FED3}" srcOrd="5" destOrd="0" presId="urn:microsoft.com/office/officeart/2005/8/layout/process5"/>
    <dgm:cxn modelId="{1F2493C0-79CA-432A-8C41-E2034A7ED610}" type="presParOf" srcId="{06BF6C8E-405D-4606-B8BC-B0D0B150FED3}" destId="{4569A270-D8F6-4D10-9246-6FA5E9E7A147}" srcOrd="0" destOrd="0" presId="urn:microsoft.com/office/officeart/2005/8/layout/process5"/>
    <dgm:cxn modelId="{282F1343-7B7F-4FE5-9E96-8CC88373C827}" type="presParOf" srcId="{108141F4-4E37-430B-AC73-9F9A4DC4126C}" destId="{50BE4337-3BB1-49AB-AC32-01E6F8D57970}" srcOrd="6" destOrd="0" presId="urn:microsoft.com/office/officeart/2005/8/layout/process5"/>
    <dgm:cxn modelId="{2E618B6A-0FD3-427F-A045-56EDA5B79E23}" type="presParOf" srcId="{108141F4-4E37-430B-AC73-9F9A4DC4126C}" destId="{3B6AB36B-BFFD-4DD8-AF01-2FB441B577A7}" srcOrd="7" destOrd="0" presId="urn:microsoft.com/office/officeart/2005/8/layout/process5"/>
    <dgm:cxn modelId="{E076C405-994E-43EF-BA25-ED003268686A}" type="presParOf" srcId="{3B6AB36B-BFFD-4DD8-AF01-2FB441B577A7}" destId="{59998EEF-5544-4811-99AA-69A9C530B083}" srcOrd="0" destOrd="0" presId="urn:microsoft.com/office/officeart/2005/8/layout/process5"/>
    <dgm:cxn modelId="{B0927B64-9944-40BA-A96D-E11DAD6A5177}" type="presParOf" srcId="{108141F4-4E37-430B-AC73-9F9A4DC4126C}" destId="{CFA906A9-B1D7-4F06-84B6-44A6A52D1F07}" srcOrd="8" destOrd="0" presId="urn:microsoft.com/office/officeart/2005/8/layout/process5"/>
    <dgm:cxn modelId="{44725A71-FE89-4674-9BEC-FABCDA3F51BD}" type="presParOf" srcId="{108141F4-4E37-430B-AC73-9F9A4DC4126C}" destId="{2FB197D0-40D5-4F21-ADEF-53912307983A}" srcOrd="9" destOrd="0" presId="urn:microsoft.com/office/officeart/2005/8/layout/process5"/>
    <dgm:cxn modelId="{9A2C4C73-01B1-4175-99C7-8557778E9346}" type="presParOf" srcId="{2FB197D0-40D5-4F21-ADEF-53912307983A}" destId="{DB804A71-965A-48FB-8C42-5A13C91B8397}" srcOrd="0" destOrd="0" presId="urn:microsoft.com/office/officeart/2005/8/layout/process5"/>
    <dgm:cxn modelId="{AAEFF19C-68C6-4D78-85F1-03C8C1281A0E}" type="presParOf" srcId="{108141F4-4E37-430B-AC73-9F9A4DC4126C}" destId="{A9F983FA-B295-40EB-8EDE-07B22369308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9785-DD75-B047-B773-6749866F2D16}">
      <dsp:nvSpPr>
        <dsp:cNvPr id="0" name=""/>
        <dsp:cNvSpPr/>
      </dsp:nvSpPr>
      <dsp:spPr>
        <a:xfrm>
          <a:off x="7509807" y="1554903"/>
          <a:ext cx="2095000" cy="306192"/>
        </a:xfrm>
        <a:custGeom>
          <a:avLst/>
          <a:gdLst/>
          <a:ahLst/>
          <a:cxnLst/>
          <a:rect l="0" t="0" r="0" b="0"/>
          <a:pathLst>
            <a:path>
              <a:moveTo>
                <a:pt x="0" y="0"/>
              </a:moveTo>
              <a:lnTo>
                <a:pt x="0" y="208661"/>
              </a:lnTo>
              <a:lnTo>
                <a:pt x="2095000" y="208661"/>
              </a:lnTo>
              <a:lnTo>
                <a:pt x="2095000"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3210F-53CE-4565-9CBC-25BCF3F9BBB7}">
      <dsp:nvSpPr>
        <dsp:cNvPr id="0" name=""/>
        <dsp:cNvSpPr/>
      </dsp:nvSpPr>
      <dsp:spPr>
        <a:xfrm>
          <a:off x="7509807" y="1554903"/>
          <a:ext cx="748849" cy="306192"/>
        </a:xfrm>
        <a:custGeom>
          <a:avLst/>
          <a:gdLst/>
          <a:ahLst/>
          <a:cxnLst/>
          <a:rect l="0" t="0" r="0" b="0"/>
          <a:pathLst>
            <a:path>
              <a:moveTo>
                <a:pt x="0" y="0"/>
              </a:moveTo>
              <a:lnTo>
                <a:pt x="0" y="208661"/>
              </a:lnTo>
              <a:lnTo>
                <a:pt x="748849" y="208661"/>
              </a:lnTo>
              <a:lnTo>
                <a:pt x="748849"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687A2-0BBE-D44B-9B3B-28E0FDE7B1E1}">
      <dsp:nvSpPr>
        <dsp:cNvPr id="0" name=""/>
        <dsp:cNvSpPr/>
      </dsp:nvSpPr>
      <dsp:spPr>
        <a:xfrm>
          <a:off x="11352726" y="3504357"/>
          <a:ext cx="91440" cy="306192"/>
        </a:xfrm>
        <a:custGeom>
          <a:avLst/>
          <a:gdLst/>
          <a:ahLst/>
          <a:cxnLst/>
          <a:rect l="0" t="0" r="0" b="0"/>
          <a:pathLst>
            <a:path>
              <a:moveTo>
                <a:pt x="45720" y="0"/>
              </a:moveTo>
              <a:lnTo>
                <a:pt x="4572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DF3BA-04F4-B741-957C-1244FDBFFEF0}">
      <dsp:nvSpPr>
        <dsp:cNvPr id="0" name=""/>
        <dsp:cNvSpPr/>
      </dsp:nvSpPr>
      <dsp:spPr>
        <a:xfrm>
          <a:off x="6807039" y="2529630"/>
          <a:ext cx="4591406" cy="306192"/>
        </a:xfrm>
        <a:custGeom>
          <a:avLst/>
          <a:gdLst/>
          <a:ahLst/>
          <a:cxnLst/>
          <a:rect l="0" t="0" r="0" b="0"/>
          <a:pathLst>
            <a:path>
              <a:moveTo>
                <a:pt x="0" y="0"/>
              </a:moveTo>
              <a:lnTo>
                <a:pt x="0" y="208661"/>
              </a:lnTo>
              <a:lnTo>
                <a:pt x="4591406" y="208661"/>
              </a:lnTo>
              <a:lnTo>
                <a:pt x="4591406"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1CC07-1808-BF4B-B816-767740D7C53B}">
      <dsp:nvSpPr>
        <dsp:cNvPr id="0" name=""/>
        <dsp:cNvSpPr/>
      </dsp:nvSpPr>
      <dsp:spPr>
        <a:xfrm>
          <a:off x="9055945" y="3504357"/>
          <a:ext cx="683932" cy="306192"/>
        </a:xfrm>
        <a:custGeom>
          <a:avLst/>
          <a:gdLst/>
          <a:ahLst/>
          <a:cxnLst/>
          <a:rect l="0" t="0" r="0" b="0"/>
          <a:pathLst>
            <a:path>
              <a:moveTo>
                <a:pt x="0" y="0"/>
              </a:moveTo>
              <a:lnTo>
                <a:pt x="0" y="208661"/>
              </a:lnTo>
              <a:lnTo>
                <a:pt x="683932" y="208661"/>
              </a:lnTo>
              <a:lnTo>
                <a:pt x="683932"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BC2331-6B7C-7148-8DF1-005C96199625}">
      <dsp:nvSpPr>
        <dsp:cNvPr id="0" name=""/>
        <dsp:cNvSpPr/>
      </dsp:nvSpPr>
      <dsp:spPr>
        <a:xfrm>
          <a:off x="8124602" y="3504357"/>
          <a:ext cx="931343" cy="306192"/>
        </a:xfrm>
        <a:custGeom>
          <a:avLst/>
          <a:gdLst/>
          <a:ahLst/>
          <a:cxnLst/>
          <a:rect l="0" t="0" r="0" b="0"/>
          <a:pathLst>
            <a:path>
              <a:moveTo>
                <a:pt x="931343" y="0"/>
              </a:moveTo>
              <a:lnTo>
                <a:pt x="931343"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B8F781-ACEA-49C9-AE06-B133AF6678E8}">
      <dsp:nvSpPr>
        <dsp:cNvPr id="0" name=""/>
        <dsp:cNvSpPr/>
      </dsp:nvSpPr>
      <dsp:spPr>
        <a:xfrm>
          <a:off x="6807039" y="2529630"/>
          <a:ext cx="2248906" cy="306192"/>
        </a:xfrm>
        <a:custGeom>
          <a:avLst/>
          <a:gdLst/>
          <a:ahLst/>
          <a:cxnLst/>
          <a:rect l="0" t="0" r="0" b="0"/>
          <a:pathLst>
            <a:path>
              <a:moveTo>
                <a:pt x="0" y="0"/>
              </a:moveTo>
              <a:lnTo>
                <a:pt x="0" y="208661"/>
              </a:lnTo>
              <a:lnTo>
                <a:pt x="2248906" y="208661"/>
              </a:lnTo>
              <a:lnTo>
                <a:pt x="2248906"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8730E-5779-B249-A2CA-76534BB7B9BD}">
      <dsp:nvSpPr>
        <dsp:cNvPr id="0" name=""/>
        <dsp:cNvSpPr/>
      </dsp:nvSpPr>
      <dsp:spPr>
        <a:xfrm>
          <a:off x="5847675" y="3504357"/>
          <a:ext cx="643383" cy="306192"/>
        </a:xfrm>
        <a:custGeom>
          <a:avLst/>
          <a:gdLst/>
          <a:ahLst/>
          <a:cxnLst/>
          <a:rect l="0" t="0" r="0" b="0"/>
          <a:pathLst>
            <a:path>
              <a:moveTo>
                <a:pt x="0" y="0"/>
              </a:moveTo>
              <a:lnTo>
                <a:pt x="0" y="208661"/>
              </a:lnTo>
              <a:lnTo>
                <a:pt x="643383" y="208661"/>
              </a:lnTo>
              <a:lnTo>
                <a:pt x="643383"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A6556-4F08-A24A-BD97-BC5980E83E51}">
      <dsp:nvSpPr>
        <dsp:cNvPr id="0" name=""/>
        <dsp:cNvSpPr/>
      </dsp:nvSpPr>
      <dsp:spPr>
        <a:xfrm>
          <a:off x="4898066" y="3504357"/>
          <a:ext cx="949609" cy="306192"/>
        </a:xfrm>
        <a:custGeom>
          <a:avLst/>
          <a:gdLst/>
          <a:ahLst/>
          <a:cxnLst/>
          <a:rect l="0" t="0" r="0" b="0"/>
          <a:pathLst>
            <a:path>
              <a:moveTo>
                <a:pt x="949609" y="0"/>
              </a:moveTo>
              <a:lnTo>
                <a:pt x="949609"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1898C5-E5DA-483E-A8A8-94057B8F3C67}">
      <dsp:nvSpPr>
        <dsp:cNvPr id="0" name=""/>
        <dsp:cNvSpPr/>
      </dsp:nvSpPr>
      <dsp:spPr>
        <a:xfrm>
          <a:off x="5847675" y="2529630"/>
          <a:ext cx="959363" cy="306192"/>
        </a:xfrm>
        <a:custGeom>
          <a:avLst/>
          <a:gdLst/>
          <a:ahLst/>
          <a:cxnLst/>
          <a:rect l="0" t="0" r="0" b="0"/>
          <a:pathLst>
            <a:path>
              <a:moveTo>
                <a:pt x="959363" y="0"/>
              </a:moveTo>
              <a:lnTo>
                <a:pt x="959363" y="208661"/>
              </a:lnTo>
              <a:lnTo>
                <a:pt x="0" y="208661"/>
              </a:lnTo>
              <a:lnTo>
                <a:pt x="0"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0CCE7-1E83-432A-953E-47A055B03842}">
      <dsp:nvSpPr>
        <dsp:cNvPr id="0" name=""/>
        <dsp:cNvSpPr/>
      </dsp:nvSpPr>
      <dsp:spPr>
        <a:xfrm>
          <a:off x="2072240" y="3504357"/>
          <a:ext cx="1354926" cy="306192"/>
        </a:xfrm>
        <a:custGeom>
          <a:avLst/>
          <a:gdLst/>
          <a:ahLst/>
          <a:cxnLst/>
          <a:rect l="0" t="0" r="0" b="0"/>
          <a:pathLst>
            <a:path>
              <a:moveTo>
                <a:pt x="0" y="0"/>
              </a:moveTo>
              <a:lnTo>
                <a:pt x="0" y="208661"/>
              </a:lnTo>
              <a:lnTo>
                <a:pt x="1354926" y="208661"/>
              </a:lnTo>
              <a:lnTo>
                <a:pt x="1354926"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A137D-B9B2-E645-B0A5-7DD27320E3AD}">
      <dsp:nvSpPr>
        <dsp:cNvPr id="0" name=""/>
        <dsp:cNvSpPr/>
      </dsp:nvSpPr>
      <dsp:spPr>
        <a:xfrm>
          <a:off x="1956267" y="4479084"/>
          <a:ext cx="1024638" cy="306192"/>
        </a:xfrm>
        <a:custGeom>
          <a:avLst/>
          <a:gdLst/>
          <a:ahLst/>
          <a:cxnLst/>
          <a:rect l="0" t="0" r="0" b="0"/>
          <a:pathLst>
            <a:path>
              <a:moveTo>
                <a:pt x="0" y="0"/>
              </a:moveTo>
              <a:lnTo>
                <a:pt x="0" y="208661"/>
              </a:lnTo>
              <a:lnTo>
                <a:pt x="1024638" y="208661"/>
              </a:lnTo>
              <a:lnTo>
                <a:pt x="1024638"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9DD325-C28A-9B4F-BF32-34082F8718DF}">
      <dsp:nvSpPr>
        <dsp:cNvPr id="0" name=""/>
        <dsp:cNvSpPr/>
      </dsp:nvSpPr>
      <dsp:spPr>
        <a:xfrm>
          <a:off x="927849" y="4479084"/>
          <a:ext cx="1028417" cy="306192"/>
        </a:xfrm>
        <a:custGeom>
          <a:avLst/>
          <a:gdLst/>
          <a:ahLst/>
          <a:cxnLst/>
          <a:rect l="0" t="0" r="0" b="0"/>
          <a:pathLst>
            <a:path>
              <a:moveTo>
                <a:pt x="1028417" y="0"/>
              </a:moveTo>
              <a:lnTo>
                <a:pt x="1028417"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275B1-793B-D446-9919-515FACE77C16}">
      <dsp:nvSpPr>
        <dsp:cNvPr id="0" name=""/>
        <dsp:cNvSpPr/>
      </dsp:nvSpPr>
      <dsp:spPr>
        <a:xfrm>
          <a:off x="1956267" y="3504357"/>
          <a:ext cx="115972" cy="306192"/>
        </a:xfrm>
        <a:custGeom>
          <a:avLst/>
          <a:gdLst/>
          <a:ahLst/>
          <a:cxnLst/>
          <a:rect l="0" t="0" r="0" b="0"/>
          <a:pathLst>
            <a:path>
              <a:moveTo>
                <a:pt x="115972" y="0"/>
              </a:moveTo>
              <a:lnTo>
                <a:pt x="115972"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35C3A-DFFA-004E-B8EC-65CFEF15DFA5}">
      <dsp:nvSpPr>
        <dsp:cNvPr id="0" name=""/>
        <dsp:cNvSpPr/>
      </dsp:nvSpPr>
      <dsp:spPr>
        <a:xfrm>
          <a:off x="601340" y="3504357"/>
          <a:ext cx="1470899" cy="306192"/>
        </a:xfrm>
        <a:custGeom>
          <a:avLst/>
          <a:gdLst/>
          <a:ahLst/>
          <a:cxnLst/>
          <a:rect l="0" t="0" r="0" b="0"/>
          <a:pathLst>
            <a:path>
              <a:moveTo>
                <a:pt x="1470899" y="0"/>
              </a:moveTo>
              <a:lnTo>
                <a:pt x="1470899"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B95E0-8B35-4757-A371-172B2E428EBF}">
      <dsp:nvSpPr>
        <dsp:cNvPr id="0" name=""/>
        <dsp:cNvSpPr/>
      </dsp:nvSpPr>
      <dsp:spPr>
        <a:xfrm>
          <a:off x="2072240" y="2529630"/>
          <a:ext cx="4734799" cy="306192"/>
        </a:xfrm>
        <a:custGeom>
          <a:avLst/>
          <a:gdLst/>
          <a:ahLst/>
          <a:cxnLst/>
          <a:rect l="0" t="0" r="0" b="0"/>
          <a:pathLst>
            <a:path>
              <a:moveTo>
                <a:pt x="4734799" y="0"/>
              </a:moveTo>
              <a:lnTo>
                <a:pt x="4734799" y="208661"/>
              </a:lnTo>
              <a:lnTo>
                <a:pt x="0" y="208661"/>
              </a:lnTo>
              <a:lnTo>
                <a:pt x="0"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A5106-7C6A-4B57-AF0F-FC6AF44B9FF5}">
      <dsp:nvSpPr>
        <dsp:cNvPr id="0" name=""/>
        <dsp:cNvSpPr/>
      </dsp:nvSpPr>
      <dsp:spPr>
        <a:xfrm>
          <a:off x="6807039" y="1554903"/>
          <a:ext cx="702767" cy="306192"/>
        </a:xfrm>
        <a:custGeom>
          <a:avLst/>
          <a:gdLst/>
          <a:ahLst/>
          <a:cxnLst/>
          <a:rect l="0" t="0" r="0" b="0"/>
          <a:pathLst>
            <a:path>
              <a:moveTo>
                <a:pt x="702767" y="0"/>
              </a:moveTo>
              <a:lnTo>
                <a:pt x="702767" y="208661"/>
              </a:lnTo>
              <a:lnTo>
                <a:pt x="0" y="208661"/>
              </a:lnTo>
              <a:lnTo>
                <a:pt x="0"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0453A8-8E6B-48F2-90F0-A8935EC075EB}">
      <dsp:nvSpPr>
        <dsp:cNvPr id="0" name=""/>
        <dsp:cNvSpPr/>
      </dsp:nvSpPr>
      <dsp:spPr>
        <a:xfrm>
          <a:off x="5414806" y="1554903"/>
          <a:ext cx="2095000" cy="306192"/>
        </a:xfrm>
        <a:custGeom>
          <a:avLst/>
          <a:gdLst/>
          <a:ahLst/>
          <a:cxnLst/>
          <a:rect l="0" t="0" r="0" b="0"/>
          <a:pathLst>
            <a:path>
              <a:moveTo>
                <a:pt x="2095000" y="0"/>
              </a:moveTo>
              <a:lnTo>
                <a:pt x="2095000" y="208661"/>
              </a:lnTo>
              <a:lnTo>
                <a:pt x="0" y="208661"/>
              </a:lnTo>
              <a:lnTo>
                <a:pt x="0"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DF4A6-D4DE-49AA-8C04-768E6CE277C0}">
      <dsp:nvSpPr>
        <dsp:cNvPr id="0" name=""/>
        <dsp:cNvSpPr/>
      </dsp:nvSpPr>
      <dsp:spPr>
        <a:xfrm>
          <a:off x="6983402" y="886369"/>
          <a:ext cx="1052810" cy="668534"/>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C92C6-F98A-4B1A-984E-2628BC36ACB4}">
      <dsp:nvSpPr>
        <dsp:cNvPr id="0" name=""/>
        <dsp:cNvSpPr/>
      </dsp:nvSpPr>
      <dsp:spPr>
        <a:xfrm>
          <a:off x="7100381" y="997499"/>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Times New Roman" charset="0"/>
              <a:ea typeface="Times New Roman" charset="0"/>
              <a:cs typeface="Times New Roman" charset="0"/>
            </a:rPr>
            <a:t>QU health Cluster</a:t>
          </a:r>
        </a:p>
      </dsp:txBody>
      <dsp:txXfrm>
        <a:off x="7119962" y="1017080"/>
        <a:ext cx="1013648" cy="629372"/>
      </dsp:txXfrm>
    </dsp:sp>
    <dsp:sp modelId="{0101A434-E7E1-4741-A8B6-48A7EE6AFEDF}">
      <dsp:nvSpPr>
        <dsp:cNvPr id="0" name=""/>
        <dsp:cNvSpPr/>
      </dsp:nvSpPr>
      <dsp:spPr>
        <a:xfrm>
          <a:off x="4888401" y="1861096"/>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60A90-B7AD-4CE1-AB5B-A829658A121E}">
      <dsp:nvSpPr>
        <dsp:cNvPr id="0" name=""/>
        <dsp:cNvSpPr/>
      </dsp:nvSpPr>
      <dsp:spPr>
        <a:xfrm>
          <a:off x="5005380" y="1972226"/>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charset="0"/>
              <a:ea typeface="Times New Roman" charset="0"/>
              <a:cs typeface="Times New Roman" charset="0"/>
            </a:rPr>
            <a:t>College</a:t>
          </a:r>
          <a:r>
            <a:rPr lang="en-US" sz="1800" kern="1200" baseline="0" dirty="0">
              <a:latin typeface="Times New Roman" charset="0"/>
              <a:ea typeface="Times New Roman" charset="0"/>
              <a:cs typeface="Times New Roman" charset="0"/>
            </a:rPr>
            <a:t> of Medicine</a:t>
          </a:r>
          <a:endParaRPr lang="en-US" sz="1800" kern="1200" dirty="0">
            <a:latin typeface="Times New Roman" charset="0"/>
            <a:ea typeface="Times New Roman" charset="0"/>
            <a:cs typeface="Times New Roman" charset="0"/>
          </a:endParaRPr>
        </a:p>
      </dsp:txBody>
      <dsp:txXfrm>
        <a:off x="5024961" y="1991807"/>
        <a:ext cx="1013648" cy="629372"/>
      </dsp:txXfrm>
    </dsp:sp>
    <dsp:sp modelId="{CFC7F2EE-0868-45D0-9870-476E89016FBA}">
      <dsp:nvSpPr>
        <dsp:cNvPr id="0" name=""/>
        <dsp:cNvSpPr/>
      </dsp:nvSpPr>
      <dsp:spPr>
        <a:xfrm>
          <a:off x="6175169" y="1861096"/>
          <a:ext cx="126374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3D294-F699-456A-BA7B-683E0D7902C7}">
      <dsp:nvSpPr>
        <dsp:cNvPr id="0" name=""/>
        <dsp:cNvSpPr/>
      </dsp:nvSpPr>
      <dsp:spPr>
        <a:xfrm>
          <a:off x="6292148" y="1972226"/>
          <a:ext cx="1263740" cy="668534"/>
        </a:xfrm>
        <a:prstGeom prst="roundRect">
          <a:avLst>
            <a:gd name="adj" fmla="val 10000"/>
          </a:avLst>
        </a:prstGeom>
        <a:solidFill>
          <a:srgbClr val="B5DA9E"/>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charset="0"/>
              <a:ea typeface="Times New Roman" charset="0"/>
              <a:cs typeface="Times New Roman" charset="0"/>
            </a:rPr>
            <a:t>College of Health Sciences</a:t>
          </a:r>
        </a:p>
      </dsp:txBody>
      <dsp:txXfrm>
        <a:off x="6311729" y="1991807"/>
        <a:ext cx="1224578" cy="629372"/>
      </dsp:txXfrm>
    </dsp:sp>
    <dsp:sp modelId="{6E13C922-B681-4487-877A-418D7261DDF2}">
      <dsp:nvSpPr>
        <dsp:cNvPr id="0" name=""/>
        <dsp:cNvSpPr/>
      </dsp:nvSpPr>
      <dsp:spPr>
        <a:xfrm>
          <a:off x="1545834" y="2835822"/>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E96E9-1045-4ED3-9318-2CA0A37D9D55}">
      <dsp:nvSpPr>
        <dsp:cNvPr id="0" name=""/>
        <dsp:cNvSpPr/>
      </dsp:nvSpPr>
      <dsp:spPr>
        <a:xfrm>
          <a:off x="1662813" y="2946952"/>
          <a:ext cx="1052810" cy="668534"/>
        </a:xfrm>
        <a:prstGeom prst="roundRect">
          <a:avLst>
            <a:gd name="adj" fmla="val 10000"/>
          </a:avLst>
        </a:prstGeom>
        <a:solidFill>
          <a:srgbClr val="CCBAE9"/>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Biomedical Sciences</a:t>
          </a:r>
        </a:p>
      </dsp:txBody>
      <dsp:txXfrm>
        <a:off x="1682394" y="2966533"/>
        <a:ext cx="1013648" cy="629372"/>
      </dsp:txXfrm>
    </dsp:sp>
    <dsp:sp modelId="{D63B6C6D-D6DC-F84D-B594-3C89F5505F42}">
      <dsp:nvSpPr>
        <dsp:cNvPr id="0" name=""/>
        <dsp:cNvSpPr/>
      </dsp:nvSpPr>
      <dsp:spPr>
        <a:xfrm>
          <a:off x="6776" y="3810549"/>
          <a:ext cx="1189128"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45C79-2C8A-4D43-B7AB-FDACA0C1B5C7}">
      <dsp:nvSpPr>
        <dsp:cNvPr id="0" name=""/>
        <dsp:cNvSpPr/>
      </dsp:nvSpPr>
      <dsp:spPr>
        <a:xfrm>
          <a:off x="123755" y="3921679"/>
          <a:ext cx="1189128"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Biomedical Science Program</a:t>
          </a:r>
        </a:p>
      </dsp:txBody>
      <dsp:txXfrm>
        <a:off x="143336" y="3941260"/>
        <a:ext cx="1149966" cy="629372"/>
      </dsp:txXfrm>
    </dsp:sp>
    <dsp:sp modelId="{7BE1BEF8-7D51-9C4E-90C6-2EF5EBD4227E}">
      <dsp:nvSpPr>
        <dsp:cNvPr id="0" name=""/>
        <dsp:cNvSpPr/>
      </dsp:nvSpPr>
      <dsp:spPr>
        <a:xfrm>
          <a:off x="1429862" y="3810549"/>
          <a:ext cx="1052810"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C81A3-C837-D54C-A35E-CB682DA487AC}">
      <dsp:nvSpPr>
        <dsp:cNvPr id="0" name=""/>
        <dsp:cNvSpPr/>
      </dsp:nvSpPr>
      <dsp:spPr>
        <a:xfrm>
          <a:off x="1546841" y="3921679"/>
          <a:ext cx="1052810" cy="668534"/>
        </a:xfrm>
        <a:prstGeom prst="roundRect">
          <a:avLst>
            <a:gd name="adj" fmla="val 10000"/>
          </a:avLst>
        </a:prstGeom>
        <a:solidFill>
          <a:schemeClr val="bg1"/>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Times New Roman" charset="0"/>
              <a:ea typeface="Times New Roman" charset="0"/>
              <a:cs typeface="Times New Roman" charset="0"/>
            </a:rPr>
            <a:t>Masters programs</a:t>
          </a:r>
        </a:p>
      </dsp:txBody>
      <dsp:txXfrm>
        <a:off x="1566422" y="3941260"/>
        <a:ext cx="1013648" cy="629372"/>
      </dsp:txXfrm>
    </dsp:sp>
    <dsp:sp modelId="{4F1F391D-C9E0-7B43-9818-66B1C7B0A158}">
      <dsp:nvSpPr>
        <dsp:cNvPr id="0" name=""/>
        <dsp:cNvSpPr/>
      </dsp:nvSpPr>
      <dsp:spPr>
        <a:xfrm>
          <a:off x="20190" y="4785276"/>
          <a:ext cx="1815318" cy="756186"/>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31543-42C6-F149-AF52-E71C0CB2E659}">
      <dsp:nvSpPr>
        <dsp:cNvPr id="0" name=""/>
        <dsp:cNvSpPr/>
      </dsp:nvSpPr>
      <dsp:spPr>
        <a:xfrm>
          <a:off x="137169" y="4896406"/>
          <a:ext cx="1815318" cy="756186"/>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Times New Roman" charset="0"/>
              <a:ea typeface="Times New Roman" charset="0"/>
              <a:cs typeface="Times New Roman" charset="0"/>
            </a:rPr>
            <a:t>Master of Science in Biomedical Sciences</a:t>
          </a:r>
        </a:p>
        <a:p>
          <a:pPr lvl="0" algn="ctr" defTabSz="53340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Launched Fall-2012</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endParaRPr lang="en-US" sz="1050" kern="1200" dirty="0">
            <a:solidFill>
              <a:schemeClr val="tx1"/>
            </a:solidFill>
          </a:endParaRPr>
        </a:p>
      </dsp:txBody>
      <dsp:txXfrm>
        <a:off x="159317" y="4918554"/>
        <a:ext cx="1771022" cy="711890"/>
      </dsp:txXfrm>
    </dsp:sp>
    <dsp:sp modelId="{DC5F0819-16A0-6548-AB3E-4F784295CAE4}">
      <dsp:nvSpPr>
        <dsp:cNvPr id="0" name=""/>
        <dsp:cNvSpPr/>
      </dsp:nvSpPr>
      <dsp:spPr>
        <a:xfrm>
          <a:off x="2069467" y="4785276"/>
          <a:ext cx="1822877" cy="757162"/>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CE503-3909-4C46-9296-EFBDE76EA8A3}">
      <dsp:nvSpPr>
        <dsp:cNvPr id="0" name=""/>
        <dsp:cNvSpPr/>
      </dsp:nvSpPr>
      <dsp:spPr>
        <a:xfrm>
          <a:off x="2186445" y="4896406"/>
          <a:ext cx="1822877" cy="757162"/>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Times New Roman" charset="0"/>
              <a:ea typeface="Times New Roman" charset="0"/>
              <a:cs typeface="Times New Roman" charset="0"/>
            </a:rPr>
            <a:t>Master of Science in Genetic Counselling (MSc)</a:t>
          </a:r>
        </a:p>
        <a:p>
          <a:pPr lvl="0" algn="ctr" defTabSz="533400">
            <a:lnSpc>
              <a:spcPct val="90000"/>
            </a:lnSpc>
            <a:spcBef>
              <a:spcPct val="0"/>
            </a:spcBef>
            <a:spcAft>
              <a:spcPct val="35000"/>
            </a:spcAft>
          </a:pPr>
          <a:r>
            <a:rPr lang="en-US" sz="1050" b="1" kern="1200" dirty="0">
              <a:solidFill>
                <a:schemeClr val="bg1"/>
              </a:solidFill>
              <a:latin typeface="Times New Roman" charset="0"/>
              <a:ea typeface="Times New Roman" charset="0"/>
              <a:cs typeface="Times New Roman" charset="0"/>
            </a:rPr>
            <a:t>Launched Fall-2018</a:t>
          </a:r>
          <a:r>
            <a:rPr lang="en-US" sz="1050" b="1" kern="1200" baseline="0" dirty="0">
              <a:solidFill>
                <a:schemeClr val="bg1"/>
              </a:solidFill>
              <a:latin typeface="Times New Roman" charset="0"/>
              <a:ea typeface="Times New Roman" charset="0"/>
              <a:cs typeface="Times New Roman" charset="0"/>
            </a:rPr>
            <a:t> </a:t>
          </a:r>
          <a:r>
            <a:rPr lang="en-US" sz="1050" b="1" kern="1200" dirty="0">
              <a:solidFill>
                <a:schemeClr val="tx1"/>
              </a:solidFill>
              <a:latin typeface="Times New Roman" charset="0"/>
              <a:ea typeface="Times New Roman" charset="0"/>
              <a:cs typeface="Times New Roman" charset="0"/>
            </a:rPr>
            <a:t> </a:t>
          </a:r>
          <a:endParaRPr lang="en-US" sz="1050" kern="1200" dirty="0">
            <a:solidFill>
              <a:schemeClr val="tx1"/>
            </a:solidFill>
          </a:endParaRPr>
        </a:p>
      </dsp:txBody>
      <dsp:txXfrm>
        <a:off x="2208622" y="4918583"/>
        <a:ext cx="1778523" cy="712808"/>
      </dsp:txXfrm>
    </dsp:sp>
    <dsp:sp modelId="{F9970AF5-6EF0-4FFE-9625-7400FEDA4A55}">
      <dsp:nvSpPr>
        <dsp:cNvPr id="0" name=""/>
        <dsp:cNvSpPr/>
      </dsp:nvSpPr>
      <dsp:spPr>
        <a:xfrm>
          <a:off x="2716630" y="3810549"/>
          <a:ext cx="1421072"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F080B-B1AB-4FA9-A4A8-0C8F8D6C655F}">
      <dsp:nvSpPr>
        <dsp:cNvPr id="0" name=""/>
        <dsp:cNvSpPr/>
      </dsp:nvSpPr>
      <dsp:spPr>
        <a:xfrm>
          <a:off x="2833609" y="3921679"/>
          <a:ext cx="1421072" cy="668534"/>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latin typeface="Times New Roman" panose="02020603050405020304" pitchFamily="18" charset="0"/>
              <a:cs typeface="Times New Roman" panose="02020603050405020304" pitchFamily="18" charset="0"/>
            </a:rPr>
            <a:t>PhD program in Biomedical Sciences</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Launched Fall-2018</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endParaRPr lang="en-US" sz="1100" b="1" kern="1200" dirty="0">
            <a:latin typeface="Times New Roman" panose="02020603050405020304" pitchFamily="18" charset="0"/>
            <a:cs typeface="Times New Roman" panose="02020603050405020304" pitchFamily="18" charset="0"/>
          </a:endParaRPr>
        </a:p>
      </dsp:txBody>
      <dsp:txXfrm>
        <a:off x="2853190" y="3941260"/>
        <a:ext cx="1381910" cy="629372"/>
      </dsp:txXfrm>
    </dsp:sp>
    <dsp:sp modelId="{8500350E-519A-4D26-A0A7-6C43683F4F55}">
      <dsp:nvSpPr>
        <dsp:cNvPr id="0" name=""/>
        <dsp:cNvSpPr/>
      </dsp:nvSpPr>
      <dsp:spPr>
        <a:xfrm>
          <a:off x="5321270" y="2835822"/>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2F62D-E776-4DCC-B0A9-1D577A24088D}">
      <dsp:nvSpPr>
        <dsp:cNvPr id="0" name=""/>
        <dsp:cNvSpPr/>
      </dsp:nvSpPr>
      <dsp:spPr>
        <a:xfrm>
          <a:off x="5438249" y="2946952"/>
          <a:ext cx="1052810" cy="668534"/>
        </a:xfrm>
        <a:prstGeom prst="roundRect">
          <a:avLst>
            <a:gd name="adj" fmla="val 10000"/>
          </a:avLst>
        </a:prstGeom>
        <a:solidFill>
          <a:srgbClr val="CCBAE9">
            <a:alpha val="90000"/>
          </a:srgbClr>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Public Health</a:t>
          </a:r>
        </a:p>
      </dsp:txBody>
      <dsp:txXfrm>
        <a:off x="5457830" y="2966533"/>
        <a:ext cx="1013648" cy="629372"/>
      </dsp:txXfrm>
    </dsp:sp>
    <dsp:sp modelId="{11B6B333-11AD-3246-AABD-8FE785EEB3E3}">
      <dsp:nvSpPr>
        <dsp:cNvPr id="0" name=""/>
        <dsp:cNvSpPr/>
      </dsp:nvSpPr>
      <dsp:spPr>
        <a:xfrm>
          <a:off x="4371661" y="3810549"/>
          <a:ext cx="1052810"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1E11A-301B-9D48-8503-8764364A5AAB}">
      <dsp:nvSpPr>
        <dsp:cNvPr id="0" name=""/>
        <dsp:cNvSpPr/>
      </dsp:nvSpPr>
      <dsp:spPr>
        <a:xfrm>
          <a:off x="4488639" y="3921679"/>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Public Health Program</a:t>
          </a:r>
        </a:p>
      </dsp:txBody>
      <dsp:txXfrm>
        <a:off x="4508220" y="3941260"/>
        <a:ext cx="1013648" cy="629372"/>
      </dsp:txXfrm>
    </dsp:sp>
    <dsp:sp modelId="{0D814D61-E907-7543-988B-7647BF331793}">
      <dsp:nvSpPr>
        <dsp:cNvPr id="0" name=""/>
        <dsp:cNvSpPr/>
      </dsp:nvSpPr>
      <dsp:spPr>
        <a:xfrm>
          <a:off x="5658428" y="3810549"/>
          <a:ext cx="1665261" cy="639446"/>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9E570-5FEB-9D4D-ADC5-5E76F98BBCBD}">
      <dsp:nvSpPr>
        <dsp:cNvPr id="0" name=""/>
        <dsp:cNvSpPr/>
      </dsp:nvSpPr>
      <dsp:spPr>
        <a:xfrm>
          <a:off x="5775407" y="3921679"/>
          <a:ext cx="1665261" cy="639446"/>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latin typeface="Times New Roman" charset="0"/>
              <a:ea typeface="Times New Roman" charset="0"/>
              <a:cs typeface="Times New Roman" charset="0"/>
            </a:rPr>
            <a:t>Master of Public Health (MPH)</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Launched Fall-2015</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p>
      </dsp:txBody>
      <dsp:txXfrm>
        <a:off x="5794136" y="3940408"/>
        <a:ext cx="1627803" cy="601988"/>
      </dsp:txXfrm>
    </dsp:sp>
    <dsp:sp modelId="{51B64228-3072-413F-A087-11FCA9CCA7AE}">
      <dsp:nvSpPr>
        <dsp:cNvPr id="0" name=""/>
        <dsp:cNvSpPr/>
      </dsp:nvSpPr>
      <dsp:spPr>
        <a:xfrm>
          <a:off x="8529540" y="2835822"/>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B34A3-A215-4969-8FDE-110C3293AD4F}">
      <dsp:nvSpPr>
        <dsp:cNvPr id="0" name=""/>
        <dsp:cNvSpPr/>
      </dsp:nvSpPr>
      <dsp:spPr>
        <a:xfrm>
          <a:off x="8646519" y="2946952"/>
          <a:ext cx="1052810" cy="668534"/>
        </a:xfrm>
        <a:prstGeom prst="roundRect">
          <a:avLst>
            <a:gd name="adj" fmla="val 10000"/>
          </a:avLst>
        </a:prstGeom>
        <a:solidFill>
          <a:srgbClr val="CCBAE9">
            <a:alpha val="90000"/>
          </a:srgbClr>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Human Nutrition</a:t>
          </a:r>
        </a:p>
      </dsp:txBody>
      <dsp:txXfrm>
        <a:off x="8666100" y="2966533"/>
        <a:ext cx="1013648" cy="629372"/>
      </dsp:txXfrm>
    </dsp:sp>
    <dsp:sp modelId="{0720F28B-10B7-B94E-B72C-C3B734457088}">
      <dsp:nvSpPr>
        <dsp:cNvPr id="0" name=""/>
        <dsp:cNvSpPr/>
      </dsp:nvSpPr>
      <dsp:spPr>
        <a:xfrm>
          <a:off x="7557648" y="3810549"/>
          <a:ext cx="1133908"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13C3-5B58-AD42-A15E-641051B20E47}">
      <dsp:nvSpPr>
        <dsp:cNvPr id="0" name=""/>
        <dsp:cNvSpPr/>
      </dsp:nvSpPr>
      <dsp:spPr>
        <a:xfrm>
          <a:off x="7674627" y="3921679"/>
          <a:ext cx="1133908"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Human Nutrition</a:t>
          </a:r>
          <a:r>
            <a:rPr lang="en-US" sz="1100" kern="1200" baseline="0" dirty="0">
              <a:latin typeface="Times New Roman" charset="0"/>
              <a:ea typeface="Times New Roman" charset="0"/>
              <a:cs typeface="Times New Roman" charset="0"/>
            </a:rPr>
            <a:t> Program</a:t>
          </a:r>
          <a:endParaRPr lang="en-US" sz="1100" kern="1200" dirty="0">
            <a:latin typeface="Times New Roman" charset="0"/>
            <a:ea typeface="Times New Roman" charset="0"/>
            <a:cs typeface="Times New Roman" charset="0"/>
          </a:endParaRPr>
        </a:p>
      </dsp:txBody>
      <dsp:txXfrm>
        <a:off x="7694208" y="3941260"/>
        <a:ext cx="1094746" cy="629372"/>
      </dsp:txXfrm>
    </dsp:sp>
    <dsp:sp modelId="{F912C3EB-C8DC-C246-9629-1E0539ABA3E2}">
      <dsp:nvSpPr>
        <dsp:cNvPr id="0" name=""/>
        <dsp:cNvSpPr/>
      </dsp:nvSpPr>
      <dsp:spPr>
        <a:xfrm>
          <a:off x="8925514" y="3810549"/>
          <a:ext cx="1628728" cy="632393"/>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4D646-7128-2446-808D-52E833EB1885}">
      <dsp:nvSpPr>
        <dsp:cNvPr id="0" name=""/>
        <dsp:cNvSpPr/>
      </dsp:nvSpPr>
      <dsp:spPr>
        <a:xfrm>
          <a:off x="9042493" y="3921679"/>
          <a:ext cx="1628728" cy="632393"/>
        </a:xfrm>
        <a:prstGeom prst="roundRect">
          <a:avLst>
            <a:gd name="adj" fmla="val 10000"/>
          </a:avLst>
        </a:prstGeom>
        <a:solidFill>
          <a:srgbClr val="9677D2">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latin typeface="Times New Roman" charset="0"/>
              <a:ea typeface="Times New Roman" charset="0"/>
              <a:cs typeface="Times New Roman" charset="0"/>
            </a:rPr>
            <a:t>Master’s of Science in Human Nutrition</a:t>
          </a:r>
          <a:r>
            <a:rPr lang="en-US" sz="1100" b="1" kern="1200" baseline="0" dirty="0">
              <a:latin typeface="Times New Roman" charset="0"/>
              <a:ea typeface="Times New Roman" charset="0"/>
              <a:cs typeface="Times New Roman" charset="0"/>
            </a:rPr>
            <a:t> (MSc)</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To be launched</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 Fall-2021</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endParaRPr lang="en-US" sz="1100" b="1" kern="1200" dirty="0">
            <a:latin typeface="Times New Roman" charset="0"/>
            <a:ea typeface="Times New Roman" charset="0"/>
            <a:cs typeface="Times New Roman" charset="0"/>
          </a:endParaRPr>
        </a:p>
      </dsp:txBody>
      <dsp:txXfrm>
        <a:off x="9061015" y="3940201"/>
        <a:ext cx="1591684" cy="595349"/>
      </dsp:txXfrm>
    </dsp:sp>
    <dsp:sp modelId="{19E63D15-A6DC-5D44-800F-A8F522D6EEC8}">
      <dsp:nvSpPr>
        <dsp:cNvPr id="0" name=""/>
        <dsp:cNvSpPr/>
      </dsp:nvSpPr>
      <dsp:spPr>
        <a:xfrm>
          <a:off x="10728648" y="2835822"/>
          <a:ext cx="1339595"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79E49-D063-2F4B-B7C5-C7BA92414C7F}">
      <dsp:nvSpPr>
        <dsp:cNvPr id="0" name=""/>
        <dsp:cNvSpPr/>
      </dsp:nvSpPr>
      <dsp:spPr>
        <a:xfrm>
          <a:off x="10845627" y="2946952"/>
          <a:ext cx="1339595"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Physical Therapy and Rehabilitation Science</a:t>
          </a:r>
        </a:p>
      </dsp:txBody>
      <dsp:txXfrm>
        <a:off x="10865208" y="2966533"/>
        <a:ext cx="1300433" cy="629372"/>
      </dsp:txXfrm>
    </dsp:sp>
    <dsp:sp modelId="{B5D4B865-6695-544B-8B56-FEFD683499F1}">
      <dsp:nvSpPr>
        <dsp:cNvPr id="0" name=""/>
        <dsp:cNvSpPr/>
      </dsp:nvSpPr>
      <dsp:spPr>
        <a:xfrm>
          <a:off x="10788200" y="3810549"/>
          <a:ext cx="1220491"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98949-2310-F346-B936-15336CCC52F6}">
      <dsp:nvSpPr>
        <dsp:cNvPr id="0" name=""/>
        <dsp:cNvSpPr/>
      </dsp:nvSpPr>
      <dsp:spPr>
        <a:xfrm>
          <a:off x="10905179" y="3921679"/>
          <a:ext cx="1220491"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Physical Therapy Program</a:t>
          </a:r>
        </a:p>
      </dsp:txBody>
      <dsp:txXfrm>
        <a:off x="10924760" y="3941260"/>
        <a:ext cx="1181329" cy="629372"/>
      </dsp:txXfrm>
    </dsp:sp>
    <dsp:sp modelId="{40CCCFDB-C76F-493A-9A59-6034FDB95DA2}">
      <dsp:nvSpPr>
        <dsp:cNvPr id="0" name=""/>
        <dsp:cNvSpPr/>
      </dsp:nvSpPr>
      <dsp:spPr>
        <a:xfrm>
          <a:off x="7672867" y="1861096"/>
          <a:ext cx="1171577"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DB47A-4E97-4892-A3CF-AC212C14F582}">
      <dsp:nvSpPr>
        <dsp:cNvPr id="0" name=""/>
        <dsp:cNvSpPr/>
      </dsp:nvSpPr>
      <dsp:spPr>
        <a:xfrm>
          <a:off x="7789846" y="1972226"/>
          <a:ext cx="1171577"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charset="0"/>
              <a:ea typeface="Times New Roman" charset="0"/>
              <a:cs typeface="Times New Roman" charset="0"/>
            </a:rPr>
            <a:t>College of Pharmacy</a:t>
          </a:r>
          <a:endParaRPr lang="en-US" sz="1600" kern="1200" dirty="0">
            <a:latin typeface="Times New Roman" charset="0"/>
            <a:ea typeface="Times New Roman" charset="0"/>
            <a:cs typeface="Times New Roman" charset="0"/>
          </a:endParaRPr>
        </a:p>
      </dsp:txBody>
      <dsp:txXfrm>
        <a:off x="7809427" y="1991807"/>
        <a:ext cx="1132415" cy="629372"/>
      </dsp:txXfrm>
    </dsp:sp>
    <dsp:sp modelId="{EF9E80B6-F1D5-7B41-80E0-8A89498AF373}">
      <dsp:nvSpPr>
        <dsp:cNvPr id="0" name=""/>
        <dsp:cNvSpPr/>
      </dsp:nvSpPr>
      <dsp:spPr>
        <a:xfrm>
          <a:off x="9078403" y="1861096"/>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5CAE1-C7F3-D544-956D-B4673840A19E}">
      <dsp:nvSpPr>
        <dsp:cNvPr id="0" name=""/>
        <dsp:cNvSpPr/>
      </dsp:nvSpPr>
      <dsp:spPr>
        <a:xfrm>
          <a:off x="9195382" y="1972226"/>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charset="0"/>
              <a:ea typeface="Times New Roman" charset="0"/>
              <a:cs typeface="Times New Roman" charset="0"/>
            </a:rPr>
            <a:t>College of Dental Medicine</a:t>
          </a:r>
        </a:p>
      </dsp:txBody>
      <dsp:txXfrm>
        <a:off x="9214963" y="1991807"/>
        <a:ext cx="1013648" cy="629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A5106-7C6A-4B57-AF0F-FC6AF44B9FF5}">
      <dsp:nvSpPr>
        <dsp:cNvPr id="0" name=""/>
        <dsp:cNvSpPr/>
      </dsp:nvSpPr>
      <dsp:spPr>
        <a:xfrm>
          <a:off x="5810588" y="2186128"/>
          <a:ext cx="2454875" cy="1000242"/>
        </a:xfrm>
        <a:custGeom>
          <a:avLst/>
          <a:gdLst/>
          <a:ahLst/>
          <a:cxnLst/>
          <a:rect l="0" t="0" r="0" b="0"/>
          <a:pathLst>
            <a:path>
              <a:moveTo>
                <a:pt x="0" y="0"/>
              </a:moveTo>
              <a:lnTo>
                <a:pt x="0" y="681636"/>
              </a:lnTo>
              <a:lnTo>
                <a:pt x="2454875" y="681636"/>
              </a:lnTo>
              <a:lnTo>
                <a:pt x="2454875" y="100024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0453A8-8E6B-48F2-90F0-A8935EC075EB}">
      <dsp:nvSpPr>
        <dsp:cNvPr id="0" name=""/>
        <dsp:cNvSpPr/>
      </dsp:nvSpPr>
      <dsp:spPr>
        <a:xfrm>
          <a:off x="3374250" y="2186128"/>
          <a:ext cx="2436337" cy="1000242"/>
        </a:xfrm>
        <a:custGeom>
          <a:avLst/>
          <a:gdLst/>
          <a:ahLst/>
          <a:cxnLst/>
          <a:rect l="0" t="0" r="0" b="0"/>
          <a:pathLst>
            <a:path>
              <a:moveTo>
                <a:pt x="2436337" y="0"/>
              </a:moveTo>
              <a:lnTo>
                <a:pt x="2436337" y="681636"/>
              </a:lnTo>
              <a:lnTo>
                <a:pt x="0" y="681636"/>
              </a:lnTo>
              <a:lnTo>
                <a:pt x="0" y="100024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DF4A6-D4DE-49AA-8C04-768E6CE277C0}">
      <dsp:nvSpPr>
        <dsp:cNvPr id="0" name=""/>
        <dsp:cNvSpPr/>
      </dsp:nvSpPr>
      <dsp:spPr>
        <a:xfrm>
          <a:off x="3788234" y="2216"/>
          <a:ext cx="4044707" cy="2183911"/>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C92C6-F98A-4B1A-984E-2628BC36ACB4}">
      <dsp:nvSpPr>
        <dsp:cNvPr id="0" name=""/>
        <dsp:cNvSpPr/>
      </dsp:nvSpPr>
      <dsp:spPr>
        <a:xfrm>
          <a:off x="4170371" y="365246"/>
          <a:ext cx="4044707" cy="2183911"/>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a:latin typeface="Times New Roman" charset="0"/>
              <a:ea typeface="Times New Roman" charset="0"/>
              <a:cs typeface="Times New Roman" charset="0"/>
            </a:rPr>
            <a:t>Biomedical Sciences Masters programs</a:t>
          </a:r>
        </a:p>
      </dsp:txBody>
      <dsp:txXfrm>
        <a:off x="4234336" y="429211"/>
        <a:ext cx="3916777" cy="2055981"/>
      </dsp:txXfrm>
    </dsp:sp>
    <dsp:sp modelId="{0101A434-E7E1-4741-A8B6-48A7EE6AFEDF}">
      <dsp:nvSpPr>
        <dsp:cNvPr id="0" name=""/>
        <dsp:cNvSpPr/>
      </dsp:nvSpPr>
      <dsp:spPr>
        <a:xfrm>
          <a:off x="1301512" y="3186371"/>
          <a:ext cx="4145476" cy="2183911"/>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60A90-B7AD-4CE1-AB5B-A829658A121E}">
      <dsp:nvSpPr>
        <dsp:cNvPr id="0" name=""/>
        <dsp:cNvSpPr/>
      </dsp:nvSpPr>
      <dsp:spPr>
        <a:xfrm>
          <a:off x="1683649" y="3549400"/>
          <a:ext cx="4145476" cy="2183911"/>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Times New Roman" charset="0"/>
              <a:ea typeface="Times New Roman" charset="0"/>
              <a:cs typeface="Times New Roman" charset="0"/>
            </a:rPr>
            <a:t>MSc in Advanced Clinical Practice with Thesis Option </a:t>
          </a:r>
        </a:p>
        <a:p>
          <a:pPr lvl="0" algn="ctr" defTabSz="1244600">
            <a:lnSpc>
              <a:spcPct val="90000"/>
            </a:lnSpc>
            <a:spcBef>
              <a:spcPct val="0"/>
            </a:spcBef>
            <a:spcAft>
              <a:spcPct val="35000"/>
            </a:spcAft>
          </a:pPr>
          <a:r>
            <a:rPr lang="en-US" sz="2400" b="1" kern="1200" dirty="0">
              <a:solidFill>
                <a:srgbClr val="6EBE4A"/>
              </a:solidFill>
              <a:latin typeface="Times New Roman" charset="0"/>
              <a:ea typeface="Times New Roman" charset="0"/>
              <a:cs typeface="Times New Roman" charset="0"/>
            </a:rPr>
            <a:t>Research track</a:t>
          </a:r>
          <a:endParaRPr lang="en-US" sz="2400" kern="1200" dirty="0">
            <a:solidFill>
              <a:srgbClr val="6EBE4A"/>
            </a:solidFill>
            <a:latin typeface="Times New Roman" charset="0"/>
            <a:ea typeface="Times New Roman" charset="0"/>
            <a:cs typeface="Times New Roman" charset="0"/>
          </a:endParaRPr>
        </a:p>
      </dsp:txBody>
      <dsp:txXfrm>
        <a:off x="1747614" y="3613365"/>
        <a:ext cx="4017546" cy="2055981"/>
      </dsp:txXfrm>
    </dsp:sp>
    <dsp:sp modelId="{CFC7F2EE-0868-45D0-9870-476E89016FBA}">
      <dsp:nvSpPr>
        <dsp:cNvPr id="0" name=""/>
        <dsp:cNvSpPr/>
      </dsp:nvSpPr>
      <dsp:spPr>
        <a:xfrm>
          <a:off x="6211262" y="3186371"/>
          <a:ext cx="4108401" cy="2183911"/>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3D294-F699-456A-BA7B-683E0D7902C7}">
      <dsp:nvSpPr>
        <dsp:cNvPr id="0" name=""/>
        <dsp:cNvSpPr/>
      </dsp:nvSpPr>
      <dsp:spPr>
        <a:xfrm>
          <a:off x="6593399" y="3549400"/>
          <a:ext cx="4108401" cy="2183911"/>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Times New Roman" charset="0"/>
              <a:ea typeface="Times New Roman" charset="0"/>
              <a:cs typeface="Times New Roman" charset="0"/>
            </a:rPr>
            <a:t>MSc in Laboratory Management with Project Option </a:t>
          </a:r>
        </a:p>
        <a:p>
          <a:pPr lvl="0" algn="ctr" defTabSz="1244600">
            <a:lnSpc>
              <a:spcPct val="90000"/>
            </a:lnSpc>
            <a:spcBef>
              <a:spcPct val="0"/>
            </a:spcBef>
            <a:spcAft>
              <a:spcPct val="35000"/>
            </a:spcAft>
          </a:pPr>
          <a:r>
            <a:rPr lang="en-US" sz="2400" b="1" kern="1200" dirty="0">
              <a:solidFill>
                <a:srgbClr val="6EBE4A"/>
              </a:solidFill>
              <a:latin typeface="Times New Roman" charset="0"/>
              <a:ea typeface="Times New Roman" charset="0"/>
              <a:cs typeface="Times New Roman" charset="0"/>
            </a:rPr>
            <a:t>Professional/Management track</a:t>
          </a:r>
          <a:endParaRPr lang="en-US" sz="2400" kern="1200" dirty="0">
            <a:solidFill>
              <a:srgbClr val="6EBE4A"/>
            </a:solidFill>
            <a:latin typeface="Times New Roman" charset="0"/>
            <a:ea typeface="Times New Roman" charset="0"/>
            <a:cs typeface="Times New Roman" charset="0"/>
          </a:endParaRPr>
        </a:p>
      </dsp:txBody>
      <dsp:txXfrm>
        <a:off x="6657364" y="3613365"/>
        <a:ext cx="3980471" cy="2055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11DB-0D3D-4AEE-BE1D-8D5739438CE9}">
      <dsp:nvSpPr>
        <dsp:cNvPr id="0" name=""/>
        <dsp:cNvSpPr/>
      </dsp:nvSpPr>
      <dsp:spPr>
        <a:xfrm>
          <a:off x="2087500" y="1669"/>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Genetics</a:t>
          </a:r>
        </a:p>
      </dsp:txBody>
      <dsp:txXfrm>
        <a:off x="2131543" y="45712"/>
        <a:ext cx="1299959" cy="814143"/>
      </dsp:txXfrm>
    </dsp:sp>
    <dsp:sp modelId="{DD4639D7-499B-4498-B25F-927616608971}">
      <dsp:nvSpPr>
        <dsp:cNvPr id="0" name=""/>
        <dsp:cNvSpPr/>
      </dsp:nvSpPr>
      <dsp:spPr>
        <a:xfrm>
          <a:off x="1292122" y="452784"/>
          <a:ext cx="2978801" cy="2978801"/>
        </a:xfrm>
        <a:custGeom>
          <a:avLst/>
          <a:gdLst/>
          <a:ahLst/>
          <a:cxnLst/>
          <a:rect l="0" t="0" r="0" b="0"/>
          <a:pathLst>
            <a:path>
              <a:moveTo>
                <a:pt x="2374682" y="291656"/>
              </a:moveTo>
              <a:arcTo wR="1489400" hR="1489400" stAng="18388141"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F8037E6-C459-4274-8CCD-3DF2C01ED35F}">
      <dsp:nvSpPr>
        <dsp:cNvPr id="0" name=""/>
        <dsp:cNvSpPr/>
      </dsp:nvSpPr>
      <dsp:spPr>
        <a:xfrm>
          <a:off x="3576901" y="1491070"/>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Prenatal</a:t>
          </a:r>
        </a:p>
      </dsp:txBody>
      <dsp:txXfrm>
        <a:off x="3620944" y="1535113"/>
        <a:ext cx="1299959" cy="814143"/>
      </dsp:txXfrm>
    </dsp:sp>
    <dsp:sp modelId="{F56828A5-41DE-4A4F-85C7-BAA2EDC394EA}">
      <dsp:nvSpPr>
        <dsp:cNvPr id="0" name=""/>
        <dsp:cNvSpPr/>
      </dsp:nvSpPr>
      <dsp:spPr>
        <a:xfrm>
          <a:off x="1292122" y="452784"/>
          <a:ext cx="2978801" cy="2978801"/>
        </a:xfrm>
        <a:custGeom>
          <a:avLst/>
          <a:gdLst/>
          <a:ahLst/>
          <a:cxnLst/>
          <a:rect l="0" t="0" r="0" b="0"/>
          <a:pathLst>
            <a:path>
              <a:moveTo>
                <a:pt x="2824322" y="2149931"/>
              </a:moveTo>
              <a:arcTo wR="1489400" hR="1489400" stAng="1579595"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41919D-1B21-464B-B170-DA6DA53B08A4}">
      <dsp:nvSpPr>
        <dsp:cNvPr id="0" name=""/>
        <dsp:cNvSpPr/>
      </dsp:nvSpPr>
      <dsp:spPr>
        <a:xfrm>
          <a:off x="2087500" y="2980471"/>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Cancer</a:t>
          </a:r>
        </a:p>
      </dsp:txBody>
      <dsp:txXfrm>
        <a:off x="2131543" y="3024514"/>
        <a:ext cx="1299959" cy="814143"/>
      </dsp:txXfrm>
    </dsp:sp>
    <dsp:sp modelId="{5A64FD76-98E8-4996-B3DD-5D8AB1AEEC3C}">
      <dsp:nvSpPr>
        <dsp:cNvPr id="0" name=""/>
        <dsp:cNvSpPr/>
      </dsp:nvSpPr>
      <dsp:spPr>
        <a:xfrm>
          <a:off x="1292122" y="452784"/>
          <a:ext cx="2978801" cy="2978801"/>
        </a:xfrm>
        <a:custGeom>
          <a:avLst/>
          <a:gdLst/>
          <a:ahLst/>
          <a:cxnLst/>
          <a:rect l="0" t="0" r="0" b="0"/>
          <a:pathLst>
            <a:path>
              <a:moveTo>
                <a:pt x="604118" y="2687144"/>
              </a:moveTo>
              <a:arcTo wR="1489400" hR="1489400" stAng="7588141"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E8D6AE-454A-4CC1-8318-36E0633A3BF8}">
      <dsp:nvSpPr>
        <dsp:cNvPr id="0" name=""/>
        <dsp:cNvSpPr/>
      </dsp:nvSpPr>
      <dsp:spPr>
        <a:xfrm>
          <a:off x="598099" y="1491070"/>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Metabolic</a:t>
          </a:r>
        </a:p>
      </dsp:txBody>
      <dsp:txXfrm>
        <a:off x="642142" y="1535113"/>
        <a:ext cx="1299959" cy="814143"/>
      </dsp:txXfrm>
    </dsp:sp>
    <dsp:sp modelId="{26305AF6-2EC4-41C1-9571-C10548978117}">
      <dsp:nvSpPr>
        <dsp:cNvPr id="0" name=""/>
        <dsp:cNvSpPr/>
      </dsp:nvSpPr>
      <dsp:spPr>
        <a:xfrm>
          <a:off x="1292122" y="452784"/>
          <a:ext cx="2978801" cy="2978801"/>
        </a:xfrm>
        <a:custGeom>
          <a:avLst/>
          <a:gdLst/>
          <a:ahLst/>
          <a:cxnLst/>
          <a:rect l="0" t="0" r="0" b="0"/>
          <a:pathLst>
            <a:path>
              <a:moveTo>
                <a:pt x="154479" y="828870"/>
              </a:moveTo>
              <a:arcTo wR="1489400" hR="1489400" stAng="12379595"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39766-49E0-4258-BF62-891817F44B9B}">
      <dsp:nvSpPr>
        <dsp:cNvPr id="0" name=""/>
        <dsp:cNvSpPr/>
      </dsp:nvSpPr>
      <dsp:spPr>
        <a:xfrm>
          <a:off x="-3823445" y="-591291"/>
          <a:ext cx="4588927" cy="4588927"/>
        </a:xfrm>
        <a:prstGeom prst="blockArc">
          <a:avLst>
            <a:gd name="adj1" fmla="val 18900000"/>
            <a:gd name="adj2" fmla="val 2700000"/>
            <a:gd name="adj3" fmla="val 471"/>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A293A6-A0B8-4060-AE26-F199AD6D16BE}">
      <dsp:nvSpPr>
        <dsp:cNvPr id="0" name=""/>
        <dsp:cNvSpPr/>
      </dsp:nvSpPr>
      <dsp:spPr>
        <a:xfrm>
          <a:off x="626171" y="486630"/>
          <a:ext cx="2777540" cy="97312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418"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3 Clinical Practices (over 3 Semesters)</a:t>
          </a:r>
        </a:p>
      </dsp:txBody>
      <dsp:txXfrm>
        <a:off x="626171" y="486630"/>
        <a:ext cx="2777540" cy="973124"/>
      </dsp:txXfrm>
    </dsp:sp>
    <dsp:sp modelId="{AD93858E-FF31-49E7-96EB-98300E15EEF4}">
      <dsp:nvSpPr>
        <dsp:cNvPr id="0" name=""/>
        <dsp:cNvSpPr/>
      </dsp:nvSpPr>
      <dsp:spPr>
        <a:xfrm>
          <a:off x="17968" y="364989"/>
          <a:ext cx="1216405" cy="12164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ECF5C-3169-427F-913F-A56DF8DD5255}">
      <dsp:nvSpPr>
        <dsp:cNvPr id="0" name=""/>
        <dsp:cNvSpPr/>
      </dsp:nvSpPr>
      <dsp:spPr>
        <a:xfrm>
          <a:off x="626171" y="1946589"/>
          <a:ext cx="2777540" cy="97312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418"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Rotations at Sidra and HMC </a:t>
          </a:r>
        </a:p>
      </dsp:txBody>
      <dsp:txXfrm>
        <a:off x="626171" y="1946589"/>
        <a:ext cx="2777540" cy="973124"/>
      </dsp:txXfrm>
    </dsp:sp>
    <dsp:sp modelId="{E5AADCE8-36FB-4112-BE60-9AFF4550294C}">
      <dsp:nvSpPr>
        <dsp:cNvPr id="0" name=""/>
        <dsp:cNvSpPr/>
      </dsp:nvSpPr>
      <dsp:spPr>
        <a:xfrm>
          <a:off x="17968" y="1824949"/>
          <a:ext cx="1216405" cy="12164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50C22-2066-4D14-BCF3-D6C911C2EB04}">
      <dsp:nvSpPr>
        <dsp:cNvPr id="0" name=""/>
        <dsp:cNvSpPr/>
      </dsp:nvSpPr>
      <dsp:spPr>
        <a:xfrm>
          <a:off x="9811" y="26973"/>
          <a:ext cx="2932696" cy="17596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Admission starts on Nov 29, 2020</a:t>
          </a:r>
        </a:p>
      </dsp:txBody>
      <dsp:txXfrm>
        <a:off x="61348" y="78510"/>
        <a:ext cx="2829622" cy="1656543"/>
      </dsp:txXfrm>
    </dsp:sp>
    <dsp:sp modelId="{685552A3-3872-4C7B-B23F-6CC6FEF52BC8}">
      <dsp:nvSpPr>
        <dsp:cNvPr id="0" name=""/>
        <dsp:cNvSpPr/>
      </dsp:nvSpPr>
      <dsp:spPr>
        <a:xfrm>
          <a:off x="3200585" y="543128"/>
          <a:ext cx="621731" cy="7273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a:off x="3200585" y="688590"/>
        <a:ext cx="435212" cy="436384"/>
      </dsp:txXfrm>
    </dsp:sp>
    <dsp:sp modelId="{BB6CD94D-20C9-416A-9BDD-24C513A0279E}">
      <dsp:nvSpPr>
        <dsp:cNvPr id="0" name=""/>
        <dsp:cNvSpPr/>
      </dsp:nvSpPr>
      <dsp:spPr>
        <a:xfrm>
          <a:off x="4115586" y="26973"/>
          <a:ext cx="2932696" cy="1759617"/>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Admission ends on March 1</a:t>
          </a:r>
          <a:r>
            <a:rPr lang="en-US" sz="1900" kern="1200" baseline="30000" dirty="0">
              <a:latin typeface="Times New Roman" panose="02020603050405020304" pitchFamily="18" charset="0"/>
              <a:cs typeface="Times New Roman" panose="02020603050405020304" pitchFamily="18" charset="0"/>
            </a:rPr>
            <a:t>st</a:t>
          </a:r>
          <a:r>
            <a:rPr lang="en-US" sz="1900" kern="1200" dirty="0">
              <a:latin typeface="Times New Roman" panose="02020603050405020304" pitchFamily="18" charset="0"/>
              <a:cs typeface="Times New Roman" panose="02020603050405020304" pitchFamily="18" charset="0"/>
            </a:rPr>
            <a:t>, 2021</a:t>
          </a:r>
        </a:p>
      </dsp:txBody>
      <dsp:txXfrm>
        <a:off x="4167123" y="78510"/>
        <a:ext cx="2829622" cy="1656543"/>
      </dsp:txXfrm>
    </dsp:sp>
    <dsp:sp modelId="{7C9812CE-AA61-4962-816A-452123F21EA7}">
      <dsp:nvSpPr>
        <dsp:cNvPr id="0" name=""/>
        <dsp:cNvSpPr/>
      </dsp:nvSpPr>
      <dsp:spPr>
        <a:xfrm>
          <a:off x="7306359" y="543128"/>
          <a:ext cx="621731" cy="727308"/>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a:off x="7306359" y="688590"/>
        <a:ext cx="435212" cy="436384"/>
      </dsp:txXfrm>
    </dsp:sp>
    <dsp:sp modelId="{009C2A34-4F19-4DE2-9848-C511E8B1D5DB}">
      <dsp:nvSpPr>
        <dsp:cNvPr id="0" name=""/>
        <dsp:cNvSpPr/>
      </dsp:nvSpPr>
      <dsp:spPr>
        <a:xfrm>
          <a:off x="8221360" y="26973"/>
          <a:ext cx="2932696" cy="1759617"/>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Admission section make the GPA calculations then send the final list to Office Of Graduate studies (OGS)</a:t>
          </a:r>
        </a:p>
      </dsp:txBody>
      <dsp:txXfrm>
        <a:off x="8272897" y="78510"/>
        <a:ext cx="2829622" cy="1656543"/>
      </dsp:txXfrm>
    </dsp:sp>
    <dsp:sp modelId="{06BF6C8E-405D-4606-B8BC-B0D0B150FED3}">
      <dsp:nvSpPr>
        <dsp:cNvPr id="0" name=""/>
        <dsp:cNvSpPr/>
      </dsp:nvSpPr>
      <dsp:spPr>
        <a:xfrm rot="5400000">
          <a:off x="9376843" y="1991880"/>
          <a:ext cx="621731" cy="727308"/>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5400000">
        <a:off x="9469517" y="2044669"/>
        <a:ext cx="436384" cy="435212"/>
      </dsp:txXfrm>
    </dsp:sp>
    <dsp:sp modelId="{50BE4337-3BB1-49AB-AC32-01E6F8D57970}">
      <dsp:nvSpPr>
        <dsp:cNvPr id="0" name=""/>
        <dsp:cNvSpPr/>
      </dsp:nvSpPr>
      <dsp:spPr>
        <a:xfrm>
          <a:off x="8221360" y="2959669"/>
          <a:ext cx="2932696" cy="1759617"/>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OGS review the final list  to check the GPA then send it to the College </a:t>
          </a:r>
        </a:p>
      </dsp:txBody>
      <dsp:txXfrm>
        <a:off x="8272897" y="3011206"/>
        <a:ext cx="2829622" cy="1656543"/>
      </dsp:txXfrm>
    </dsp:sp>
    <dsp:sp modelId="{3B6AB36B-BFFD-4DD8-AF01-2FB441B577A7}">
      <dsp:nvSpPr>
        <dsp:cNvPr id="0" name=""/>
        <dsp:cNvSpPr/>
      </dsp:nvSpPr>
      <dsp:spPr>
        <a:xfrm rot="10800000">
          <a:off x="7341552" y="3475824"/>
          <a:ext cx="621731" cy="727308"/>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7528071" y="3621286"/>
        <a:ext cx="435212" cy="436384"/>
      </dsp:txXfrm>
    </dsp:sp>
    <dsp:sp modelId="{CFA906A9-B1D7-4F06-84B6-44A6A52D1F07}">
      <dsp:nvSpPr>
        <dsp:cNvPr id="0" name=""/>
        <dsp:cNvSpPr/>
      </dsp:nvSpPr>
      <dsp:spPr>
        <a:xfrm>
          <a:off x="4115586" y="2959669"/>
          <a:ext cx="2932696" cy="1759617"/>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The College make the required Interviews/ tests..</a:t>
          </a:r>
          <a:r>
            <a:rPr lang="en-US" sz="1900" kern="1200" dirty="0" err="1">
              <a:latin typeface="Times New Roman" panose="02020603050405020304" pitchFamily="18" charset="0"/>
              <a:cs typeface="Times New Roman" panose="02020603050405020304" pitchFamily="18" charset="0"/>
            </a:rPr>
            <a:t>etc</a:t>
          </a:r>
          <a:r>
            <a:rPr lang="en-US" sz="1900" kern="1200" dirty="0">
              <a:latin typeface="Times New Roman" panose="02020603050405020304" pitchFamily="18" charset="0"/>
              <a:cs typeface="Times New Roman" panose="02020603050405020304" pitchFamily="18" charset="0"/>
            </a:rPr>
            <a:t> then send the Accepted/ rejected/waiting list (if any ) to OGS</a:t>
          </a:r>
        </a:p>
      </dsp:txBody>
      <dsp:txXfrm>
        <a:off x="4167123" y="3011206"/>
        <a:ext cx="2829622" cy="1656543"/>
      </dsp:txXfrm>
    </dsp:sp>
    <dsp:sp modelId="{2FB197D0-40D5-4F21-ADEF-53912307983A}">
      <dsp:nvSpPr>
        <dsp:cNvPr id="0" name=""/>
        <dsp:cNvSpPr/>
      </dsp:nvSpPr>
      <dsp:spPr>
        <a:xfrm rot="10800000">
          <a:off x="3235777" y="3475824"/>
          <a:ext cx="621731" cy="727308"/>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3422296" y="3621286"/>
        <a:ext cx="435212" cy="436384"/>
      </dsp:txXfrm>
    </dsp:sp>
    <dsp:sp modelId="{A9F983FA-B295-40EB-8EDE-07B223693087}">
      <dsp:nvSpPr>
        <dsp:cNvPr id="0" name=""/>
        <dsp:cNvSpPr/>
      </dsp:nvSpPr>
      <dsp:spPr>
        <a:xfrm>
          <a:off x="9811" y="2959669"/>
          <a:ext cx="2932696" cy="17596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OGS check the final list then forward it to Admission section to start send the official letters</a:t>
          </a:r>
        </a:p>
      </dsp:txBody>
      <dsp:txXfrm>
        <a:off x="61348" y="3011206"/>
        <a:ext cx="2829622" cy="16565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D4FE3-3FE9-384E-8A13-36EB2955210A}"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EFB90-6604-514B-B4B8-3F6845DA0793}" type="slidenum">
              <a:rPr lang="en-US" smtClean="0"/>
              <a:t>‹#›</a:t>
            </a:fld>
            <a:endParaRPr lang="en-US"/>
          </a:p>
        </p:txBody>
      </p:sp>
    </p:spTree>
    <p:extLst>
      <p:ext uri="{BB962C8B-B14F-4D97-AF65-F5344CB8AC3E}">
        <p14:creationId xmlns:p14="http://schemas.microsoft.com/office/powerpoint/2010/main" val="62293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qu.edu.qa/students/admission/graduate/required-test-scores.ph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qu.edu.qa/students/admission/graduate/required-test-scores.ph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date: September 2018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18</a:t>
            </a:fld>
            <a:endParaRPr lang="en-US"/>
          </a:p>
        </p:txBody>
      </p:sp>
    </p:spTree>
    <p:extLst>
      <p:ext uri="{BB962C8B-B14F-4D97-AF65-F5344CB8AC3E}">
        <p14:creationId xmlns:p14="http://schemas.microsoft.com/office/powerpoint/2010/main" val="304763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Batang"/>
                <a:cs typeface="Arial" panose="020B0604020202020204" pitchFamily="34" charset="0"/>
              </a:rPr>
              <a:t>Number of Proposed New Courses:  12 (34 credit hours)</a:t>
            </a:r>
          </a:p>
          <a:p>
            <a:r>
              <a:rPr lang="en-US" dirty="0">
                <a:latin typeface="Calibri" panose="020F0502020204030204" pitchFamily="34" charset="0"/>
                <a:cs typeface="Arial" panose="020B0604020202020204" pitchFamily="34" charset="0"/>
              </a:rPr>
              <a:t>Number of existing courses: 4 (12 credit hours)	</a:t>
            </a:r>
          </a:p>
          <a:p>
            <a:endParaRPr lang="en-US" dirty="0">
              <a:latin typeface="Calibri" panose="020F0502020204030204" pitchFamily="34" charset="0"/>
              <a:cs typeface="Arial" panose="020B0604020202020204" pitchFamily="34" charset="0"/>
            </a:endParaRPr>
          </a:p>
          <a:p>
            <a:endParaRPr lang="en-US" strike="sngStrike" baseline="0" dirty="0"/>
          </a:p>
          <a:p>
            <a:r>
              <a:rPr lang="en-US" strike="sngStrike" baseline="0" dirty="0"/>
              <a:t>21 months - Sarah </a:t>
            </a:r>
            <a:r>
              <a:rPr lang="en-US" strike="sngStrike" baseline="0" dirty="0" err="1"/>
              <a:t>lawrance</a:t>
            </a:r>
            <a:r>
              <a:rPr lang="en-US" strike="sngStrike" baseline="0" dirty="0"/>
              <a:t> = 70 CH (</a:t>
            </a:r>
            <a:r>
              <a:rPr lang="en-US" sz="1200" b="0" i="0" strike="sngStrike" kern="1200" dirty="0">
                <a:solidFill>
                  <a:schemeClr val="tx1"/>
                </a:solidFill>
                <a:effectLst/>
                <a:latin typeface="+mn-lt"/>
                <a:ea typeface="+mn-ea"/>
                <a:cs typeface="+mn-cs"/>
              </a:rPr>
              <a:t>40 academic graduate course credits,18 credits of clinical training (1,000 hours),12 credits toward a research project</a:t>
            </a:r>
          </a:p>
          <a:p>
            <a:r>
              <a:rPr lang="en-US" sz="1200" b="0" i="0" strike="sngStrike" kern="1200" dirty="0">
                <a:solidFill>
                  <a:schemeClr val="tx1"/>
                </a:solidFill>
                <a:effectLst/>
                <a:latin typeface="+mn-lt"/>
                <a:ea typeface="+mn-ea"/>
                <a:cs typeface="+mn-cs"/>
              </a:rPr>
              <a:t>Required non-credit supplemental activities)</a:t>
            </a:r>
          </a:p>
          <a:p>
            <a:r>
              <a:rPr lang="en-US" sz="1200" b="0" i="0" strike="noStrike" kern="1200" dirty="0">
                <a:solidFill>
                  <a:schemeClr val="tx1"/>
                </a:solidFill>
                <a:effectLst/>
                <a:latin typeface="+mn-lt"/>
                <a:ea typeface="+mn-ea"/>
                <a:cs typeface="+mn-cs"/>
              </a:rPr>
              <a:t>Previous plan had 36 credit hours with ONLY 4 CH ON CLINICAL PRACTICE.</a:t>
            </a:r>
          </a:p>
          <a:p>
            <a:r>
              <a:rPr lang="en-US" sz="1200" b="0" i="0" kern="1200" dirty="0">
                <a:solidFill>
                  <a:schemeClr val="tx1"/>
                </a:solidFill>
                <a:effectLst/>
                <a:latin typeface="+mn-lt"/>
                <a:ea typeface="+mn-ea"/>
                <a:cs typeface="+mn-cs"/>
              </a:rPr>
              <a:t>Boston (48 total credits, including</a:t>
            </a:r>
            <a:r>
              <a:rPr lang="en-US" sz="1200" b="0" i="0" kern="1200" baseline="0" dirty="0">
                <a:solidFill>
                  <a:schemeClr val="tx1"/>
                </a:solidFill>
                <a:effectLst/>
                <a:latin typeface="+mn-lt"/>
                <a:ea typeface="+mn-ea"/>
                <a:cs typeface="+mn-cs"/>
              </a:rPr>
              <a:t> summer, 8 CH on field work)</a:t>
            </a:r>
          </a:p>
          <a:p>
            <a:r>
              <a:rPr lang="en-US" sz="1200" b="0" i="0" kern="1200" baseline="0" dirty="0">
                <a:solidFill>
                  <a:schemeClr val="tx1"/>
                </a:solidFill>
                <a:effectLst/>
                <a:latin typeface="+mn-lt"/>
                <a:ea typeface="+mn-ea"/>
                <a:cs typeface="+mn-cs"/>
              </a:rPr>
              <a:t>McGill (48 total credits)</a:t>
            </a:r>
          </a:p>
          <a:p>
            <a:r>
              <a:rPr lang="en-US" sz="1200" b="0" i="0" kern="1200" baseline="0" dirty="0">
                <a:solidFill>
                  <a:schemeClr val="tx1"/>
                </a:solidFill>
                <a:effectLst/>
                <a:latin typeface="+mn-lt"/>
                <a:ea typeface="+mn-ea"/>
                <a:cs typeface="+mn-cs"/>
              </a:rPr>
              <a:t>Cardiff (240 total CH, 50 </a:t>
            </a:r>
            <a:r>
              <a:rPr lang="en-US" sz="1200" b="0" i="0" kern="1200" baseline="0" dirty="0" err="1">
                <a:solidFill>
                  <a:schemeClr val="tx1"/>
                </a:solidFill>
                <a:effectLst/>
                <a:latin typeface="+mn-lt"/>
                <a:ea typeface="+mn-ea"/>
                <a:cs typeface="+mn-cs"/>
              </a:rPr>
              <a:t>Clincal</a:t>
            </a:r>
            <a:r>
              <a:rPr lang="en-US" sz="1200" b="0" i="0" kern="1200" baseline="0" dirty="0">
                <a:solidFill>
                  <a:schemeClr val="tx1"/>
                </a:solidFill>
                <a:effectLst/>
                <a:latin typeface="+mn-lt"/>
                <a:ea typeface="+mn-ea"/>
                <a:cs typeface="+mn-cs"/>
              </a:rPr>
              <a:t> practice, and 60 on dissertation, 130 taught courses)</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50 Credit, 21-month master of science degree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r>
              <a:rPr lang="en-US" sz="1200" kern="1200" dirty="0">
                <a:solidFill>
                  <a:schemeClr val="tx1"/>
                </a:solidFill>
                <a:effectLst/>
                <a:latin typeface="+mn-lt"/>
                <a:ea typeface="+mn-ea"/>
                <a:cs typeface="+mn-cs"/>
              </a:rPr>
              <a:t>Social and Behavioral Science</a:t>
            </a:r>
          </a:p>
          <a:p>
            <a:r>
              <a:rPr lang="en-US" sz="1200" kern="1200" dirty="0">
                <a:solidFill>
                  <a:schemeClr val="tx1"/>
                </a:solidFill>
                <a:effectLst/>
                <a:latin typeface="+mn-lt"/>
                <a:ea typeface="+mn-ea"/>
                <a:cs typeface="+mn-cs"/>
              </a:rPr>
              <a:t>Health Sciences Management and </a:t>
            </a:r>
            <a:r>
              <a:rPr lang="en-US" sz="1200" kern="1200" dirty="0" err="1">
                <a:solidFill>
                  <a:schemeClr val="tx1"/>
                </a:solidFill>
                <a:effectLst/>
                <a:latin typeface="+mn-lt"/>
                <a:ea typeface="+mn-ea"/>
                <a:cs typeface="+mn-cs"/>
              </a:rPr>
              <a:t>Leadership,Current</a:t>
            </a:r>
            <a:r>
              <a:rPr lang="en-US" sz="1200" kern="1200" dirty="0">
                <a:solidFill>
                  <a:schemeClr val="tx1"/>
                </a:solidFill>
                <a:effectLst/>
                <a:latin typeface="+mn-lt"/>
                <a:ea typeface="+mn-ea"/>
                <a:cs typeface="+mn-cs"/>
              </a:rPr>
              <a:t> Issues in Clinical Laboratory Sciences,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Informatics,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Advanced Special Topics in Genetic Counselling.</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96F06-2382-4C16-BBB6-DB91FC2B1447}" type="slidenum">
              <a:rPr lang="en-US" smtClean="0"/>
              <a:t>38</a:t>
            </a:fld>
            <a:endParaRPr lang="en-US"/>
          </a:p>
        </p:txBody>
      </p:sp>
    </p:spTree>
    <p:extLst>
      <p:ext uri="{BB962C8B-B14F-4D97-AF65-F5344CB8AC3E}">
        <p14:creationId xmlns:p14="http://schemas.microsoft.com/office/powerpoint/2010/main" val="253055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master degree is</a:t>
            </a:r>
            <a:r>
              <a:rPr lang="en-US" baseline="0" dirty="0"/>
              <a:t> 42 </a:t>
            </a:r>
            <a:endParaRPr lang="en-US" dirty="0"/>
          </a:p>
          <a:p>
            <a:r>
              <a:rPr lang="en-US" dirty="0"/>
              <a:t>12 new course:</a:t>
            </a:r>
            <a:r>
              <a:rPr lang="en-US" baseline="0" dirty="0"/>
              <a:t> </a:t>
            </a:r>
          </a:p>
          <a:p>
            <a:r>
              <a:rPr lang="en-US" sz="1200" dirty="0"/>
              <a:t>CLINICAL PRACTICE: Clinical and Metabolic Genetics Division , national</a:t>
            </a:r>
            <a:r>
              <a:rPr lang="en-US" sz="1200" baseline="0" dirty="0"/>
              <a:t> center of cancer care and research, and the (</a:t>
            </a:r>
            <a:r>
              <a:rPr lang="en-US" sz="1200" baseline="0" dirty="0" err="1"/>
              <a:t>Feto</a:t>
            </a:r>
            <a:r>
              <a:rPr lang="en-US" sz="1200" baseline="0" dirty="0"/>
              <a:t>- maternal unit) FMU, </a:t>
            </a:r>
            <a:endParaRPr lang="en-US" baseline="0" dirty="0"/>
          </a:p>
          <a:p>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endParaRPr lang="en-US" baseline="0" dirty="0"/>
          </a:p>
          <a:p>
            <a:r>
              <a:rPr lang="en-US" baseline="0" dirty="0"/>
              <a:t>4: existing </a:t>
            </a:r>
          </a:p>
          <a:p>
            <a:r>
              <a:rPr lang="en-US" sz="1200" kern="1200" dirty="0">
                <a:solidFill>
                  <a:schemeClr val="tx1"/>
                </a:solidFill>
                <a:effectLst/>
                <a:latin typeface="+mn-lt"/>
                <a:ea typeface="+mn-ea"/>
                <a:cs typeface="+mn-cs"/>
              </a:rPr>
              <a:t>The student in the Master Program in Genetic Counselling will take 21 credit-hours of required courses in their first year, 3 in the intervening summer, and 22 CH in the second year (including 3 CH on the</a:t>
            </a:r>
            <a:r>
              <a:rPr lang="en-US" sz="1200" kern="1200" baseline="0" dirty="0">
                <a:solidFill>
                  <a:schemeClr val="tx1"/>
                </a:solidFill>
                <a:effectLst/>
                <a:latin typeface="+mn-lt"/>
                <a:ea typeface="+mn-ea"/>
                <a:cs typeface="+mn-cs"/>
              </a:rPr>
              <a:t> research project)</a:t>
            </a:r>
            <a:r>
              <a:rPr lang="en-US" sz="1200" kern="1200" dirty="0">
                <a:solidFill>
                  <a:schemeClr val="tx1"/>
                </a:solidFill>
                <a:effectLst/>
                <a:latin typeface="+mn-lt"/>
                <a:ea typeface="+mn-ea"/>
                <a:cs typeface="+mn-cs"/>
              </a:rPr>
              <a:t>, completing a total of 46 CH before graduation.</a:t>
            </a:r>
            <a:endParaRPr lang="en-US" dirty="0"/>
          </a:p>
        </p:txBody>
      </p:sp>
      <p:sp>
        <p:nvSpPr>
          <p:cNvPr id="4" name="Slide Number Placeholder 3"/>
          <p:cNvSpPr>
            <a:spLocks noGrp="1"/>
          </p:cNvSpPr>
          <p:nvPr>
            <p:ph type="sldNum" sz="quarter" idx="10"/>
          </p:nvPr>
        </p:nvSpPr>
        <p:spPr/>
        <p:txBody>
          <a:bodyPr/>
          <a:lstStyle/>
          <a:p>
            <a:fld id="{D11F2CFA-1675-410C-A8C6-49D1E13ADD4C}" type="slidenum">
              <a:rPr lang="en-US" smtClean="0"/>
              <a:t>39</a:t>
            </a:fld>
            <a:endParaRPr lang="en-US"/>
          </a:p>
        </p:txBody>
      </p:sp>
    </p:spTree>
    <p:extLst>
      <p:ext uri="{BB962C8B-B14F-4D97-AF65-F5344CB8AC3E}">
        <p14:creationId xmlns:p14="http://schemas.microsoft.com/office/powerpoint/2010/main" val="372462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guest lecturers </a:t>
            </a:r>
          </a:p>
        </p:txBody>
      </p:sp>
      <p:sp>
        <p:nvSpPr>
          <p:cNvPr id="4" name="Slide Number Placeholder 3"/>
          <p:cNvSpPr>
            <a:spLocks noGrp="1"/>
          </p:cNvSpPr>
          <p:nvPr>
            <p:ph type="sldNum" sz="quarter" idx="10"/>
          </p:nvPr>
        </p:nvSpPr>
        <p:spPr/>
        <p:txBody>
          <a:bodyPr/>
          <a:lstStyle/>
          <a:p>
            <a:fld id="{30696F06-2382-4C16-BBB6-DB91FC2B1447}" type="slidenum">
              <a:rPr lang="en-US" smtClean="0"/>
              <a:t>41</a:t>
            </a:fld>
            <a:endParaRPr lang="en-US"/>
          </a:p>
        </p:txBody>
      </p:sp>
    </p:spTree>
    <p:extLst>
      <p:ext uri="{BB962C8B-B14F-4D97-AF65-F5344CB8AC3E}">
        <p14:creationId xmlns:p14="http://schemas.microsoft.com/office/powerpoint/2010/main" val="219516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FED161-5F4B-411C-A294-8E880CC976B9}" type="slidenum">
              <a:rPr lang="en-US" smtClean="0"/>
              <a:t>43</a:t>
            </a:fld>
            <a:endParaRPr lang="en-US"/>
          </a:p>
        </p:txBody>
      </p:sp>
    </p:spTree>
    <p:extLst>
      <p:ext uri="{BB962C8B-B14F-4D97-AF65-F5344CB8AC3E}">
        <p14:creationId xmlns:p14="http://schemas.microsoft.com/office/powerpoint/2010/main" val="167420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45</a:t>
            </a:fld>
            <a:endParaRPr lang="en-US"/>
          </a:p>
        </p:txBody>
      </p:sp>
    </p:spTree>
    <p:extLst>
      <p:ext uri="{BB962C8B-B14F-4D97-AF65-F5344CB8AC3E}">
        <p14:creationId xmlns:p14="http://schemas.microsoft.com/office/powerpoint/2010/main" val="402152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46</a:t>
            </a:fld>
            <a:endParaRPr lang="en-US"/>
          </a:p>
        </p:txBody>
      </p:sp>
    </p:spTree>
    <p:extLst>
      <p:ext uri="{BB962C8B-B14F-4D97-AF65-F5344CB8AC3E}">
        <p14:creationId xmlns:p14="http://schemas.microsoft.com/office/powerpoint/2010/main" val="219407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47</a:t>
            </a:fld>
            <a:endParaRPr lang="en-US"/>
          </a:p>
        </p:txBody>
      </p:sp>
    </p:spTree>
    <p:extLst>
      <p:ext uri="{BB962C8B-B14F-4D97-AF65-F5344CB8AC3E}">
        <p14:creationId xmlns:p14="http://schemas.microsoft.com/office/powerpoint/2010/main" val="122646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48</a:t>
            </a:fld>
            <a:endParaRPr lang="en-US"/>
          </a:p>
        </p:txBody>
      </p:sp>
    </p:spTree>
    <p:extLst>
      <p:ext uri="{BB962C8B-B14F-4D97-AF65-F5344CB8AC3E}">
        <p14:creationId xmlns:p14="http://schemas.microsoft.com/office/powerpoint/2010/main" val="4946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49</a:t>
            </a:fld>
            <a:endParaRPr lang="en-US"/>
          </a:p>
        </p:txBody>
      </p:sp>
    </p:spTree>
    <p:extLst>
      <p:ext uri="{BB962C8B-B14F-4D97-AF65-F5344CB8AC3E}">
        <p14:creationId xmlns:p14="http://schemas.microsoft.com/office/powerpoint/2010/main" val="378731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764B-2D8F-4A8C-B60A-1DCC999A63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03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from a university or college accredited by an international accrediting association or by the Ministry of Higher Education or comparable in that 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taken within 2 years of the start of the intended semester of admission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19</a:t>
            </a:fld>
            <a:endParaRPr lang="en-US"/>
          </a:p>
        </p:txBody>
      </p:sp>
    </p:spTree>
    <p:extLst>
      <p:ext uri="{BB962C8B-B14F-4D97-AF65-F5344CB8AC3E}">
        <p14:creationId xmlns:p14="http://schemas.microsoft.com/office/powerpoint/2010/main" val="379447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51</a:t>
            </a:fld>
            <a:endParaRPr lang="en-US"/>
          </a:p>
        </p:txBody>
      </p:sp>
    </p:spTree>
    <p:extLst>
      <p:ext uri="{BB962C8B-B14F-4D97-AF65-F5344CB8AC3E}">
        <p14:creationId xmlns:p14="http://schemas.microsoft.com/office/powerpoint/2010/main" val="103659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11F2CFA-1675-410C-A8C6-49D1E13ADD4C}" type="slidenum">
              <a:rPr lang="en-US" smtClean="0"/>
              <a:t>52</a:t>
            </a:fld>
            <a:endParaRPr lang="en-US"/>
          </a:p>
        </p:txBody>
      </p:sp>
    </p:spTree>
    <p:extLst>
      <p:ext uri="{BB962C8B-B14F-4D97-AF65-F5344CB8AC3E}">
        <p14:creationId xmlns:p14="http://schemas.microsoft.com/office/powerpoint/2010/main" val="197113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53</a:t>
            </a:fld>
            <a:endParaRPr lang="en-US"/>
          </a:p>
        </p:txBody>
      </p:sp>
    </p:spTree>
    <p:extLst>
      <p:ext uri="{BB962C8B-B14F-4D97-AF65-F5344CB8AC3E}">
        <p14:creationId xmlns:p14="http://schemas.microsoft.com/office/powerpoint/2010/main" val="902439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54</a:t>
            </a:fld>
            <a:endParaRPr lang="en-US"/>
          </a:p>
        </p:txBody>
      </p:sp>
    </p:spTree>
    <p:extLst>
      <p:ext uri="{BB962C8B-B14F-4D97-AF65-F5344CB8AC3E}">
        <p14:creationId xmlns:p14="http://schemas.microsoft.com/office/powerpoint/2010/main" val="177924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date: September 2018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57</a:t>
            </a:fld>
            <a:endParaRPr lang="en-US"/>
          </a:p>
        </p:txBody>
      </p:sp>
    </p:spTree>
    <p:extLst>
      <p:ext uri="{BB962C8B-B14F-4D97-AF65-F5344CB8AC3E}">
        <p14:creationId xmlns:p14="http://schemas.microsoft.com/office/powerpoint/2010/main" val="750814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58</a:t>
            </a:fld>
            <a:endParaRPr lang="en-US"/>
          </a:p>
        </p:txBody>
      </p:sp>
    </p:spTree>
    <p:extLst>
      <p:ext uri="{BB962C8B-B14F-4D97-AF65-F5344CB8AC3E}">
        <p14:creationId xmlns:p14="http://schemas.microsoft.com/office/powerpoint/2010/main" val="3161468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Batang"/>
                <a:cs typeface="Arial" panose="020B0604020202020204" pitchFamily="34" charset="0"/>
              </a:rPr>
              <a:t>Number of Proposed New Courses:  12 (34 credit hours)</a:t>
            </a:r>
          </a:p>
          <a:p>
            <a:r>
              <a:rPr lang="en-US" dirty="0">
                <a:latin typeface="Calibri" panose="020F0502020204030204" pitchFamily="34" charset="0"/>
                <a:cs typeface="Arial" panose="020B0604020202020204" pitchFamily="34" charset="0"/>
              </a:rPr>
              <a:t>Number of existing courses: 4 (12 credit hours)	</a:t>
            </a:r>
          </a:p>
          <a:p>
            <a:endParaRPr lang="en-US" dirty="0">
              <a:latin typeface="Calibri" panose="020F0502020204030204" pitchFamily="34" charset="0"/>
              <a:cs typeface="Arial" panose="020B0604020202020204" pitchFamily="34" charset="0"/>
            </a:endParaRPr>
          </a:p>
          <a:p>
            <a:endParaRPr lang="en-US" strike="sngStrike" baseline="0" dirty="0"/>
          </a:p>
          <a:p>
            <a:r>
              <a:rPr lang="en-US" strike="sngStrike" baseline="0" dirty="0"/>
              <a:t>21 months - Sarah </a:t>
            </a:r>
            <a:r>
              <a:rPr lang="en-US" strike="sngStrike" baseline="0" dirty="0" err="1"/>
              <a:t>lawrance</a:t>
            </a:r>
            <a:r>
              <a:rPr lang="en-US" strike="sngStrike" baseline="0" dirty="0"/>
              <a:t> = 70 CH (</a:t>
            </a:r>
            <a:r>
              <a:rPr lang="en-US" sz="1200" b="0" i="0" strike="sngStrike" kern="1200" dirty="0">
                <a:solidFill>
                  <a:schemeClr val="tx1"/>
                </a:solidFill>
                <a:effectLst/>
                <a:latin typeface="+mn-lt"/>
                <a:ea typeface="+mn-ea"/>
                <a:cs typeface="+mn-cs"/>
              </a:rPr>
              <a:t>40 academic graduate course credits,18 credits of clinical training (1,000 hours),12 credits toward a research project</a:t>
            </a:r>
          </a:p>
          <a:p>
            <a:r>
              <a:rPr lang="en-US" sz="1200" b="0" i="0" strike="sngStrike" kern="1200" dirty="0">
                <a:solidFill>
                  <a:schemeClr val="tx1"/>
                </a:solidFill>
                <a:effectLst/>
                <a:latin typeface="+mn-lt"/>
                <a:ea typeface="+mn-ea"/>
                <a:cs typeface="+mn-cs"/>
              </a:rPr>
              <a:t>Required non-credit supplemental activities)</a:t>
            </a:r>
          </a:p>
          <a:p>
            <a:r>
              <a:rPr lang="en-US" sz="1200" b="0" i="0" strike="noStrike" kern="1200" dirty="0">
                <a:solidFill>
                  <a:schemeClr val="tx1"/>
                </a:solidFill>
                <a:effectLst/>
                <a:latin typeface="+mn-lt"/>
                <a:ea typeface="+mn-ea"/>
                <a:cs typeface="+mn-cs"/>
              </a:rPr>
              <a:t>Previous plan had 36 credit hours with ONLY 4 CH ON CLINICAL PRACTICE.</a:t>
            </a:r>
          </a:p>
          <a:p>
            <a:r>
              <a:rPr lang="en-US" sz="1200" b="0" i="0" kern="1200" dirty="0">
                <a:solidFill>
                  <a:schemeClr val="tx1"/>
                </a:solidFill>
                <a:effectLst/>
                <a:latin typeface="+mn-lt"/>
                <a:ea typeface="+mn-ea"/>
                <a:cs typeface="+mn-cs"/>
              </a:rPr>
              <a:t>Boston (48 total credits, including</a:t>
            </a:r>
            <a:r>
              <a:rPr lang="en-US" sz="1200" b="0" i="0" kern="1200" baseline="0" dirty="0">
                <a:solidFill>
                  <a:schemeClr val="tx1"/>
                </a:solidFill>
                <a:effectLst/>
                <a:latin typeface="+mn-lt"/>
                <a:ea typeface="+mn-ea"/>
                <a:cs typeface="+mn-cs"/>
              </a:rPr>
              <a:t> summer, 8 CH on field work)</a:t>
            </a:r>
          </a:p>
          <a:p>
            <a:r>
              <a:rPr lang="en-US" sz="1200" b="0" i="0" kern="1200" baseline="0" dirty="0">
                <a:solidFill>
                  <a:schemeClr val="tx1"/>
                </a:solidFill>
                <a:effectLst/>
                <a:latin typeface="+mn-lt"/>
                <a:ea typeface="+mn-ea"/>
                <a:cs typeface="+mn-cs"/>
              </a:rPr>
              <a:t>McGill (48 total credits)</a:t>
            </a:r>
          </a:p>
          <a:p>
            <a:r>
              <a:rPr lang="en-US" sz="1200" b="0" i="0" kern="1200" baseline="0" dirty="0">
                <a:solidFill>
                  <a:schemeClr val="tx1"/>
                </a:solidFill>
                <a:effectLst/>
                <a:latin typeface="+mn-lt"/>
                <a:ea typeface="+mn-ea"/>
                <a:cs typeface="+mn-cs"/>
              </a:rPr>
              <a:t>Cardiff (240 total CH, 50 </a:t>
            </a:r>
            <a:r>
              <a:rPr lang="en-US" sz="1200" b="0" i="0" kern="1200" baseline="0" dirty="0" err="1">
                <a:solidFill>
                  <a:schemeClr val="tx1"/>
                </a:solidFill>
                <a:effectLst/>
                <a:latin typeface="+mn-lt"/>
                <a:ea typeface="+mn-ea"/>
                <a:cs typeface="+mn-cs"/>
              </a:rPr>
              <a:t>Clincal</a:t>
            </a:r>
            <a:r>
              <a:rPr lang="en-US" sz="1200" b="0" i="0" kern="1200" baseline="0" dirty="0">
                <a:solidFill>
                  <a:schemeClr val="tx1"/>
                </a:solidFill>
                <a:effectLst/>
                <a:latin typeface="+mn-lt"/>
                <a:ea typeface="+mn-ea"/>
                <a:cs typeface="+mn-cs"/>
              </a:rPr>
              <a:t> practice, and 60 on dissertation, 130 taught courses)</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50 Credit, 21-month master of science degree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r>
              <a:rPr lang="en-US" sz="1200" kern="1200" dirty="0">
                <a:solidFill>
                  <a:schemeClr val="tx1"/>
                </a:solidFill>
                <a:effectLst/>
                <a:latin typeface="+mn-lt"/>
                <a:ea typeface="+mn-ea"/>
                <a:cs typeface="+mn-cs"/>
              </a:rPr>
              <a:t>Social and Behavioral Science</a:t>
            </a:r>
          </a:p>
          <a:p>
            <a:r>
              <a:rPr lang="en-US" sz="1200" kern="1200" dirty="0">
                <a:solidFill>
                  <a:schemeClr val="tx1"/>
                </a:solidFill>
                <a:effectLst/>
                <a:latin typeface="+mn-lt"/>
                <a:ea typeface="+mn-ea"/>
                <a:cs typeface="+mn-cs"/>
              </a:rPr>
              <a:t>Health Sciences Management and </a:t>
            </a:r>
            <a:r>
              <a:rPr lang="en-US" sz="1200" kern="1200" dirty="0" err="1">
                <a:solidFill>
                  <a:schemeClr val="tx1"/>
                </a:solidFill>
                <a:effectLst/>
                <a:latin typeface="+mn-lt"/>
                <a:ea typeface="+mn-ea"/>
                <a:cs typeface="+mn-cs"/>
              </a:rPr>
              <a:t>Leadership,Current</a:t>
            </a:r>
            <a:r>
              <a:rPr lang="en-US" sz="1200" kern="1200" dirty="0">
                <a:solidFill>
                  <a:schemeClr val="tx1"/>
                </a:solidFill>
                <a:effectLst/>
                <a:latin typeface="+mn-lt"/>
                <a:ea typeface="+mn-ea"/>
                <a:cs typeface="+mn-cs"/>
              </a:rPr>
              <a:t> Issues in Clinical Laboratory Sciences,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Informatics,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Advanced Special Topics in Genetic Counselling.</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96F06-2382-4C16-BBB6-DB91FC2B1447}" type="slidenum">
              <a:rPr lang="en-US" smtClean="0"/>
              <a:t>60</a:t>
            </a:fld>
            <a:endParaRPr lang="en-US"/>
          </a:p>
        </p:txBody>
      </p:sp>
    </p:spTree>
    <p:extLst>
      <p:ext uri="{BB962C8B-B14F-4D97-AF65-F5344CB8AC3E}">
        <p14:creationId xmlns:p14="http://schemas.microsoft.com/office/powerpoint/2010/main" val="37173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master degree is</a:t>
            </a:r>
            <a:r>
              <a:rPr lang="en-US" baseline="0" dirty="0"/>
              <a:t> 42 </a:t>
            </a:r>
            <a:endParaRPr lang="en-US" dirty="0"/>
          </a:p>
          <a:p>
            <a:r>
              <a:rPr lang="en-US" dirty="0"/>
              <a:t>12 new course:</a:t>
            </a:r>
            <a:r>
              <a:rPr lang="en-US" baseline="0" dirty="0"/>
              <a:t> </a:t>
            </a:r>
          </a:p>
          <a:p>
            <a:r>
              <a:rPr lang="en-US" sz="1200" dirty="0"/>
              <a:t>CLINICAL PRACTICE: Clinical and Metabolic Genetics Division , national</a:t>
            </a:r>
            <a:r>
              <a:rPr lang="en-US" sz="1200" baseline="0" dirty="0"/>
              <a:t> center of cancer care and research, and the (</a:t>
            </a:r>
            <a:r>
              <a:rPr lang="en-US" sz="1200" baseline="0" dirty="0" err="1"/>
              <a:t>Feto</a:t>
            </a:r>
            <a:r>
              <a:rPr lang="en-US" sz="1200" baseline="0" dirty="0"/>
              <a:t>- maternal unit) FMU, </a:t>
            </a:r>
            <a:endParaRPr lang="en-US" baseline="0" dirty="0"/>
          </a:p>
          <a:p>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endParaRPr lang="en-US" baseline="0" dirty="0"/>
          </a:p>
          <a:p>
            <a:r>
              <a:rPr lang="en-US" baseline="0" dirty="0"/>
              <a:t>4: existing </a:t>
            </a:r>
          </a:p>
          <a:p>
            <a:r>
              <a:rPr lang="en-US" sz="1200" kern="1200" dirty="0">
                <a:solidFill>
                  <a:schemeClr val="tx1"/>
                </a:solidFill>
                <a:effectLst/>
                <a:latin typeface="+mn-lt"/>
                <a:ea typeface="+mn-ea"/>
                <a:cs typeface="+mn-cs"/>
              </a:rPr>
              <a:t>The student in the Master Program in Genetic Counselling will take 21 credit-hours of required courses in their first year, 3 in the intervening summer, and 22 CH in the second year (including 3 CH on the</a:t>
            </a:r>
            <a:r>
              <a:rPr lang="en-US" sz="1200" kern="1200" baseline="0" dirty="0">
                <a:solidFill>
                  <a:schemeClr val="tx1"/>
                </a:solidFill>
                <a:effectLst/>
                <a:latin typeface="+mn-lt"/>
                <a:ea typeface="+mn-ea"/>
                <a:cs typeface="+mn-cs"/>
              </a:rPr>
              <a:t> research project)</a:t>
            </a:r>
            <a:r>
              <a:rPr lang="en-US" sz="1200" kern="1200" dirty="0">
                <a:solidFill>
                  <a:schemeClr val="tx1"/>
                </a:solidFill>
                <a:effectLst/>
                <a:latin typeface="+mn-lt"/>
                <a:ea typeface="+mn-ea"/>
                <a:cs typeface="+mn-cs"/>
              </a:rPr>
              <a:t>, completing a total of 46 CH before graduation.</a:t>
            </a:r>
            <a:endParaRPr lang="en-US" dirty="0"/>
          </a:p>
        </p:txBody>
      </p:sp>
      <p:sp>
        <p:nvSpPr>
          <p:cNvPr id="4" name="Slide Number Placeholder 3"/>
          <p:cNvSpPr>
            <a:spLocks noGrp="1"/>
          </p:cNvSpPr>
          <p:nvPr>
            <p:ph type="sldNum" sz="quarter" idx="10"/>
          </p:nvPr>
        </p:nvSpPr>
        <p:spPr/>
        <p:txBody>
          <a:bodyPr/>
          <a:lstStyle/>
          <a:p>
            <a:fld id="{D11F2CFA-1675-410C-A8C6-49D1E13ADD4C}" type="slidenum">
              <a:rPr lang="en-US" smtClean="0"/>
              <a:t>61</a:t>
            </a:fld>
            <a:endParaRPr lang="en-US"/>
          </a:p>
        </p:txBody>
      </p:sp>
    </p:spTree>
    <p:extLst>
      <p:ext uri="{BB962C8B-B14F-4D97-AF65-F5344CB8AC3E}">
        <p14:creationId xmlns:p14="http://schemas.microsoft.com/office/powerpoint/2010/main" val="174831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year: 11 applicants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20</a:t>
            </a:fld>
            <a:endParaRPr lang="en-US"/>
          </a:p>
        </p:txBody>
      </p:sp>
    </p:spTree>
    <p:extLst>
      <p:ext uri="{BB962C8B-B14F-4D97-AF65-F5344CB8AC3E}">
        <p14:creationId xmlns:p14="http://schemas.microsoft.com/office/powerpoint/2010/main" val="102550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university or college accredited by an international accrediting association or by the Ministry of Higher Education or comparable in that country. The minimum GPA requirement might be waived if applicant passed the Medical Laboratory Scientist (MLS) exam offered by the Board of Certification (BOC) of the American Society for Clinical Pathology.</a:t>
            </a:r>
          </a:p>
          <a:p>
            <a:r>
              <a:rPr lang="en-US" dirty="0"/>
              <a:t>Achieved a minimum score of 520 on the paper-based TOEFL or </a:t>
            </a:r>
            <a:r>
              <a:rPr lang="en-US" b="1" dirty="0">
                <a:hlinkClick r:id="rId3"/>
              </a:rPr>
              <a:t>equivalent test</a:t>
            </a:r>
            <a:r>
              <a:rPr lang="en-US" dirty="0"/>
              <a:t> taken within 2 years of the start of the intended semester of admission OR earned a previous degree from an accredited institution of higher education in a program where English was the language of instruction.</a:t>
            </a:r>
          </a:p>
          <a:p>
            <a:r>
              <a:rPr lang="en-US" dirty="0"/>
              <a:t>A satisfactory performance in the personal interview with the Admission committee.</a:t>
            </a:r>
          </a:p>
          <a:p>
            <a:r>
              <a:rPr lang="en-US" dirty="0"/>
              <a:t>Students with BS degrees in other than Biomedical Sciences are required to successfully complete the bridge courses prior to entering the Master of Science in Biomedical Science program.</a:t>
            </a:r>
          </a:p>
          <a:p>
            <a:endParaRPr lang="en-US" sz="1400" b="1" i="0" dirty="0">
              <a:solidFill>
                <a:srgbClr val="C00000"/>
              </a:solidFill>
              <a:effectLst/>
            </a:endParaRPr>
          </a:p>
          <a:p>
            <a:endParaRPr lang="en-US" dirty="0"/>
          </a:p>
        </p:txBody>
      </p:sp>
      <p:sp>
        <p:nvSpPr>
          <p:cNvPr id="4" name="Slide Number Placeholder 3"/>
          <p:cNvSpPr>
            <a:spLocks noGrp="1"/>
          </p:cNvSpPr>
          <p:nvPr>
            <p:ph type="sldNum" sz="quarter" idx="10"/>
          </p:nvPr>
        </p:nvSpPr>
        <p:spPr/>
        <p:txBody>
          <a:bodyPr/>
          <a:lstStyle/>
          <a:p>
            <a:fld id="{F614B140-70EE-4B7E-BDA2-77BDD36759A6}" type="slidenum">
              <a:rPr lang="en-US" smtClean="0"/>
              <a:t>21</a:t>
            </a:fld>
            <a:endParaRPr lang="en-US"/>
          </a:p>
        </p:txBody>
      </p:sp>
    </p:spTree>
    <p:extLst>
      <p:ext uri="{BB962C8B-B14F-4D97-AF65-F5344CB8AC3E}">
        <p14:creationId xmlns:p14="http://schemas.microsoft.com/office/powerpoint/2010/main" val="348366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university or college accredited by an international accrediting association or by the Ministry of Higher Education or comparable in that country. The minimum GPA requirement might be waived if applicant passed the Medical Laboratory Scientist (MLS) exam offered by the Board of Certification (BOC) of the American Society for Clinical Pathology.</a:t>
            </a:r>
          </a:p>
          <a:p>
            <a:r>
              <a:rPr lang="en-US" dirty="0"/>
              <a:t>Achieved a minimum score of 520 on the paper-based TOEFL or </a:t>
            </a:r>
            <a:r>
              <a:rPr lang="en-US" b="1" dirty="0">
                <a:hlinkClick r:id="rId3"/>
              </a:rPr>
              <a:t>equivalent test</a:t>
            </a:r>
            <a:r>
              <a:rPr lang="en-US" dirty="0"/>
              <a:t> taken within 2 years of the start of the intended semester of admission OR earned a previous degree from an accredited institution of higher education in a program where English was the language of instruction.</a:t>
            </a:r>
          </a:p>
          <a:p>
            <a:r>
              <a:rPr lang="en-US" dirty="0"/>
              <a:t>A satisfactory performance in the personal interview with the Admission committee.</a:t>
            </a:r>
          </a:p>
          <a:p>
            <a:r>
              <a:rPr lang="en-US" dirty="0"/>
              <a:t>Students with BS degrees in other than Biomedical Sciences are required to successfully complete the bridge courses prior to entering the Master of Science in Biomedical Science program.</a:t>
            </a:r>
          </a:p>
          <a:p>
            <a:r>
              <a:rPr lang="en-US" sz="1200" b="1" dirty="0"/>
              <a:t>GPA ≥ 3</a:t>
            </a:r>
            <a:endParaRPr lang="en-US" sz="1200" dirty="0">
              <a:highlight>
                <a:srgbClr val="FFFF00"/>
              </a:highlight>
            </a:endParaRPr>
          </a:p>
          <a:p>
            <a:r>
              <a:rPr lang="en-US" sz="1200" b="1" dirty="0"/>
              <a:t>If GPA &lt; 3: Academic Probation</a:t>
            </a:r>
          </a:p>
          <a:p>
            <a:pPr marL="0" indent="0">
              <a:buNone/>
            </a:pPr>
            <a:r>
              <a:rPr lang="en-US" sz="1200" b="1" dirty="0"/>
              <a:t>         </a:t>
            </a:r>
            <a:r>
              <a:rPr lang="en-US" sz="1200" dirty="0"/>
              <a:t> *</a:t>
            </a:r>
            <a:r>
              <a:rPr lang="en-US" sz="1200" b="1" dirty="0"/>
              <a:t>Written notification </a:t>
            </a:r>
            <a:r>
              <a:rPr lang="en-US" sz="1200" dirty="0"/>
              <a:t>that performance is not satisfactory</a:t>
            </a:r>
          </a:p>
          <a:p>
            <a:pPr marL="0" indent="0">
              <a:buNone/>
            </a:pPr>
            <a:r>
              <a:rPr lang="en-US" sz="1200" b="1" dirty="0"/>
              <a:t>          </a:t>
            </a:r>
            <a:r>
              <a:rPr lang="en-US" sz="1200" dirty="0"/>
              <a:t>*</a:t>
            </a:r>
            <a:r>
              <a:rPr lang="en-US" sz="1200" b="1" dirty="0"/>
              <a:t>Two consecutive semesters on academic probation: </a:t>
            </a:r>
            <a:r>
              <a:rPr lang="en-US" sz="1200" dirty="0"/>
              <a:t>Dismissal </a:t>
            </a:r>
          </a:p>
          <a:p>
            <a:r>
              <a:rPr lang="en-US" sz="1200" dirty="0"/>
              <a:t>Student’s committee and/or advisor may also decide that a student’s performance is not satisfactory</a:t>
            </a:r>
          </a:p>
          <a:p>
            <a:pPr marL="0" indent="0">
              <a:buNone/>
            </a:pPr>
            <a:r>
              <a:rPr lang="en-US" sz="1200" dirty="0"/>
              <a:t>        *Unsatisfactory performance </a:t>
            </a:r>
            <a:r>
              <a:rPr lang="en-US" sz="1200" b="1" dirty="0"/>
              <a:t>may result in dismissal </a:t>
            </a:r>
            <a:r>
              <a:rPr lang="en-US" sz="1200" dirty="0"/>
              <a:t>from the MS program</a:t>
            </a:r>
          </a:p>
          <a:p>
            <a:endParaRPr lang="en-US" dirty="0"/>
          </a:p>
          <a:p>
            <a:endParaRPr lang="en-US" sz="1400" b="1" i="0" dirty="0">
              <a:solidFill>
                <a:srgbClr val="C00000"/>
              </a:solidFill>
              <a:effectLst/>
            </a:endParaRPr>
          </a:p>
          <a:p>
            <a:endParaRPr lang="en-US" dirty="0"/>
          </a:p>
        </p:txBody>
      </p:sp>
      <p:sp>
        <p:nvSpPr>
          <p:cNvPr id="4" name="Slide Number Placeholder 3"/>
          <p:cNvSpPr>
            <a:spLocks noGrp="1"/>
          </p:cNvSpPr>
          <p:nvPr>
            <p:ph type="sldNum" sz="quarter" idx="10"/>
          </p:nvPr>
        </p:nvSpPr>
        <p:spPr/>
        <p:txBody>
          <a:bodyPr/>
          <a:lstStyle/>
          <a:p>
            <a:fld id="{F614B140-70EE-4B7E-BDA2-77BDD36759A6}" type="slidenum">
              <a:rPr lang="en-US" smtClean="0"/>
              <a:t>22</a:t>
            </a:fld>
            <a:endParaRPr lang="en-US"/>
          </a:p>
        </p:txBody>
      </p:sp>
    </p:spTree>
    <p:extLst>
      <p:ext uri="{BB962C8B-B14F-4D97-AF65-F5344CB8AC3E}">
        <p14:creationId xmlns:p14="http://schemas.microsoft.com/office/powerpoint/2010/main" val="368652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Genetic counsellors are health professionals that provide genetic counselling to patients and families with suspected genetic conditions.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34</a:t>
            </a:fld>
            <a:endParaRPr lang="en-US"/>
          </a:p>
        </p:txBody>
      </p:sp>
    </p:spTree>
    <p:extLst>
      <p:ext uri="{BB962C8B-B14F-4D97-AF65-F5344CB8AC3E}">
        <p14:creationId xmlns:p14="http://schemas.microsoft.com/office/powerpoint/2010/main" val="172956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date: September 2018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35</a:t>
            </a:fld>
            <a:endParaRPr lang="en-US"/>
          </a:p>
        </p:txBody>
      </p:sp>
    </p:spTree>
    <p:extLst>
      <p:ext uri="{BB962C8B-B14F-4D97-AF65-F5344CB8AC3E}">
        <p14:creationId xmlns:p14="http://schemas.microsoft.com/office/powerpoint/2010/main" val="58956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from a university or college accredited by an international accrediting association or by the Ministry of Higher Education or comparable in that 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taken within 2 years of the start of the intended semester of admission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36</a:t>
            </a:fld>
            <a:endParaRPr lang="en-US"/>
          </a:p>
        </p:txBody>
      </p:sp>
    </p:spTree>
    <p:extLst>
      <p:ext uri="{BB962C8B-B14F-4D97-AF65-F5344CB8AC3E}">
        <p14:creationId xmlns:p14="http://schemas.microsoft.com/office/powerpoint/2010/main" val="75003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year: 11 applicants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37</a:t>
            </a:fld>
            <a:endParaRPr lang="en-US"/>
          </a:p>
        </p:txBody>
      </p:sp>
    </p:spTree>
    <p:extLst>
      <p:ext uri="{BB962C8B-B14F-4D97-AF65-F5344CB8AC3E}">
        <p14:creationId xmlns:p14="http://schemas.microsoft.com/office/powerpoint/2010/main" val="207985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91604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30216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8284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BEBA8EAE-BF5A-486C-A8C5-ECC9F3942E4B}">
                <a14:imgProps xmlns:a14="http://schemas.microsoft.com/office/drawing/2010/main">
                  <a14:imgLayer r:embed="rId3">
                    <a14:imgEffect>
                      <a14:artisticGlowDiffused trans="11000"/>
                    </a14:imgEffect>
                  </a14:imgLayer>
                </a14:imgProps>
              </a:ext>
            </a:extLst>
          </a:blip>
          <a:srcRect/>
          <a:stretch>
            <a:fillRect l="1000" t="-3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38824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BEBA8EAE-BF5A-486C-A8C5-ECC9F3942E4B}">
                <a14:imgProps xmlns:a14="http://schemas.microsoft.com/office/drawing/2010/main">
                  <a14:imgLayer r:embed="rId3">
                    <a14:imgEffect>
                      <a14:artisticGlowDiffused trans="11000"/>
                    </a14:imgEffect>
                  </a14:imgLayer>
                </a14:imgProps>
              </a:ext>
            </a:extLst>
          </a:blip>
          <a:srcRect/>
          <a:stretch>
            <a:fillRect l="1000" t="-3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77593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A5C125-0D20-F64B-BFA7-2930CB41C8E7}"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6124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A5C125-0D20-F64B-BFA7-2930CB41C8E7}"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69661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A5C125-0D20-F64B-BFA7-2930CB41C8E7}"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65065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5C125-0D20-F64B-BFA7-2930CB41C8E7}"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0798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5C125-0D20-F64B-BFA7-2930CB41C8E7}"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3631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5C125-0D20-F64B-BFA7-2930CB41C8E7}"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97646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GlowDiffused trans="11000"/>
                    </a14:imgEffect>
                  </a14:imgLayer>
                </a14:imgProps>
              </a:ext>
            </a:extLst>
          </a:blip>
          <a:srcRect/>
          <a:stretch>
            <a:fillRect l="1000" t="-3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5C125-0D20-F64B-BFA7-2930CB41C8E7}"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8DB17-74A2-E64F-A2DF-ACD6420DBC5A}" type="slidenum">
              <a:rPr lang="en-US" smtClean="0"/>
              <a:t>‹#›</a:t>
            </a:fld>
            <a:endParaRPr lang="en-US"/>
          </a:p>
        </p:txBody>
      </p:sp>
    </p:spTree>
    <p:extLst>
      <p:ext uri="{BB962C8B-B14F-4D97-AF65-F5344CB8AC3E}">
        <p14:creationId xmlns:p14="http://schemas.microsoft.com/office/powerpoint/2010/main" val="6540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qu.edu.qa/students/admission/graduate/app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lkamareddine@qu.edu.qa"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mailto:malshafai@qu.edu.qa" TargetMode="External"/><Relationship Id="rId5" Type="http://schemas.openxmlformats.org/officeDocument/2006/relationships/hyperlink" Target="mailto:sana.a@qu.edu.qa" TargetMode="External"/><Relationship Id="rId4" Type="http://schemas.openxmlformats.org/officeDocument/2006/relationships/hyperlink" Target="mailto:feras.alali@qu.edu.q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vganji@qu.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qu.edu.qa/research/graduate-studies/prospective-students/graduate-assistants"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gradstudents@qu.edu.q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4172" y="130629"/>
            <a:ext cx="11761189" cy="7109260"/>
          </a:xfrm>
          <a:prstGeom prst="rect">
            <a:avLst/>
          </a:prstGeom>
        </p:spPr>
      </p:pic>
      <p:sp>
        <p:nvSpPr>
          <p:cNvPr id="6" name="Rectangle 5"/>
          <p:cNvSpPr/>
          <p:nvPr/>
        </p:nvSpPr>
        <p:spPr>
          <a:xfrm>
            <a:off x="653143" y="0"/>
            <a:ext cx="7547428" cy="359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30544" y="1366988"/>
            <a:ext cx="8839201" cy="4608946"/>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5400" b="1" dirty="0">
                <a:solidFill>
                  <a:schemeClr val="tx1">
                    <a:lumMod val="95000"/>
                    <a:lumOff val="5000"/>
                  </a:schemeClr>
                </a:solidFill>
                <a:effectLst>
                  <a:outerShdw blurRad="38100" dist="38100" dir="2700000" algn="tl">
                    <a:srgbClr val="000000">
                      <a:alpha val="43137"/>
                    </a:srgbClr>
                  </a:outerShdw>
                </a:effectLst>
                <a:latin typeface="Times New Roman" charset="0"/>
                <a:ea typeface="Times New Roman" charset="0"/>
                <a:cs typeface="Times New Roman" charset="0"/>
              </a:rPr>
              <a:t> </a:t>
            </a:r>
            <a:r>
              <a:rPr lang="en-US" sz="7200" b="1" dirty="0">
                <a:solidFill>
                  <a:schemeClr val="tx1">
                    <a:lumMod val="95000"/>
                    <a:lumOff val="5000"/>
                  </a:schemeClr>
                </a:solidFill>
                <a:effectLst>
                  <a:outerShdw blurRad="38100" dist="38100" dir="2700000" algn="tl">
                    <a:srgbClr val="000000">
                      <a:alpha val="43137"/>
                    </a:srgbClr>
                  </a:outerShdw>
                </a:effectLst>
                <a:latin typeface="Times New Roman" charset="0"/>
                <a:ea typeface="Times New Roman" charset="0"/>
                <a:cs typeface="Times New Roman" charset="0"/>
              </a:rPr>
              <a:t>Graduate Programs-</a:t>
            </a:r>
          </a:p>
          <a:p>
            <a:pPr>
              <a:lnSpc>
                <a:spcPct val="150000"/>
              </a:lnSpc>
            </a:pPr>
            <a:r>
              <a:rPr lang="en-US" sz="7200" b="1" dirty="0">
                <a:solidFill>
                  <a:schemeClr val="tx1">
                    <a:lumMod val="95000"/>
                    <a:lumOff val="5000"/>
                  </a:schemeClr>
                </a:solidFill>
                <a:effectLst>
                  <a:outerShdw blurRad="38100" dist="38100" dir="2700000" algn="tl">
                    <a:srgbClr val="000000">
                      <a:alpha val="43137"/>
                    </a:srgbClr>
                  </a:outerShdw>
                </a:effectLst>
                <a:latin typeface="Times New Roman" charset="0"/>
                <a:ea typeface="Times New Roman" charset="0"/>
                <a:cs typeface="Times New Roman" charset="0"/>
              </a:rPr>
              <a:t>College of Health Sciences </a:t>
            </a:r>
            <a: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t/>
            </a:r>
            <a:b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br>
            <a: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t/>
            </a:r>
            <a:b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br>
            <a:r>
              <a:rPr lang="en-US" sz="2800" b="1" dirty="0">
                <a:solidFill>
                  <a:srgbClr val="92952B"/>
                </a:solidFill>
                <a:latin typeface="Times New Roman" charset="0"/>
                <a:ea typeface="Times New Roman" charset="0"/>
                <a:cs typeface="Times New Roman" charset="0"/>
              </a:rPr>
              <a:t/>
            </a:r>
            <a:br>
              <a:rPr lang="en-US" sz="2800" b="1" dirty="0">
                <a:solidFill>
                  <a:srgbClr val="92952B"/>
                </a:solidFill>
                <a:latin typeface="Times New Roman" charset="0"/>
                <a:ea typeface="Times New Roman" charset="0"/>
                <a:cs typeface="Times New Roman" charset="0"/>
              </a:rPr>
            </a:br>
            <a:endParaRPr lang="en-US" sz="3200" b="1" dirty="0">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2" y="0"/>
            <a:ext cx="4669934" cy="1605802"/>
          </a:xfrm>
          <a:prstGeom prst="rect">
            <a:avLst/>
          </a:prstGeom>
        </p:spPr>
      </p:pic>
    </p:spTree>
    <p:extLst>
      <p:ext uri="{BB962C8B-B14F-4D97-AF65-F5344CB8AC3E}">
        <p14:creationId xmlns:p14="http://schemas.microsoft.com/office/powerpoint/2010/main" val="14447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Required Documents</a:t>
            </a:r>
          </a:p>
        </p:txBody>
      </p:sp>
      <p:sp>
        <p:nvSpPr>
          <p:cNvPr id="3" name="Content Placeholder 2"/>
          <p:cNvSpPr>
            <a:spLocks noGrp="1"/>
          </p:cNvSpPr>
          <p:nvPr>
            <p:ph idx="1"/>
          </p:nvPr>
        </p:nvSpPr>
        <p:spPr>
          <a:xfrm>
            <a:off x="577055" y="991401"/>
            <a:ext cx="7229033" cy="5437107"/>
          </a:xfrm>
        </p:spPr>
        <p:txBody>
          <a:bodyPr>
            <a:normAutofit fontScale="92500" lnSpcReduction="20000"/>
          </a:bodyPr>
          <a:lstStyle/>
          <a:p>
            <a:pPr marL="0" indent="0">
              <a:buNone/>
            </a:pPr>
            <a:endParaRPr lang="en-US" sz="2000" cap="all"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Official Graduation Statement</a:t>
            </a:r>
          </a:p>
          <a:p>
            <a:pPr marL="285750" indent="-28575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Final and official university transcript.</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Official TOEFL score report or equivalent score report</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Health Certificate issued inside Qatar</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 Photocopy of the applicant's Qatar ID card</a:t>
            </a:r>
          </a:p>
          <a:p>
            <a:endParaRPr lang="en-US"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Two (2) recent identical passport size photographs </a:t>
            </a:r>
          </a:p>
          <a:p>
            <a:pPr marL="285750" lvl="0" indent="-285750">
              <a:buFont typeface="Wingdings" panose="05000000000000000000" pitchFamily="2" charset="2"/>
              <a:buChar char="§"/>
            </a:pPr>
            <a:endParaRPr lang="en-US" sz="2400" dirty="0">
              <a:solidFill>
                <a:prstClr val="black"/>
              </a:solidFill>
              <a:latin typeface="Times New Roman" panose="02020603050405020304" pitchFamily="18" charset="0"/>
              <a:cs typeface="Times New Roman" panose="02020603050405020304" pitchFamily="18" charset="0"/>
              <a:hlinkClick r:id="rId2"/>
            </a:endParaRPr>
          </a:p>
          <a:p>
            <a:pPr marL="285750" lvl="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Application fees</a:t>
            </a:r>
            <a:r>
              <a:rPr lang="en-US" sz="2400" dirty="0">
                <a:solidFill>
                  <a:prstClr val="black"/>
                </a:solidFill>
                <a:latin typeface="Times New Roman" panose="02020603050405020304" pitchFamily="18" charset="0"/>
                <a:cs typeface="Times New Roman" panose="02020603050405020304" pitchFamily="18" charset="0"/>
              </a:rPr>
              <a:t>: QR 350</a:t>
            </a:r>
          </a:p>
          <a:p>
            <a:pPr marL="285750" lvl="0" indent="-285750">
              <a:buFont typeface="Wingdings" panose="05000000000000000000" pitchFamily="2" charset="2"/>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a:buNone/>
            </a:pP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sz="2000">
                <a:solidFill>
                  <a:prstClr val="black">
                    <a:tint val="75000"/>
                  </a:prstClr>
                </a:solidFill>
                <a:latin typeface="Times New Roman" panose="02020603050405020304" pitchFamily="18" charset="0"/>
                <a:cs typeface="Times New Roman" panose="02020603050405020304" pitchFamily="18" charset="0"/>
              </a:rPr>
              <a:pPr/>
              <a:t>10</a:t>
            </a:fld>
            <a:endParaRPr lang="en-US" sz="2000">
              <a:solidFill>
                <a:prstClr val="black">
                  <a:tint val="75000"/>
                </a:prst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301391" y="1542242"/>
            <a:ext cx="3724032" cy="3488722"/>
          </a:xfrm>
          <a:prstGeom prst="rect">
            <a:avLst/>
          </a:prstGeom>
        </p:spPr>
      </p:pic>
    </p:spTree>
    <p:extLst>
      <p:ext uri="{BB962C8B-B14F-4D97-AF65-F5344CB8AC3E}">
        <p14:creationId xmlns:p14="http://schemas.microsoft.com/office/powerpoint/2010/main" val="341257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346BC163-DEED-4197-9FEA-AE25FB0CAF33}"/>
              </a:ext>
            </a:extLst>
          </p:cNvPr>
          <p:cNvSpPr txBox="1">
            <a:spLocks/>
          </p:cNvSpPr>
          <p:nvPr/>
        </p:nvSpPr>
        <p:spPr>
          <a:xfrm>
            <a:off x="369454" y="1092896"/>
            <a:ext cx="7232073" cy="3149600"/>
          </a:xfrm>
          <a:prstGeom prst="rect">
            <a:avLst/>
          </a:prstGeom>
        </p:spPr>
        <p:txBody>
          <a:bodyPr vert="horz" lIns="91440" tIns="45720" rIns="91440" bIns="45720" rtlCol="0" anchor="b">
            <a:noAutofit/>
            <a:scene3d>
              <a:camera prst="perspectiveFront"/>
              <a:lightRig rig="threePt" dir="t"/>
            </a:scene3d>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1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4164713" y="179548"/>
            <a:ext cx="3282215" cy="519764"/>
          </a:xfrm>
          <a:prstGeom prst="rect">
            <a:avLst/>
          </a:prstGeom>
        </p:spPr>
        <p:txBody>
          <a:bodyPr vert="horz" wrap="square" lIns="91440" tIns="45720" rIns="91440" bIns="45720" rtlCol="0">
            <a:noAutofit/>
          </a:bodyPr>
          <a:lstStyle/>
          <a:p>
            <a:pPr marL="228600" indent="-228600"/>
            <a:endParaRPr 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908617" y="176092"/>
            <a:ext cx="9955546" cy="584775"/>
          </a:xfrm>
          <a:prstGeom prst="rect">
            <a:avLst/>
          </a:prstGeom>
        </p:spPr>
        <p:txBody>
          <a:bodyPr wrap="none">
            <a:spAutoFit/>
          </a:bodyPr>
          <a:lstStyle/>
          <a:p>
            <a:pPr algn="ctr"/>
            <a:r>
              <a:rPr lang="en-US" sz="3200" b="1" dirty="0">
                <a:latin typeface="Times New Roman" panose="02020603050405020304" pitchFamily="18" charset="0"/>
                <a:cs typeface="Times New Roman" panose="02020603050405020304" pitchFamily="18" charset="0"/>
              </a:rPr>
              <a:t>Biomedical and Pharmaceutical Research Unit (BPRU) </a:t>
            </a:r>
            <a:endParaRPr lang="ar-QA"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29389" y="1494217"/>
            <a:ext cx="9335047" cy="4893647"/>
          </a:xfrm>
          <a:prstGeom prst="rect">
            <a:avLst/>
          </a:prstGeom>
        </p:spPr>
        <p:txBody>
          <a:bodyPr wrap="square">
            <a:spAutoFit/>
          </a:bodyPr>
          <a:lstStyle/>
          <a:p>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An official launch of a new Biomedical and Pharmaceutical Research Unit (BPRU) under QU Health, started operation in January 2017.</a:t>
            </a:r>
          </a:p>
          <a:p>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 BPRU is a dynamic and ever changing environment that gives emphasis on the establishment of interdisciplinary disease-based graduate programs around the various thematic research areas according to Qatar National priorities.</a:t>
            </a:r>
          </a:p>
          <a:p>
            <a:pPr marL="342900" indent="-342900">
              <a:buFont typeface="Wingdings" panose="05000000000000000000" pitchFamily="2" charset="2"/>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BPRU research focuses on main themes of biomedical &amp; pharmaceutical research: Cancer, Diabetes and Metabolic Disorders, Cardiovascular Diseases, Infectious Diseases and Reproductive Medicine and Drug discovery and development.</a:t>
            </a:r>
          </a:p>
        </p:txBody>
      </p:sp>
    </p:spTree>
    <p:extLst>
      <p:ext uri="{BB962C8B-B14F-4D97-AF65-F5344CB8AC3E}">
        <p14:creationId xmlns:p14="http://schemas.microsoft.com/office/powerpoint/2010/main" val="147664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346BC163-DEED-4197-9FEA-AE25FB0CAF33}"/>
              </a:ext>
            </a:extLst>
          </p:cNvPr>
          <p:cNvSpPr txBox="1">
            <a:spLocks/>
          </p:cNvSpPr>
          <p:nvPr/>
        </p:nvSpPr>
        <p:spPr>
          <a:xfrm>
            <a:off x="369454" y="1092896"/>
            <a:ext cx="7232073" cy="3149600"/>
          </a:xfrm>
          <a:prstGeom prst="rect">
            <a:avLst/>
          </a:prstGeom>
        </p:spPr>
        <p:txBody>
          <a:bodyPr vert="horz" lIns="91440" tIns="45720" rIns="91440" bIns="45720" rtlCol="0" anchor="b">
            <a:noAutofit/>
            <a:scene3d>
              <a:camera prst="perspectiveFront"/>
              <a:lightRig rig="threePt" dir="t"/>
            </a:scene3d>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1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116803" y="1139265"/>
            <a:ext cx="8513740" cy="4939814"/>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Asmaa Al-Thani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Hanan Abdul Rahim</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Ahmed Maliki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Marawan Abu Madi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Nasser Rizk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Hatem Zayed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Gheyath Nasrallah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Mashael Alshafai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Maha </a:t>
            </a:r>
            <a:r>
              <a:rPr lang="en-US" dirty="0" err="1">
                <a:latin typeface="Times New Roman" panose="02020603050405020304" pitchFamily="18" charset="0"/>
                <a:cs typeface="Times New Roman" panose="02020603050405020304" pitchFamily="18" charset="0"/>
              </a:rPr>
              <a:t>Alasmakh</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807745" y="5274644"/>
            <a:ext cx="4669941" cy="1166244"/>
          </a:xfrm>
          <a:prstGeom prst="rect">
            <a:avLst/>
          </a:prstGeom>
        </p:spPr>
      </p:pic>
      <p:sp>
        <p:nvSpPr>
          <p:cNvPr id="6" name="TextBox 5"/>
          <p:cNvSpPr txBox="1"/>
          <p:nvPr/>
        </p:nvSpPr>
        <p:spPr>
          <a:xfrm>
            <a:off x="5805820" y="1331004"/>
            <a:ext cx="3565236"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Hadi M. Yassine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Lily </a:t>
            </a:r>
            <a:r>
              <a:rPr lang="en-US" dirty="0" err="1">
                <a:latin typeface="Times New Roman" panose="02020603050405020304" pitchFamily="18" charset="0"/>
                <a:cs typeface="Times New Roman" panose="02020603050405020304" pitchFamily="18" charset="0"/>
              </a:rPr>
              <a:t>O’hara</a:t>
            </a:r>
            <a:r>
              <a:rPr lang="en-US" dirty="0">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Manar El-Hassan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Zumin Shi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Abdelhamid Kerkadi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Hiba Bawadi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Vijay </a:t>
            </a:r>
            <a:r>
              <a:rPr lang="en-US" dirty="0" err="1">
                <a:latin typeface="Times New Roman" panose="02020603050405020304" pitchFamily="18" charset="0"/>
                <a:cs typeface="Times New Roman" panose="02020603050405020304" pitchFamily="18" charset="0"/>
              </a:rPr>
              <a:t>Ganji</a:t>
            </a: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Dr. Layla Kamareddine</a:t>
            </a:r>
          </a:p>
          <a:p>
            <a:pPr marL="285750" indent="-285750">
              <a:lnSpc>
                <a:spcPct val="150000"/>
              </a:lnSpc>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Dr </a:t>
            </a:r>
            <a:r>
              <a:rPr lang="en-US" dirty="0" err="1">
                <a:solidFill>
                  <a:prstClr val="black"/>
                </a:solidFill>
                <a:latin typeface="Times New Roman" panose="02020603050405020304" pitchFamily="18" charset="0"/>
                <a:cs typeface="Times New Roman" panose="02020603050405020304" pitchFamily="18" charset="0"/>
              </a:rPr>
              <a:t>Karam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Adawi</a:t>
            </a:r>
            <a:r>
              <a:rPr lang="en-US" dirty="0">
                <a:solidFill>
                  <a:prstClr val="black"/>
                </a:solidFill>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64713" y="179548"/>
            <a:ext cx="3282215" cy="519764"/>
          </a:xfrm>
          <a:prstGeom prst="rect">
            <a:avLst/>
          </a:prstGeom>
        </p:spPr>
        <p:txBody>
          <a:bodyPr vert="horz" wrap="square" lIns="91440" tIns="45720" rIns="91440" bIns="45720" rtlCol="0">
            <a:noAutofit/>
          </a:bodyPr>
          <a:lstStyle/>
          <a:p>
            <a:pPr marL="228600" indent="-228600"/>
            <a:endParaRPr 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3538426" y="176092"/>
            <a:ext cx="4684296" cy="523220"/>
          </a:xfrm>
          <a:prstGeom prst="rect">
            <a:avLst/>
          </a:prstGeom>
        </p:spPr>
        <p:txBody>
          <a:bodyPr wrap="none">
            <a:spAutoFit/>
          </a:bodyPr>
          <a:lstStyle/>
          <a:p>
            <a:pPr lvl="0"/>
            <a:r>
              <a:rPr lang="en-US" sz="2800" b="1" dirty="0">
                <a:latin typeface="Times New Roman" panose="02020603050405020304" pitchFamily="18" charset="0"/>
                <a:cs typeface="Times New Roman" panose="02020603050405020304" pitchFamily="18" charset="0"/>
              </a:rPr>
              <a:t>Potential Supervisors at CHS</a:t>
            </a:r>
            <a:endParaRPr lang="en-US" sz="2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a:stretch>
            <a:fillRect/>
          </a:stretch>
        </p:blipFill>
        <p:spPr>
          <a:xfrm>
            <a:off x="6879149" y="5621154"/>
            <a:ext cx="4427068" cy="790858"/>
          </a:xfrm>
          <a:prstGeom prst="rect">
            <a:avLst/>
          </a:prstGeom>
        </p:spPr>
      </p:pic>
    </p:spTree>
    <p:extLst>
      <p:ext uri="{BB962C8B-B14F-4D97-AF65-F5344CB8AC3E}">
        <p14:creationId xmlns:p14="http://schemas.microsoft.com/office/powerpoint/2010/main" val="198414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346BC163-DEED-4197-9FEA-AE25FB0CAF33}"/>
              </a:ext>
            </a:extLst>
          </p:cNvPr>
          <p:cNvSpPr txBox="1">
            <a:spLocks/>
          </p:cNvSpPr>
          <p:nvPr/>
        </p:nvSpPr>
        <p:spPr>
          <a:xfrm>
            <a:off x="369454" y="1092896"/>
            <a:ext cx="7232073" cy="3149600"/>
          </a:xfrm>
          <a:prstGeom prst="rect">
            <a:avLst/>
          </a:prstGeom>
        </p:spPr>
        <p:txBody>
          <a:bodyPr vert="horz" lIns="91440" tIns="45720" rIns="91440" bIns="45720" rtlCol="0" anchor="b">
            <a:noAutofit/>
            <a:scene3d>
              <a:camera prst="perspectiveFront"/>
              <a:lightRig rig="threePt" dir="t"/>
            </a:scene3d>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1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7154264" y="4809501"/>
            <a:ext cx="4669941" cy="1603387"/>
          </a:xfrm>
          <a:prstGeom prst="rect">
            <a:avLst/>
          </a:prstGeom>
        </p:spPr>
      </p:pic>
      <p:sp>
        <p:nvSpPr>
          <p:cNvPr id="2" name="TextBox 1"/>
          <p:cNvSpPr txBox="1"/>
          <p:nvPr/>
        </p:nvSpPr>
        <p:spPr>
          <a:xfrm>
            <a:off x="4164713" y="179548"/>
            <a:ext cx="3282215" cy="519764"/>
          </a:xfrm>
          <a:prstGeom prst="rect">
            <a:avLst/>
          </a:prstGeom>
        </p:spPr>
        <p:txBody>
          <a:bodyPr vert="horz" wrap="square" lIns="91440" tIns="45720" rIns="91440" bIns="45720" rtlCol="0">
            <a:noAutofit/>
          </a:bodyPr>
          <a:lstStyle/>
          <a:p>
            <a:pPr marL="228600" indent="-228600"/>
            <a:endParaRPr 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3163041" y="176092"/>
            <a:ext cx="5458417"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Contact Persons for PhD Program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86" y="5447898"/>
            <a:ext cx="4040447" cy="849486"/>
          </a:xfrm>
          <a:prstGeom prst="rect">
            <a:avLst/>
          </a:prstGeom>
        </p:spPr>
      </p:pic>
      <p:sp>
        <p:nvSpPr>
          <p:cNvPr id="7" name="Rectangle 6"/>
          <p:cNvSpPr/>
          <p:nvPr/>
        </p:nvSpPr>
        <p:spPr>
          <a:xfrm>
            <a:off x="543617" y="1266317"/>
            <a:ext cx="5181471" cy="2862322"/>
          </a:xfrm>
          <a:prstGeom prst="rect">
            <a:avLst/>
          </a:prstGeom>
        </p:spPr>
        <p:txBody>
          <a:bodyPr wrap="square">
            <a:spAutoFit/>
          </a:bodyPr>
          <a:lstStyle/>
          <a:p>
            <a:r>
              <a:rPr lang="en-US" b="1" dirty="0">
                <a:solidFill>
                  <a:prstClr val="black"/>
                </a:solidFill>
                <a:latin typeface="Times New Roman" panose="02020603050405020304" pitchFamily="18" charset="0"/>
                <a:cs typeface="Times New Roman" panose="02020603050405020304" pitchFamily="18" charset="0"/>
              </a:rPr>
              <a:t>Dr. Feras Alali</a:t>
            </a:r>
          </a:p>
          <a:p>
            <a:r>
              <a:rPr lang="en-US" dirty="0">
                <a:solidFill>
                  <a:prstClr val="black"/>
                </a:solidFill>
                <a:latin typeface="Times New Roman" panose="02020603050405020304" pitchFamily="18" charset="0"/>
                <a:cs typeface="Times New Roman" panose="02020603050405020304" pitchFamily="18" charset="0"/>
              </a:rPr>
              <a:t>Director of Research and Graduate Studies, </a:t>
            </a:r>
          </a:p>
          <a:p>
            <a:r>
              <a:rPr lang="en-US" dirty="0">
                <a:solidFill>
                  <a:prstClr val="black"/>
                </a:solidFill>
                <a:latin typeface="Times New Roman" panose="02020603050405020304" pitchFamily="18" charset="0"/>
                <a:cs typeface="Times New Roman" panose="02020603050405020304" pitchFamily="18" charset="0"/>
              </a:rPr>
              <a:t>VP for Medical and Health Office                                  </a:t>
            </a:r>
            <a:r>
              <a:rPr lang="en-US" dirty="0">
                <a:solidFill>
                  <a:prstClr val="black"/>
                </a:solidFill>
                <a:latin typeface="Times New Roman" panose="02020603050405020304" pitchFamily="18" charset="0"/>
                <a:cs typeface="Times New Roman" panose="02020603050405020304" pitchFamily="18" charset="0"/>
                <a:hlinkClick r:id="rId4"/>
              </a:rPr>
              <a:t>feras.alali@qu.edu.qa</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r>
              <a:rPr lang="en-US" b="1" dirty="0">
                <a:solidFill>
                  <a:prstClr val="black"/>
                </a:solidFill>
                <a:latin typeface="Times New Roman" panose="02020603050405020304" pitchFamily="18" charset="0"/>
                <a:cs typeface="Times New Roman" panose="02020603050405020304" pitchFamily="18" charset="0"/>
              </a:rPr>
              <a:t>Mrs. Sana Alajory</a:t>
            </a:r>
          </a:p>
          <a:p>
            <a:r>
              <a:rPr lang="en-US" dirty="0">
                <a:solidFill>
                  <a:prstClr val="black"/>
                </a:solidFill>
                <a:latin typeface="Times New Roman" panose="02020603050405020304" pitchFamily="18" charset="0"/>
                <a:cs typeface="Times New Roman" panose="02020603050405020304" pitchFamily="18" charset="0"/>
              </a:rPr>
              <a:t>Administrative coordinator for Research &amp; Graduate Studies</a:t>
            </a:r>
          </a:p>
          <a:p>
            <a:r>
              <a:rPr lang="en-US"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hlinkClick r:id="rId5"/>
              </a:rPr>
              <a:t>sana.a@qu.edu.qa</a:t>
            </a:r>
            <a:endParaRPr lang="en-US" dirty="0">
              <a:latin typeface="Times New Roman" panose="02020603050405020304" pitchFamily="18" charset="0"/>
              <a:cs typeface="Times New Roman" panose="02020603050405020304" pitchFamily="18" charset="0"/>
            </a:endParaRPr>
          </a:p>
        </p:txBody>
      </p:sp>
      <p:sp>
        <p:nvSpPr>
          <p:cNvPr id="25" name="Rectangle 24"/>
          <p:cNvSpPr/>
          <p:nvPr/>
        </p:nvSpPr>
        <p:spPr>
          <a:xfrm>
            <a:off x="6461081" y="1266317"/>
            <a:ext cx="5363124" cy="3416320"/>
          </a:xfrm>
          <a:prstGeom prst="rect">
            <a:avLst/>
          </a:prstGeom>
        </p:spPr>
        <p:txBody>
          <a:bodyPr wrap="square">
            <a:spAutoFit/>
          </a:bodyPr>
          <a:lstStyle/>
          <a:p>
            <a:r>
              <a:rPr lang="pt-BR" b="1" dirty="0">
                <a:solidFill>
                  <a:prstClr val="black"/>
                </a:solidFill>
                <a:latin typeface="Times New Roman" panose="02020603050405020304" pitchFamily="18" charset="0"/>
                <a:cs typeface="Times New Roman" panose="02020603050405020304" pitchFamily="18" charset="0"/>
              </a:rPr>
              <a:t>Dr. Mashael Alshafai</a:t>
            </a:r>
          </a:p>
          <a:p>
            <a:r>
              <a:rPr lang="en-US" dirty="0">
                <a:solidFill>
                  <a:prstClr val="black"/>
                </a:solidFill>
                <a:latin typeface="Times New Roman" panose="02020603050405020304" pitchFamily="18" charset="0"/>
                <a:cs typeface="Times New Roman" panose="02020603050405020304" pitchFamily="18" charset="0"/>
              </a:rPr>
              <a:t>Section Head of Research and Graduate Studies   College of Health Sciences</a:t>
            </a:r>
          </a:p>
          <a:p>
            <a:r>
              <a:rPr lang="en-US" dirty="0">
                <a:solidFill>
                  <a:prstClr val="black"/>
                </a:solidFill>
                <a:latin typeface="Times New Roman" panose="02020603050405020304" pitchFamily="18" charset="0"/>
                <a:cs typeface="Times New Roman" panose="02020603050405020304" pitchFamily="18" charset="0"/>
                <a:hlinkClick r:id="rId6"/>
              </a:rPr>
              <a:t>malshafai@qu.edu.qa</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dirty="0">
              <a:solidFill>
                <a:prstClr val="black"/>
              </a:solidFill>
              <a:latin typeface="Times New Roman" panose="02020603050405020304" pitchFamily="18" charset="0"/>
              <a:cs typeface="Times New Roman" panose="02020603050405020304" pitchFamily="18" charset="0"/>
            </a:endParaRPr>
          </a:p>
          <a:p>
            <a:r>
              <a:rPr lang="en-US" b="1" dirty="0">
                <a:solidFill>
                  <a:prstClr val="black"/>
                </a:solidFill>
                <a:latin typeface="Times New Roman" panose="02020603050405020304" pitchFamily="18" charset="0"/>
                <a:cs typeface="Times New Roman" panose="02020603050405020304" pitchFamily="18" charset="0"/>
              </a:rPr>
              <a:t>Dr. Layla</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Kamareddine</a:t>
            </a:r>
          </a:p>
          <a:p>
            <a:r>
              <a:rPr lang="en-US" dirty="0">
                <a:solidFill>
                  <a:prstClr val="black"/>
                </a:solidFill>
                <a:latin typeface="Times New Roman" panose="02020603050405020304" pitchFamily="18" charset="0"/>
                <a:cs typeface="Times New Roman" panose="02020603050405020304" pitchFamily="18" charset="0"/>
              </a:rPr>
              <a:t> Coordinator of PhD Program in Biomedical Sciences</a:t>
            </a:r>
          </a:p>
          <a:p>
            <a:endParaRPr lang="en-US" dirty="0">
              <a:solidFill>
                <a:prstClr val="black"/>
              </a:solidFill>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hlinkClick r:id="rId7"/>
              </a:rPr>
              <a:t>lkamareddine@qu.edu.qa</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2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normAutofit fontScale="70000" lnSpcReduction="20000"/>
          </a:bodyPr>
          <a:lstStyle/>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THE MASTER OF SCIENCE IN BIOMEDICAL SCIENCES </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257369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4170639861"/>
              </p:ext>
            </p:extLst>
          </p:nvPr>
        </p:nvGraphicFramePr>
        <p:xfrm>
          <a:off x="0" y="441434"/>
          <a:ext cx="12003314" cy="573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75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43088"/>
            <a:ext cx="10515600" cy="4351338"/>
          </a:xfrm>
        </p:spPr>
        <p:txBody>
          <a:bodyPr/>
          <a:lstStyle/>
          <a:p>
            <a:pPr marL="0" indent="0">
              <a:lnSpc>
                <a:spcPct val="150000"/>
              </a:lnSpc>
              <a:buNone/>
            </a:pPr>
            <a:r>
              <a:rPr lang="en-US" dirty="0">
                <a:latin typeface="Times New Roman" charset="0"/>
                <a:ea typeface="Times New Roman" charset="0"/>
                <a:cs typeface="Times New Roman" charset="0"/>
              </a:rPr>
              <a:t>The Master of Biomedical Science program was designed in response to real and growing job opportunities in the workforce due to increasing healthcare service advancements in Qatar, and has been benchmarked in quality to equivalent programs in the USA. </a:t>
            </a:r>
          </a:p>
          <a:p>
            <a:pPr marL="0" indent="0">
              <a:lnSpc>
                <a:spcPct val="150000"/>
              </a:lnSpc>
              <a:buNone/>
            </a:pPr>
            <a:r>
              <a:rPr lang="en-US" dirty="0">
                <a:latin typeface="Times New Roman" charset="0"/>
                <a:ea typeface="Times New Roman" charset="0"/>
                <a:cs typeface="Times New Roman" charset="0"/>
              </a:rPr>
              <a:t>The program will provide the knowledge and technical skills needed for medical laboratory and biomedical research professionals in Qatar. </a:t>
            </a:r>
          </a:p>
          <a:p>
            <a:endParaRPr lang="en-US"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Mission</a:t>
            </a:r>
          </a:p>
        </p:txBody>
      </p:sp>
    </p:spTree>
    <p:extLst>
      <p:ext uri="{BB962C8B-B14F-4D97-AF65-F5344CB8AC3E}">
        <p14:creationId xmlns:p14="http://schemas.microsoft.com/office/powerpoint/2010/main" val="40180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Skills</a:t>
            </a:r>
          </a:p>
        </p:txBody>
      </p:sp>
      <p:sp>
        <p:nvSpPr>
          <p:cNvPr id="3" name="Content Placeholder 2"/>
          <p:cNvSpPr>
            <a:spLocks noGrp="1"/>
          </p:cNvSpPr>
          <p:nvPr>
            <p:ph idx="1"/>
          </p:nvPr>
        </p:nvSpPr>
        <p:spPr/>
        <p:txBody>
          <a:bodyPr>
            <a:normAutofit lnSpcReduction="10000"/>
          </a:bodyPr>
          <a:lstStyle/>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Theoretical knowledge</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Hands on practical expertise</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Ethics of the healthcare industry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Critical thinking and writing abilities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Communication skills</a:t>
            </a:r>
          </a:p>
          <a:p>
            <a:endParaRPr lang="en-US" dirty="0"/>
          </a:p>
        </p:txBody>
      </p:sp>
    </p:spTree>
    <p:extLst>
      <p:ext uri="{BB962C8B-B14F-4D97-AF65-F5344CB8AC3E}">
        <p14:creationId xmlns:p14="http://schemas.microsoft.com/office/powerpoint/2010/main" val="328516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843088"/>
            <a:ext cx="10515600" cy="4771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60000"/>
              </a:lnSpc>
            </a:pPr>
            <a:r>
              <a:rPr lang="en-US" dirty="0">
                <a:latin typeface="Times New Roman" charset="0"/>
                <a:ea typeface="Times New Roman" charset="0"/>
                <a:cs typeface="Times New Roman" charset="0"/>
              </a:rPr>
              <a:t>Master of Sciences in Biomedical Sciences</a:t>
            </a:r>
          </a:p>
          <a:p>
            <a:pPr>
              <a:lnSpc>
                <a:spcPct val="160000"/>
              </a:lnSpc>
            </a:pPr>
            <a:r>
              <a:rPr lang="en-US" dirty="0">
                <a:latin typeface="Times New Roman" charset="0"/>
                <a:ea typeface="Times New Roman" charset="0"/>
                <a:cs typeface="Times New Roman" charset="0"/>
              </a:rPr>
              <a:t>Offered by the Biomedical Sciences Department at CHS</a:t>
            </a:r>
          </a:p>
          <a:p>
            <a:pPr>
              <a:lnSpc>
                <a:spcPct val="16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60000"/>
              </a:lnSpc>
            </a:pPr>
            <a:r>
              <a:rPr lang="en-US" dirty="0">
                <a:latin typeface="Times New Roman" charset="0"/>
                <a:ea typeface="Times New Roman" charset="0"/>
                <a:cs typeface="Times New Roman" charset="0"/>
              </a:rPr>
              <a:t>Expected number of enrolled students per year is </a:t>
            </a:r>
            <a:r>
              <a:rPr lang="en-US" b="1" dirty="0">
                <a:latin typeface="Times New Roman" charset="0"/>
                <a:ea typeface="Times New Roman" charset="0"/>
                <a:cs typeface="Times New Roman" charset="0"/>
              </a:rPr>
              <a:t>10-12 students</a:t>
            </a:r>
          </a:p>
          <a:p>
            <a:pPr>
              <a:lnSpc>
                <a:spcPct val="160000"/>
              </a:lnSpc>
            </a:pPr>
            <a:r>
              <a:rPr lang="en-US" dirty="0">
                <a:latin typeface="Times New Roman" charset="0"/>
                <a:ea typeface="Times New Roman" charset="0"/>
                <a:cs typeface="Times New Roman" charset="0"/>
              </a:rPr>
              <a:t>Course duration: </a:t>
            </a:r>
            <a:r>
              <a:rPr lang="en-US" b="1" dirty="0">
                <a:solidFill>
                  <a:srgbClr val="6EBE4A"/>
                </a:solidFill>
                <a:latin typeface="Times New Roman" charset="0"/>
                <a:ea typeface="Times New Roman" charset="0"/>
                <a:cs typeface="Times New Roman" charset="0"/>
              </a:rPr>
              <a:t>2 years (36 CH)</a:t>
            </a:r>
          </a:p>
          <a:p>
            <a:pPr marL="0" indent="0">
              <a:lnSpc>
                <a:spcPct val="160000"/>
              </a:lnSpc>
              <a:buFont typeface="Arial"/>
              <a:buNone/>
            </a:pPr>
            <a:endParaRPr lang="en-US" dirty="0"/>
          </a:p>
          <a:p>
            <a:pPr marL="0" indent="0">
              <a:lnSpc>
                <a:spcPct val="160000"/>
              </a:lnSpc>
              <a:buFont typeface="Arial"/>
              <a:buNone/>
            </a:pPr>
            <a:endParaRPr lang="en-US" dirty="0"/>
          </a:p>
          <a:p>
            <a:pPr>
              <a:lnSpc>
                <a:spcPct val="160000"/>
              </a:lnSpc>
            </a:pPr>
            <a:endParaRPr lang="en-US" dirty="0"/>
          </a:p>
          <a:p>
            <a:pPr>
              <a:lnSpc>
                <a:spcPct val="160000"/>
              </a:lnSpc>
            </a:pPr>
            <a:endParaRPr lang="en-US" dirty="0"/>
          </a:p>
        </p:txBody>
      </p:sp>
    </p:spTree>
    <p:extLst>
      <p:ext uri="{BB962C8B-B14F-4D97-AF65-F5344CB8AC3E}">
        <p14:creationId xmlns:p14="http://schemas.microsoft.com/office/powerpoint/2010/main" val="340658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838199" y="1825625"/>
            <a:ext cx="10903857" cy="4909004"/>
          </a:xfrm>
        </p:spPr>
        <p:txBody>
          <a:bodyPr>
            <a:normAutofit/>
          </a:bodyPr>
          <a:lstStyle/>
          <a:p>
            <a:pPr lvl="0">
              <a:lnSpc>
                <a:spcPct val="150000"/>
              </a:lnSpc>
            </a:pPr>
            <a:r>
              <a:rPr lang="en-AU" dirty="0">
                <a:latin typeface="Times New Roman" charset="0"/>
                <a:ea typeface="Times New Roman" charset="0"/>
                <a:cs typeface="Times New Roman" charset="0"/>
              </a:rPr>
              <a:t>Bachelor Degree in a health-related field with a minimum GPA of </a:t>
            </a:r>
            <a:r>
              <a:rPr lang="en-AU" b="1" dirty="0">
                <a:latin typeface="Times New Roman" charset="0"/>
                <a:ea typeface="Times New Roman" charset="0"/>
                <a:cs typeface="Times New Roman" charset="0"/>
              </a:rPr>
              <a:t>2.8 out of 4.0 or equivalent.</a:t>
            </a:r>
          </a:p>
          <a:p>
            <a:pPr lvl="0">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620 TOEFL </a:t>
            </a:r>
            <a:r>
              <a:rPr lang="en-AU" dirty="0">
                <a:latin typeface="Times New Roman" charset="0"/>
                <a:ea typeface="Times New Roman" charset="0"/>
                <a:cs typeface="Times New Roman" charset="0"/>
              </a:rPr>
              <a:t>or equivalent test (e.g. </a:t>
            </a:r>
            <a:r>
              <a:rPr lang="en-AU" b="1" dirty="0">
                <a:latin typeface="Times New Roman" charset="0"/>
                <a:ea typeface="Times New Roman" charset="0"/>
                <a:cs typeface="Times New Roman" charset="0"/>
              </a:rPr>
              <a:t>IELTS score of 6.0</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a:t>
            </a:r>
            <a:r>
              <a:rPr lang="en-AU"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lvl="0">
              <a:lnSpc>
                <a:spcPct val="150000"/>
              </a:lnSpc>
            </a:pPr>
            <a:r>
              <a:rPr lang="en-AU" dirty="0">
                <a:latin typeface="Times New Roman" charset="0"/>
                <a:ea typeface="Times New Roman" charset="0"/>
                <a:cs typeface="Times New Roman" charset="0"/>
              </a:rPr>
              <a:t>Successfully completing an </a:t>
            </a:r>
            <a:r>
              <a:rPr lang="en-AU" b="1" dirty="0">
                <a:latin typeface="Times New Roman" charset="0"/>
                <a:ea typeface="Times New Roman" charset="0"/>
                <a:cs typeface="Times New Roman" charset="0"/>
              </a:rPr>
              <a:t>interview.</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5029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8015050"/>
              </p:ext>
            </p:extLst>
          </p:nvPr>
        </p:nvGraphicFramePr>
        <p:xfrm>
          <a:off x="0" y="151148"/>
          <a:ext cx="12192000" cy="653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22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Program standing</a:t>
            </a:r>
          </a:p>
        </p:txBody>
      </p:sp>
      <p:sp>
        <p:nvSpPr>
          <p:cNvPr id="3" name="Content Placeholder 2"/>
          <p:cNvSpPr>
            <a:spLocks noGrp="1"/>
          </p:cNvSpPr>
          <p:nvPr>
            <p:ph idx="1"/>
          </p:nvPr>
        </p:nvSpPr>
        <p:spPr/>
        <p:txBody>
          <a:bodyPr/>
          <a:lstStyle/>
          <a:p>
            <a:pPr marL="285750" indent="-285750">
              <a:lnSpc>
                <a:spcPct val="150000"/>
              </a:lnSpc>
              <a:buFont typeface="Arial" panose="020B0604020202020204" pitchFamily="34" charset="0"/>
              <a:buChar char="•"/>
            </a:pPr>
            <a:r>
              <a:rPr lang="en-GB" sz="3600" b="1" dirty="0">
                <a:latin typeface="Times New Roman" charset="0"/>
                <a:ea typeface="Times New Roman" charset="0"/>
                <a:cs typeface="Times New Roman" charset="0"/>
              </a:rPr>
              <a:t>9</a:t>
            </a:r>
            <a:r>
              <a:rPr lang="en-GB" sz="3600" b="1" baseline="30000" dirty="0">
                <a:latin typeface="Times New Roman" charset="0"/>
                <a:ea typeface="Times New Roman" charset="0"/>
                <a:cs typeface="Times New Roman" charset="0"/>
              </a:rPr>
              <a:t>th</a:t>
            </a:r>
            <a:r>
              <a:rPr lang="en-GB" sz="3600" dirty="0">
                <a:latin typeface="Times New Roman" charset="0"/>
                <a:ea typeface="Times New Roman" charset="0"/>
                <a:cs typeface="Times New Roman" charset="0"/>
              </a:rPr>
              <a:t> batch of students in the </a:t>
            </a:r>
            <a:r>
              <a:rPr lang="en-GB" sz="3600" b="1" dirty="0">
                <a:latin typeface="Times New Roman" charset="0"/>
                <a:ea typeface="Times New Roman" charset="0"/>
                <a:cs typeface="Times New Roman" charset="0"/>
              </a:rPr>
              <a:t>Master of Science in Biomedical Science </a:t>
            </a:r>
            <a:r>
              <a:rPr lang="en-GB" sz="3600" dirty="0">
                <a:latin typeface="Times New Roman" charset="0"/>
                <a:ea typeface="Times New Roman" charset="0"/>
                <a:cs typeface="Times New Roman" charset="0"/>
              </a:rPr>
              <a:t>(</a:t>
            </a:r>
            <a:r>
              <a:rPr lang="en-GB" sz="3600" b="1" dirty="0">
                <a:latin typeface="Times New Roman" charset="0"/>
                <a:ea typeface="Times New Roman" charset="0"/>
                <a:cs typeface="Times New Roman" charset="0"/>
              </a:rPr>
              <a:t>Since 2012</a:t>
            </a:r>
            <a:r>
              <a:rPr lang="en-GB" sz="3600" dirty="0">
                <a:latin typeface="Times New Roman" charset="0"/>
                <a:ea typeface="Times New Roman" charset="0"/>
                <a:cs typeface="Times New Roman" charset="0"/>
              </a:rPr>
              <a:t>)</a:t>
            </a:r>
          </a:p>
          <a:p>
            <a:pPr marL="285750" indent="-285750">
              <a:lnSpc>
                <a:spcPct val="150000"/>
              </a:lnSpc>
              <a:buFont typeface="Arial" panose="020B0604020202020204" pitchFamily="34" charset="0"/>
              <a:buChar char="•"/>
            </a:pPr>
            <a:r>
              <a:rPr lang="en-GB" sz="3600" dirty="0">
                <a:latin typeface="Times New Roman" charset="0"/>
                <a:ea typeface="Times New Roman" charset="0"/>
                <a:cs typeface="Times New Roman" charset="0"/>
              </a:rPr>
              <a:t>Successfully graduated </a:t>
            </a:r>
            <a:r>
              <a:rPr lang="en-GB" sz="3600" b="1" dirty="0">
                <a:latin typeface="Times New Roman" charset="0"/>
                <a:ea typeface="Times New Roman" charset="0"/>
                <a:cs typeface="Times New Roman" charset="0"/>
              </a:rPr>
              <a:t>66</a:t>
            </a:r>
            <a:r>
              <a:rPr lang="en-GB" sz="3600" dirty="0">
                <a:latin typeface="Times New Roman" charset="0"/>
                <a:ea typeface="Times New Roman" charset="0"/>
                <a:cs typeface="Times New Roman" charset="0"/>
              </a:rPr>
              <a:t> </a:t>
            </a:r>
            <a:r>
              <a:rPr lang="en-GB" sz="3600" b="1" dirty="0">
                <a:latin typeface="Times New Roman" charset="0"/>
                <a:ea typeface="Times New Roman" charset="0"/>
                <a:cs typeface="Times New Roman" charset="0"/>
              </a:rPr>
              <a:t>students </a:t>
            </a:r>
            <a:r>
              <a:rPr lang="en-GB" sz="3600" dirty="0">
                <a:latin typeface="Times New Roman" charset="0"/>
                <a:ea typeface="Times New Roman" charset="0"/>
                <a:cs typeface="Times New Roman" charset="0"/>
              </a:rPr>
              <a:t>so far</a:t>
            </a:r>
          </a:p>
          <a:p>
            <a:pPr marL="285750" indent="-285750">
              <a:lnSpc>
                <a:spcPct val="150000"/>
              </a:lnSpc>
              <a:buFont typeface="Arial" panose="020B0604020202020204" pitchFamily="34" charset="0"/>
              <a:buChar char="•"/>
            </a:pPr>
            <a:r>
              <a:rPr lang="en-GB" sz="3600" b="1" dirty="0">
                <a:latin typeface="Times New Roman" charset="0"/>
                <a:ea typeface="Times New Roman" charset="0"/>
                <a:cs typeface="Times New Roman" charset="0"/>
              </a:rPr>
              <a:t>Total of 11 admitted students/batch</a:t>
            </a:r>
          </a:p>
          <a:p>
            <a:endParaRPr lang="en-US" dirty="0">
              <a:latin typeface="Times New Roman" charset="0"/>
              <a:ea typeface="Times New Roman" charset="0"/>
              <a:cs typeface="Times New Roman" charset="0"/>
            </a:endParaRPr>
          </a:p>
          <a:p>
            <a:pPr marL="0" indent="0">
              <a:buNone/>
            </a:pPr>
            <a:endParaRPr lang="en-US" dirty="0"/>
          </a:p>
        </p:txBody>
      </p:sp>
    </p:spTree>
    <p:extLst>
      <p:ext uri="{BB962C8B-B14F-4D97-AF65-F5344CB8AC3E}">
        <p14:creationId xmlns:p14="http://schemas.microsoft.com/office/powerpoint/2010/main" val="316854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41890" y="574661"/>
            <a:ext cx="9391866" cy="754053"/>
          </a:xfrm>
          <a:prstGeom prst="rect">
            <a:avLst/>
          </a:prstGeom>
        </p:spPr>
        <p:txBody>
          <a:bodyPr wrap="none">
            <a:spAutoFit/>
          </a:bodyPr>
          <a:lstStyle/>
          <a:p>
            <a:r>
              <a:rPr lang="en-GB" sz="2100" b="1" dirty="0">
                <a:solidFill>
                  <a:srgbClr val="6EBE4A"/>
                </a:solidFill>
                <a:latin typeface="Times New Roman" charset="0"/>
                <a:ea typeface="Times New Roman" charset="0"/>
                <a:cs typeface="Times New Roman" charset="0"/>
              </a:rPr>
              <a:t>Concentration in </a:t>
            </a:r>
            <a:r>
              <a:rPr lang="en-US" sz="2100" b="1" dirty="0">
                <a:solidFill>
                  <a:srgbClr val="6EBE4A"/>
                </a:solidFill>
                <a:latin typeface="Times New Roman" charset="0"/>
                <a:ea typeface="Times New Roman" charset="0"/>
                <a:cs typeface="Times New Roman" charset="0"/>
              </a:rPr>
              <a:t>Advanced Clinical Practice with thesis option (Research track)</a:t>
            </a:r>
          </a:p>
          <a:p>
            <a:endParaRPr lang="en-US" sz="2200" dirty="0">
              <a:solidFill>
                <a:srgbClr val="C00000"/>
              </a:solidFill>
            </a:endParaRPr>
          </a:p>
        </p:txBody>
      </p:sp>
      <p:sp>
        <p:nvSpPr>
          <p:cNvPr id="2" name="Rectangle 1"/>
          <p:cNvSpPr/>
          <p:nvPr/>
        </p:nvSpPr>
        <p:spPr>
          <a:xfrm>
            <a:off x="1641890" y="939656"/>
            <a:ext cx="9144000" cy="677108"/>
          </a:xfrm>
          <a:prstGeom prst="rect">
            <a:avLst/>
          </a:prstGeom>
        </p:spPr>
        <p:txBody>
          <a:bodyPr wrap="square">
            <a:spAutoFit/>
          </a:bodyPr>
          <a:lstStyle/>
          <a:p>
            <a:endParaRPr lang="en-US" sz="2000" dirty="0">
              <a:solidFill>
                <a:srgbClr val="333333"/>
              </a:solidFill>
            </a:endParaRPr>
          </a:p>
          <a:p>
            <a:endParaRPr lang="en-US" b="1" u="sng" dirty="0"/>
          </a:p>
        </p:txBody>
      </p:sp>
      <p:sp>
        <p:nvSpPr>
          <p:cNvPr id="6" name="Rectangle 5"/>
          <p:cNvSpPr/>
          <p:nvPr/>
        </p:nvSpPr>
        <p:spPr>
          <a:xfrm>
            <a:off x="1641890" y="961175"/>
            <a:ext cx="9144000" cy="1246495"/>
          </a:xfrm>
          <a:prstGeom prst="rect">
            <a:avLst/>
          </a:prstGeom>
        </p:spPr>
        <p:txBody>
          <a:bodyPr wrap="square">
            <a:spAutoFit/>
          </a:bodyPr>
          <a:lstStyle/>
          <a:p>
            <a:pPr algn="ctr"/>
            <a:r>
              <a:rPr lang="en-US" sz="1500" b="1" dirty="0">
                <a:latin typeface="Times New Roman" charset="0"/>
                <a:ea typeface="Times New Roman" charset="0"/>
                <a:cs typeface="Times New Roman" charset="0"/>
              </a:rPr>
              <a:t>A minimum of </a:t>
            </a:r>
            <a:r>
              <a:rPr lang="en-US" sz="1500" b="1" u="sng" dirty="0">
                <a:latin typeface="Times New Roman" charset="0"/>
                <a:ea typeface="Times New Roman" charset="0"/>
                <a:cs typeface="Times New Roman" charset="0"/>
              </a:rPr>
              <a:t>36 credit hours </a:t>
            </a:r>
            <a:r>
              <a:rPr lang="en-US" sz="1500" b="1" dirty="0">
                <a:latin typeface="Times New Roman" charset="0"/>
                <a:ea typeface="Times New Roman" charset="0"/>
                <a:cs typeface="Times New Roman" charset="0"/>
              </a:rPr>
              <a:t>are required to complete the Master of Science in Biomedical Sciences:</a:t>
            </a:r>
          </a:p>
          <a:p>
            <a:pPr algn="ctr"/>
            <a:endParaRPr lang="en-US" sz="1500" u="sng" dirty="0"/>
          </a:p>
          <a:p>
            <a:pPr algn="ctr"/>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15</a:t>
            </a:r>
            <a:r>
              <a:rPr lang="en-US" sz="1500" u="sng" dirty="0">
                <a:latin typeface="Times New Roman" charset="0"/>
                <a:ea typeface="Times New Roman" charset="0"/>
                <a:cs typeface="Times New Roman" charset="0"/>
              </a:rPr>
              <a:t> credit hours in Major Core Requirements</a:t>
            </a:r>
            <a:r>
              <a:rPr lang="en-US" sz="1500" dirty="0">
                <a:latin typeface="Times New Roman" charset="0"/>
                <a:ea typeface="Times New Roman" charset="0"/>
                <a:cs typeface="Times New Roman" charset="0"/>
              </a:rPr>
              <a:t>      </a:t>
            </a:r>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21 </a:t>
            </a:r>
            <a:r>
              <a:rPr lang="en-US" sz="1500" u="sng" dirty="0">
                <a:latin typeface="Times New Roman" charset="0"/>
                <a:ea typeface="Times New Roman" charset="0"/>
                <a:cs typeface="Times New Roman" charset="0"/>
              </a:rPr>
              <a:t>credit hours in Concentration Requirements</a:t>
            </a:r>
            <a:endParaRPr lang="en-US" sz="2000" b="1" u="sng" dirty="0">
              <a:latin typeface="Times New Roman" charset="0"/>
              <a:ea typeface="Times New Roman" charset="0"/>
              <a:cs typeface="Times New Roman" charset="0"/>
            </a:endParaRPr>
          </a:p>
          <a:p>
            <a:r>
              <a:rPr lang="en-US" sz="1500" b="1" dirty="0">
                <a:latin typeface="Times New Roman" charset="0"/>
                <a:ea typeface="Times New Roman" charset="0"/>
                <a:cs typeface="Times New Roman" charset="0"/>
              </a:rPr>
              <a:t>                     -  Common for both tracks                                                                       - Required Courses</a:t>
            </a:r>
          </a:p>
          <a:p>
            <a:r>
              <a:rPr lang="en-US" sz="1500" b="1" dirty="0">
                <a:latin typeface="Times New Roman" charset="0"/>
                <a:ea typeface="Times New Roman" charset="0"/>
                <a:cs typeface="Times New Roman" charset="0"/>
              </a:rPr>
              <a:t>                                                                                                                                         - Elective Courses</a:t>
            </a:r>
          </a:p>
        </p:txBody>
      </p:sp>
      <p:sp>
        <p:nvSpPr>
          <p:cNvPr id="12" name="Rectangle 11"/>
          <p:cNvSpPr/>
          <p:nvPr/>
        </p:nvSpPr>
        <p:spPr>
          <a:xfrm>
            <a:off x="195121" y="6505642"/>
            <a:ext cx="1524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5326" y="6435597"/>
            <a:ext cx="2108334" cy="307777"/>
          </a:xfrm>
          <a:prstGeom prst="rect">
            <a:avLst/>
          </a:prstGeom>
        </p:spPr>
        <p:txBody>
          <a:bodyPr wrap="none">
            <a:spAutoFit/>
          </a:bodyPr>
          <a:lstStyle/>
          <a:p>
            <a:r>
              <a:rPr lang="en-US" sz="1400" dirty="0">
                <a:latin typeface="Times New Roman" charset="0"/>
                <a:ea typeface="Times New Roman" charset="0"/>
                <a:cs typeface="Times New Roman" charset="0"/>
              </a:rPr>
              <a:t>Major Core Requirements </a:t>
            </a:r>
          </a:p>
        </p:txBody>
      </p:sp>
      <p:sp>
        <p:nvSpPr>
          <p:cNvPr id="20" name="Rectangle 19"/>
          <p:cNvSpPr/>
          <p:nvPr/>
        </p:nvSpPr>
        <p:spPr>
          <a:xfrm>
            <a:off x="2880573" y="6506878"/>
            <a:ext cx="1524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88583" y="6435596"/>
            <a:ext cx="2061911" cy="307777"/>
          </a:xfrm>
          <a:prstGeom prst="rect">
            <a:avLst/>
          </a:prstGeom>
        </p:spPr>
        <p:txBody>
          <a:bodyPr wrap="none">
            <a:spAutoFit/>
          </a:bodyPr>
          <a:lstStyle/>
          <a:p>
            <a:r>
              <a:rPr lang="en-US" sz="1400" dirty="0">
                <a:latin typeface="Times New Roman" charset="0"/>
                <a:ea typeface="Times New Roman" charset="0"/>
                <a:cs typeface="Times New Roman" charset="0"/>
              </a:rPr>
              <a:t>Required for Thesis Track</a:t>
            </a:r>
          </a:p>
        </p:txBody>
      </p:sp>
      <p:sp>
        <p:nvSpPr>
          <p:cNvPr id="27" name="Rectangle 26"/>
          <p:cNvSpPr/>
          <p:nvPr/>
        </p:nvSpPr>
        <p:spPr>
          <a:xfrm>
            <a:off x="5635316" y="6524634"/>
            <a:ext cx="152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52204" y="6450006"/>
            <a:ext cx="2061911" cy="307777"/>
          </a:xfrm>
          <a:prstGeom prst="rect">
            <a:avLst/>
          </a:prstGeom>
        </p:spPr>
        <p:txBody>
          <a:bodyPr wrap="none">
            <a:spAutoFit/>
          </a:bodyPr>
          <a:lstStyle/>
          <a:p>
            <a:r>
              <a:rPr lang="en-US" sz="1400" dirty="0">
                <a:latin typeface="Times New Roman" charset="0"/>
                <a:ea typeface="Times New Roman" charset="0"/>
                <a:cs typeface="Times New Roman" charset="0"/>
              </a:rPr>
              <a:t>Electives for Thesis Track</a:t>
            </a:r>
          </a:p>
        </p:txBody>
      </p:sp>
      <p:grpSp>
        <p:nvGrpSpPr>
          <p:cNvPr id="5" name="Group 4"/>
          <p:cNvGrpSpPr/>
          <p:nvPr/>
        </p:nvGrpSpPr>
        <p:grpSpPr>
          <a:xfrm>
            <a:off x="354919" y="2042272"/>
            <a:ext cx="7459196" cy="4351966"/>
            <a:chOff x="2747221" y="2097196"/>
            <a:chExt cx="7459196" cy="4351966"/>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822" b="4516"/>
            <a:stretch/>
          </p:blipFill>
          <p:spPr>
            <a:xfrm>
              <a:off x="2747221" y="2097196"/>
              <a:ext cx="7459196" cy="4351966"/>
            </a:xfrm>
            <a:prstGeom prst="rect">
              <a:avLst/>
            </a:prstGeom>
          </p:spPr>
        </p:pic>
        <p:sp>
          <p:nvSpPr>
            <p:cNvPr id="35" name="Rectangle 34"/>
            <p:cNvSpPr/>
            <p:nvPr/>
          </p:nvSpPr>
          <p:spPr>
            <a:xfrm>
              <a:off x="2773034" y="3160326"/>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22010" y="3177249"/>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71235" y="3564914"/>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73034" y="3369210"/>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22010" y="3362453"/>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25738" y="3559998"/>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84465" y="5613888"/>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53448" y="5617279"/>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42939" y="5439229"/>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42939" y="5242543"/>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84663" y="5242543"/>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84663" y="5439229"/>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itle 1"/>
          <p:cNvSpPr>
            <a:spLocks noGrp="1"/>
          </p:cNvSpPr>
          <p:nvPr>
            <p:ph type="title"/>
          </p:nvPr>
        </p:nvSpPr>
        <p:spPr>
          <a:xfrm>
            <a:off x="174873" y="-28913"/>
            <a:ext cx="10515600" cy="680519"/>
          </a:xfrm>
        </p:spPr>
        <p:txBody>
          <a:bodyPr>
            <a:normAutofit/>
          </a:bodyPr>
          <a:lstStyle/>
          <a:p>
            <a:r>
              <a:rPr lang="en-US" sz="3600" b="1" u="sng" dirty="0">
                <a:solidFill>
                  <a:srgbClr val="9779D3"/>
                </a:solidFill>
                <a:latin typeface="Times New Roman" charset="0"/>
                <a:ea typeface="Times New Roman" charset="0"/>
                <a:cs typeface="Times New Roman" charset="0"/>
              </a:rPr>
              <a:t>Degree Requirement and Study plan:</a:t>
            </a:r>
          </a:p>
        </p:txBody>
      </p:sp>
      <p:sp>
        <p:nvSpPr>
          <p:cNvPr id="4" name="Rectangle 3"/>
          <p:cNvSpPr/>
          <p:nvPr/>
        </p:nvSpPr>
        <p:spPr>
          <a:xfrm>
            <a:off x="7737890" y="2633178"/>
            <a:ext cx="6096000" cy="2800767"/>
          </a:xfrm>
          <a:prstGeom prst="rect">
            <a:avLst/>
          </a:prstGeom>
        </p:spPr>
        <p:txBody>
          <a:bodyPr>
            <a:spAutoFit/>
          </a:bodyPr>
          <a:lstStyle/>
          <a:p>
            <a:r>
              <a:rPr lang="en-US" sz="1600" b="1" dirty="0">
                <a:latin typeface="Times New Roman" charset="0"/>
                <a:ea typeface="Times New Roman" charset="0"/>
                <a:cs typeface="Times New Roman" charset="0"/>
              </a:rPr>
              <a:t>Electives:</a:t>
            </a:r>
          </a:p>
          <a:p>
            <a:r>
              <a:rPr lang="en-US" sz="1600" dirty="0">
                <a:latin typeface="Times New Roman" charset="0"/>
                <a:ea typeface="Times New Roman" charset="0"/>
                <a:cs typeface="Times New Roman" charset="0"/>
              </a:rPr>
              <a:t>BIOM 650 Pathogenic Microbiology</a:t>
            </a:r>
          </a:p>
          <a:p>
            <a:r>
              <a:rPr lang="en-US" sz="1600" dirty="0">
                <a:latin typeface="Times New Roman" charset="0"/>
                <a:ea typeface="Times New Roman" charset="0"/>
                <a:cs typeface="Times New Roman" charset="0"/>
              </a:rPr>
              <a:t>BIOM 651 Viral Pathogenesis and Diagnosis</a:t>
            </a:r>
          </a:p>
          <a:p>
            <a:r>
              <a:rPr lang="en-US" sz="1600" dirty="0">
                <a:latin typeface="Times New Roman" charset="0"/>
                <a:ea typeface="Times New Roman" charset="0"/>
                <a:cs typeface="Times New Roman" charset="0"/>
              </a:rPr>
              <a:t>BIOM 660 Biochemistry</a:t>
            </a:r>
          </a:p>
          <a:p>
            <a:r>
              <a:rPr lang="en-US" sz="1600" dirty="0">
                <a:latin typeface="Times New Roman" charset="0"/>
                <a:ea typeface="Times New Roman" charset="0"/>
                <a:cs typeface="Times New Roman" charset="0"/>
              </a:rPr>
              <a:t>BIOM 670 Principles of Immunochemistry</a:t>
            </a:r>
          </a:p>
          <a:p>
            <a:r>
              <a:rPr lang="en-US" sz="1600" dirty="0">
                <a:latin typeface="Times New Roman" charset="0"/>
                <a:ea typeface="Times New Roman" charset="0"/>
                <a:cs typeface="Times New Roman" charset="0"/>
              </a:rPr>
              <a:t>BIOM 675 Immunology and Serology</a:t>
            </a:r>
          </a:p>
          <a:p>
            <a:r>
              <a:rPr lang="en-US" sz="1600" dirty="0">
                <a:latin typeface="Times New Roman" charset="0"/>
                <a:ea typeface="Times New Roman" charset="0"/>
                <a:cs typeface="Times New Roman" charset="0"/>
              </a:rPr>
              <a:t>BIOM 680 Oncology</a:t>
            </a:r>
          </a:p>
          <a:p>
            <a:r>
              <a:rPr lang="en-US" sz="1600" dirty="0">
                <a:latin typeface="Times New Roman" charset="0"/>
                <a:ea typeface="Times New Roman" charset="0"/>
                <a:cs typeface="Times New Roman" charset="0"/>
              </a:rPr>
              <a:t>BIOM 681 Advanced Hematology</a:t>
            </a:r>
          </a:p>
          <a:p>
            <a:r>
              <a:rPr lang="en-US" sz="1600" dirty="0">
                <a:latin typeface="Times New Roman" charset="0"/>
                <a:ea typeface="Times New Roman" charset="0"/>
                <a:cs typeface="Times New Roman" charset="0"/>
              </a:rPr>
              <a:t>BIOM 682 Advanced Immunohematology</a:t>
            </a:r>
          </a:p>
          <a:p>
            <a:r>
              <a:rPr lang="en-US" sz="1600" dirty="0">
                <a:latin typeface="Times New Roman" charset="0"/>
                <a:ea typeface="Times New Roman" charset="0"/>
                <a:cs typeface="Times New Roman" charset="0"/>
              </a:rPr>
              <a:t>BIOM 665 Special topics in Biomedical Science I</a:t>
            </a:r>
          </a:p>
          <a:p>
            <a:r>
              <a:rPr lang="en-US" sz="1600" dirty="0">
                <a:latin typeface="Times New Roman" charset="0"/>
                <a:ea typeface="Times New Roman" charset="0"/>
                <a:cs typeface="Times New Roman" charset="0"/>
              </a:rPr>
              <a:t>BIOM 666 Special topics in Biomedical Sciences II</a:t>
            </a:r>
            <a:endParaRPr lang="en-US" sz="1600"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08372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36837" y="414391"/>
            <a:ext cx="7651582" cy="984885"/>
          </a:xfrm>
          <a:prstGeom prst="rect">
            <a:avLst/>
          </a:prstGeom>
        </p:spPr>
        <p:txBody>
          <a:bodyPr wrap="none">
            <a:spAutoFit/>
          </a:bodyPr>
          <a:lstStyle/>
          <a:p>
            <a:pPr algn="ctr"/>
            <a:r>
              <a:rPr lang="en-GB" b="1" dirty="0">
                <a:solidFill>
                  <a:srgbClr val="6EBE4A"/>
                </a:solidFill>
                <a:latin typeface="Times New Roman" charset="0"/>
                <a:ea typeface="Times New Roman" charset="0"/>
                <a:cs typeface="Times New Roman" charset="0"/>
              </a:rPr>
              <a:t>Concentration in </a:t>
            </a:r>
            <a:r>
              <a:rPr lang="en-US" b="1" dirty="0">
                <a:solidFill>
                  <a:srgbClr val="6EBE4A"/>
                </a:solidFill>
                <a:latin typeface="Times New Roman" charset="0"/>
                <a:ea typeface="Times New Roman" charset="0"/>
                <a:cs typeface="Times New Roman" charset="0"/>
              </a:rPr>
              <a:t>Laboratory Management with capstone project option </a:t>
            </a:r>
          </a:p>
          <a:p>
            <a:pPr algn="ctr"/>
            <a:r>
              <a:rPr lang="en-US" b="1" dirty="0">
                <a:solidFill>
                  <a:srgbClr val="6EBE4A"/>
                </a:solidFill>
                <a:latin typeface="Times New Roman" charset="0"/>
                <a:ea typeface="Times New Roman" charset="0"/>
                <a:cs typeface="Times New Roman" charset="0"/>
              </a:rPr>
              <a:t>     (Professional/Management Track)</a:t>
            </a:r>
          </a:p>
          <a:p>
            <a:endParaRPr lang="en-US" sz="2200" dirty="0">
              <a:solidFill>
                <a:srgbClr val="C00000"/>
              </a:solidFill>
            </a:endParaRPr>
          </a:p>
        </p:txBody>
      </p:sp>
      <p:sp>
        <p:nvSpPr>
          <p:cNvPr id="2" name="Rectangle 1"/>
          <p:cNvSpPr/>
          <p:nvPr/>
        </p:nvSpPr>
        <p:spPr>
          <a:xfrm>
            <a:off x="1641890" y="939656"/>
            <a:ext cx="9144000" cy="677108"/>
          </a:xfrm>
          <a:prstGeom prst="rect">
            <a:avLst/>
          </a:prstGeom>
        </p:spPr>
        <p:txBody>
          <a:bodyPr wrap="square">
            <a:spAutoFit/>
          </a:bodyPr>
          <a:lstStyle/>
          <a:p>
            <a:endParaRPr lang="en-US" sz="2000" dirty="0">
              <a:solidFill>
                <a:srgbClr val="333333"/>
              </a:solidFill>
            </a:endParaRPr>
          </a:p>
          <a:p>
            <a:endParaRPr lang="en-US" b="1" u="sng" dirty="0"/>
          </a:p>
        </p:txBody>
      </p:sp>
      <p:sp>
        <p:nvSpPr>
          <p:cNvPr id="6" name="Rectangle 5"/>
          <p:cNvSpPr/>
          <p:nvPr/>
        </p:nvSpPr>
        <p:spPr>
          <a:xfrm>
            <a:off x="1641890" y="1025048"/>
            <a:ext cx="9144000" cy="1246495"/>
          </a:xfrm>
          <a:prstGeom prst="rect">
            <a:avLst/>
          </a:prstGeom>
        </p:spPr>
        <p:txBody>
          <a:bodyPr wrap="square">
            <a:spAutoFit/>
          </a:bodyPr>
          <a:lstStyle/>
          <a:p>
            <a:pPr algn="ctr"/>
            <a:r>
              <a:rPr lang="en-US" sz="1500" b="1" dirty="0">
                <a:latin typeface="Times New Roman" charset="0"/>
                <a:ea typeface="Times New Roman" charset="0"/>
                <a:cs typeface="Times New Roman" charset="0"/>
              </a:rPr>
              <a:t>A minimum of </a:t>
            </a:r>
            <a:r>
              <a:rPr lang="en-US" sz="1500" b="1" u="sng" dirty="0">
                <a:latin typeface="Times New Roman" charset="0"/>
                <a:ea typeface="Times New Roman" charset="0"/>
                <a:cs typeface="Times New Roman" charset="0"/>
              </a:rPr>
              <a:t>36 credit hours </a:t>
            </a:r>
            <a:r>
              <a:rPr lang="en-US" sz="1500" b="1" dirty="0">
                <a:latin typeface="Times New Roman" charset="0"/>
                <a:ea typeface="Times New Roman" charset="0"/>
                <a:cs typeface="Times New Roman" charset="0"/>
              </a:rPr>
              <a:t>are required to complete the Master of Science in Biomedical Sciences:</a:t>
            </a:r>
            <a:endParaRPr lang="en-US" sz="1500" dirty="0">
              <a:latin typeface="Times New Roman" charset="0"/>
              <a:ea typeface="Times New Roman" charset="0"/>
              <a:cs typeface="Times New Roman" charset="0"/>
            </a:endParaRPr>
          </a:p>
          <a:p>
            <a:endParaRPr lang="en-US" sz="1500" u="sng" dirty="0">
              <a:latin typeface="Times New Roman" charset="0"/>
              <a:ea typeface="Times New Roman" charset="0"/>
              <a:cs typeface="Times New Roman" charset="0"/>
            </a:endParaRPr>
          </a:p>
          <a:p>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15</a:t>
            </a:r>
            <a:r>
              <a:rPr lang="en-US" sz="1500" u="sng" dirty="0">
                <a:latin typeface="Times New Roman" charset="0"/>
                <a:ea typeface="Times New Roman" charset="0"/>
                <a:cs typeface="Times New Roman" charset="0"/>
              </a:rPr>
              <a:t> credit hours in Major Core Requirements</a:t>
            </a:r>
            <a:r>
              <a:rPr lang="en-US" sz="1500" dirty="0">
                <a:latin typeface="Times New Roman" charset="0"/>
                <a:ea typeface="Times New Roman" charset="0"/>
                <a:cs typeface="Times New Roman" charset="0"/>
              </a:rPr>
              <a:t>      </a:t>
            </a:r>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21 </a:t>
            </a:r>
            <a:r>
              <a:rPr lang="en-US" sz="1500" u="sng" dirty="0">
                <a:latin typeface="Times New Roman" charset="0"/>
                <a:ea typeface="Times New Roman" charset="0"/>
                <a:cs typeface="Times New Roman" charset="0"/>
              </a:rPr>
              <a:t>credit hours in Concentration Requirements</a:t>
            </a:r>
            <a:endParaRPr lang="en-US" sz="2000" b="1" u="sng" dirty="0">
              <a:latin typeface="Times New Roman" charset="0"/>
              <a:ea typeface="Times New Roman" charset="0"/>
              <a:cs typeface="Times New Roman" charset="0"/>
            </a:endParaRPr>
          </a:p>
          <a:p>
            <a:r>
              <a:rPr lang="en-US" sz="1500" b="1" dirty="0">
                <a:latin typeface="Times New Roman" charset="0"/>
                <a:ea typeface="Times New Roman" charset="0"/>
                <a:cs typeface="Times New Roman" charset="0"/>
              </a:rPr>
              <a:t>                     - Common for both Tracks                                                                      - Required Courses</a:t>
            </a:r>
          </a:p>
          <a:p>
            <a:r>
              <a:rPr lang="en-US" sz="1500" b="1" dirty="0"/>
              <a:t>                                                                                                                                         </a:t>
            </a:r>
          </a:p>
        </p:txBody>
      </p:sp>
      <p:sp>
        <p:nvSpPr>
          <p:cNvPr id="12" name="Rectangle 11"/>
          <p:cNvSpPr/>
          <p:nvPr/>
        </p:nvSpPr>
        <p:spPr>
          <a:xfrm>
            <a:off x="3219655" y="6569217"/>
            <a:ext cx="1524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65492" y="6503572"/>
            <a:ext cx="2108334" cy="307777"/>
          </a:xfrm>
          <a:prstGeom prst="rect">
            <a:avLst/>
          </a:prstGeom>
        </p:spPr>
        <p:txBody>
          <a:bodyPr wrap="none">
            <a:spAutoFit/>
          </a:bodyPr>
          <a:lstStyle/>
          <a:p>
            <a:r>
              <a:rPr lang="en-US" sz="1400" dirty="0">
                <a:latin typeface="Times New Roman" charset="0"/>
                <a:ea typeface="Times New Roman" charset="0"/>
                <a:cs typeface="Times New Roman" charset="0"/>
              </a:rPr>
              <a:t>Major Core Requirements </a:t>
            </a:r>
          </a:p>
        </p:txBody>
      </p:sp>
      <p:sp>
        <p:nvSpPr>
          <p:cNvPr id="20" name="Rectangle 19"/>
          <p:cNvSpPr/>
          <p:nvPr/>
        </p:nvSpPr>
        <p:spPr>
          <a:xfrm>
            <a:off x="7049993" y="6566746"/>
            <a:ext cx="1524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87879" y="6503572"/>
            <a:ext cx="2533066" cy="307777"/>
          </a:xfrm>
          <a:prstGeom prst="rect">
            <a:avLst/>
          </a:prstGeom>
        </p:spPr>
        <p:txBody>
          <a:bodyPr wrap="none">
            <a:spAutoFit/>
          </a:bodyPr>
          <a:lstStyle/>
          <a:p>
            <a:r>
              <a:rPr lang="en-US" sz="1400" dirty="0">
                <a:latin typeface="Times New Roman" charset="0"/>
                <a:ea typeface="Times New Roman" charset="0"/>
                <a:cs typeface="Times New Roman" charset="0"/>
              </a:rPr>
              <a:t>Required for Management Track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752" b="2370"/>
          <a:stretch/>
        </p:blipFill>
        <p:spPr>
          <a:xfrm>
            <a:off x="2648824" y="2036591"/>
            <a:ext cx="7539595" cy="4366827"/>
          </a:xfrm>
          <a:prstGeom prst="rect">
            <a:avLst/>
          </a:prstGeom>
        </p:spPr>
      </p:pic>
      <p:sp>
        <p:nvSpPr>
          <p:cNvPr id="30" name="Title 1"/>
          <p:cNvSpPr txBox="1">
            <a:spLocks/>
          </p:cNvSpPr>
          <p:nvPr/>
        </p:nvSpPr>
        <p:spPr>
          <a:xfrm>
            <a:off x="174873" y="-28913"/>
            <a:ext cx="10515600"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solidFill>
                  <a:srgbClr val="9779D3"/>
                </a:solidFill>
                <a:latin typeface="Times New Roman" charset="0"/>
                <a:ea typeface="Times New Roman" charset="0"/>
                <a:cs typeface="Times New Roman" charset="0"/>
              </a:rPr>
              <a:t>Study plan:</a:t>
            </a:r>
          </a:p>
        </p:txBody>
      </p:sp>
      <p:sp>
        <p:nvSpPr>
          <p:cNvPr id="31" name="Rectangle 30"/>
          <p:cNvSpPr/>
          <p:nvPr/>
        </p:nvSpPr>
        <p:spPr>
          <a:xfrm>
            <a:off x="2587524" y="3144437"/>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87524" y="3347979"/>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87524" y="3551521"/>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399479" y="3122883"/>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400833" y="3320368"/>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04561" y="3508647"/>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591252" y="5389120"/>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587524" y="5591854"/>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87524" y="5809539"/>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418621" y="5368150"/>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418621" y="5562369"/>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18621" y="5756588"/>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55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10" y="1700935"/>
            <a:ext cx="10515600" cy="4351338"/>
          </a:xfrm>
        </p:spPr>
        <p:txBody>
          <a:bodyPr>
            <a:normAutofit fontScale="62500" lnSpcReduction="20000"/>
          </a:bodyPr>
          <a:lstStyle/>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Graduate Certificate</a:t>
            </a:r>
          </a:p>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 in Biomedical Sciences </a:t>
            </a:r>
          </a:p>
          <a:p>
            <a:pPr marL="0" indent="0" algn="ctr">
              <a:lnSpc>
                <a:spcPct val="120000"/>
              </a:lnSpc>
              <a:buNone/>
            </a:pPr>
            <a:r>
              <a:rPr lang="en-US" sz="5800" dirty="0">
                <a:solidFill>
                  <a:schemeClr val="tx1">
                    <a:lumMod val="95000"/>
                    <a:lumOff val="5000"/>
                  </a:schemeClr>
                </a:solidFill>
                <a:latin typeface="Times New Roman" charset="0"/>
                <a:ea typeface="Times New Roman" charset="0"/>
                <a:cs typeface="Times New Roman" charset="0"/>
              </a:rPr>
              <a:t>(Laboratory Management &amp; Advanced Clinical Practice)</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88084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About the certificate </a:t>
            </a:r>
          </a:p>
        </p:txBody>
      </p:sp>
      <p:sp>
        <p:nvSpPr>
          <p:cNvPr id="3" name="Content Placeholder 2"/>
          <p:cNvSpPr>
            <a:spLocks noGrp="1"/>
          </p:cNvSpPr>
          <p:nvPr>
            <p:ph idx="1"/>
          </p:nvPr>
        </p:nvSpPr>
        <p:spPr>
          <a:xfrm>
            <a:off x="838200" y="1825625"/>
            <a:ext cx="10515600" cy="4699866"/>
          </a:xfrm>
        </p:spPr>
        <p:txBody>
          <a:bodyPr>
            <a:normAutofit fontScale="77500" lnSpcReduction="20000"/>
          </a:bodyPr>
          <a:lstStyle/>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One year program</a:t>
            </a:r>
          </a:p>
          <a:p>
            <a:pPr marL="285750" indent="-285750">
              <a:lnSpc>
                <a:spcPct val="150000"/>
              </a:lnSpc>
              <a:buFont typeface="Arial" panose="020B0604020202020204" pitchFamily="34" charset="0"/>
              <a:buChar char="•"/>
            </a:pPr>
            <a:r>
              <a:rPr lang="en-US" sz="3700" b="1" dirty="0">
                <a:solidFill>
                  <a:srgbClr val="6EBE4A"/>
                </a:solidFill>
                <a:latin typeface="Times New Roman" charset="0"/>
                <a:ea typeface="Times New Roman" charset="0"/>
                <a:cs typeface="Times New Roman" charset="0"/>
              </a:rPr>
              <a:t>12 credit hours</a:t>
            </a:r>
          </a:p>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Offered for students with a </a:t>
            </a:r>
            <a:r>
              <a:rPr lang="en-US" sz="3700" b="1" dirty="0">
                <a:solidFill>
                  <a:srgbClr val="6EBE4A"/>
                </a:solidFill>
                <a:latin typeface="Times New Roman" charset="0"/>
                <a:ea typeface="Times New Roman" charset="0"/>
                <a:cs typeface="Times New Roman" charset="0"/>
              </a:rPr>
              <a:t>GPA between 2.0-2.79 </a:t>
            </a:r>
          </a:p>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Courses will be counted toward the MSc in Biomedical Sciences</a:t>
            </a:r>
          </a:p>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Students must complete the certificate with a </a:t>
            </a:r>
            <a:r>
              <a:rPr lang="en-US" sz="3700" b="1" dirty="0">
                <a:solidFill>
                  <a:srgbClr val="6EBE4A"/>
                </a:solidFill>
                <a:latin typeface="Times New Roman" charset="0"/>
                <a:ea typeface="Times New Roman" charset="0"/>
                <a:cs typeface="Times New Roman" charset="0"/>
              </a:rPr>
              <a:t>GPA of 3.2 or higher </a:t>
            </a:r>
            <a:r>
              <a:rPr lang="en-US" sz="3700" dirty="0">
                <a:latin typeface="Times New Roman" charset="0"/>
                <a:ea typeface="Times New Roman" charset="0"/>
                <a:cs typeface="Times New Roman" charset="0"/>
              </a:rPr>
              <a:t>to be capable of </a:t>
            </a:r>
            <a:r>
              <a:rPr lang="en-US" sz="3700" b="1" dirty="0">
                <a:solidFill>
                  <a:srgbClr val="9677D2"/>
                </a:solidFill>
                <a:latin typeface="Times New Roman" charset="0"/>
                <a:ea typeface="Times New Roman" charset="0"/>
                <a:cs typeface="Times New Roman" charset="0"/>
              </a:rPr>
              <a:t>applying to the master program</a:t>
            </a:r>
          </a:p>
        </p:txBody>
      </p:sp>
    </p:spTree>
    <p:extLst>
      <p:ext uri="{BB962C8B-B14F-4D97-AF65-F5344CB8AC3E}">
        <p14:creationId xmlns:p14="http://schemas.microsoft.com/office/powerpoint/2010/main" val="277533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72162" y="2446639"/>
          <a:ext cx="5766293" cy="3446217"/>
        </p:xfrm>
        <a:graphic>
          <a:graphicData uri="http://schemas.openxmlformats.org/drawingml/2006/table">
            <a:tbl>
              <a:tblPr>
                <a:tableStyleId>{5C22544A-7EE6-4342-B048-85BDC9FD1C3A}</a:tableStyleId>
              </a:tblPr>
              <a:tblGrid>
                <a:gridCol w="782568">
                  <a:extLst>
                    <a:ext uri="{9D8B030D-6E8A-4147-A177-3AD203B41FA5}">
                      <a16:colId xmlns:a16="http://schemas.microsoft.com/office/drawing/2014/main" val="3418896806"/>
                    </a:ext>
                  </a:extLst>
                </a:gridCol>
                <a:gridCol w="1100837">
                  <a:extLst>
                    <a:ext uri="{9D8B030D-6E8A-4147-A177-3AD203B41FA5}">
                      <a16:colId xmlns:a16="http://schemas.microsoft.com/office/drawing/2014/main" val="1776723097"/>
                    </a:ext>
                  </a:extLst>
                </a:gridCol>
                <a:gridCol w="3265071">
                  <a:extLst>
                    <a:ext uri="{9D8B030D-6E8A-4147-A177-3AD203B41FA5}">
                      <a16:colId xmlns:a16="http://schemas.microsoft.com/office/drawing/2014/main" val="20002"/>
                    </a:ext>
                  </a:extLst>
                </a:gridCol>
                <a:gridCol w="617817">
                  <a:extLst>
                    <a:ext uri="{9D8B030D-6E8A-4147-A177-3AD203B41FA5}">
                      <a16:colId xmlns:a16="http://schemas.microsoft.com/office/drawing/2014/main" val="2480010716"/>
                    </a:ext>
                  </a:extLst>
                </a:gridCol>
              </a:tblGrid>
              <a:tr h="343844">
                <a:tc gridSpan="4">
                  <a:txBody>
                    <a:bodyPr/>
                    <a:lstStyle/>
                    <a:p>
                      <a:pPr marL="0" marR="0" algn="ctr"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Certificate  Year (12 credit 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343844">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a:t>
                      </a:r>
                      <a:r>
                        <a:rPr lang="en-US" sz="1400" b="1" kern="1200" dirty="0" err="1">
                          <a:solidFill>
                            <a:schemeClr val="dk1"/>
                          </a:solidFill>
                          <a:effectLst/>
                          <a:latin typeface="Times New Roman" charset="0"/>
                          <a:ea typeface="Times New Roman" charset="0"/>
                          <a:cs typeface="Times New Roman" charset="0"/>
                        </a:rPr>
                        <a:t>Hrs</a:t>
                      </a: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510</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Pathophysiology</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383113">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550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Medical Labs law and Ethics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43844">
                <a:tc gridSpan="3">
                  <a:txBody>
                    <a:bodyPr/>
                    <a:lstStyle/>
                    <a:p>
                      <a:pPr marL="0" marR="0" indent="0" algn="r" defTabSz="914400" rtl="0" eaLnBrk="1" fontAlgn="ctr" latinLnBrk="0" hangingPunct="1">
                        <a:lnSpc>
                          <a:spcPct val="120000"/>
                        </a:lnSpc>
                        <a:spcBef>
                          <a:spcPts val="0"/>
                        </a:spcBef>
                        <a:spcAft>
                          <a:spcPts val="0"/>
                        </a:spcAft>
                        <a:buClrTx/>
                        <a:buSzTx/>
                        <a:buFontTx/>
                        <a:buNone/>
                        <a:tabLst/>
                        <a:defRPr/>
                      </a:pPr>
                      <a:r>
                        <a:rPr lang="en-US" sz="1400" b="1" kern="1200" dirty="0">
                          <a:solidFill>
                            <a:schemeClr val="dk1"/>
                          </a:solidFill>
                          <a:effectLst/>
                          <a:latin typeface="Times New Roman" charset="0"/>
                          <a:ea typeface="Times New Roman" charset="0"/>
                          <a:cs typeface="Times New Roman" charset="0"/>
                        </a:rPr>
                        <a:t>    Fall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515 </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Molecular Diagnosis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43844">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540</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Research Methods in Biomedical Sciences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343844">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Spring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r h="343844">
                <a:tc gridSpan="3">
                  <a:txBody>
                    <a:bodyPr/>
                    <a:lstStyle/>
                    <a:p>
                      <a:pPr algn="ctr"/>
                      <a:r>
                        <a:rPr lang="en-US" sz="1400" b="1" kern="1200" dirty="0">
                          <a:solidFill>
                            <a:schemeClr val="dk1"/>
                          </a:solidFill>
                          <a:effectLst/>
                          <a:latin typeface="Times New Roman" charset="0"/>
                          <a:ea typeface="Times New Roman" charset="0"/>
                          <a:cs typeface="Times New Roman" charset="0"/>
                        </a:rPr>
                        <a:t>Overall credit hours for the certificate year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822435" y="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Study Plan</a:t>
            </a:r>
          </a:p>
        </p:txBody>
      </p:sp>
      <p:sp>
        <p:nvSpPr>
          <p:cNvPr id="6" name="Rectangle 5"/>
          <p:cNvSpPr/>
          <p:nvPr/>
        </p:nvSpPr>
        <p:spPr>
          <a:xfrm>
            <a:off x="372162" y="6027003"/>
            <a:ext cx="11416146" cy="830997"/>
          </a:xfrm>
          <a:prstGeom prst="rect">
            <a:avLst/>
          </a:prstGeom>
        </p:spPr>
        <p:txBody>
          <a:bodyPr wrap="square">
            <a:spAutoFit/>
          </a:bodyPr>
          <a:lstStyle/>
          <a:p>
            <a:pPr algn="ctr"/>
            <a:r>
              <a:rPr lang="en-US" sz="2400" dirty="0">
                <a:solidFill>
                  <a:prstClr val="black"/>
                </a:solidFill>
                <a:latin typeface="Times New Roman" charset="0"/>
                <a:ea typeface="Times New Roman" charset="0"/>
                <a:cs typeface="Times New Roman" charset="0"/>
              </a:rPr>
              <a:t>The concluded 12 credit hours of this certificate program by the enrolled students will </a:t>
            </a:r>
            <a:r>
              <a:rPr lang="en-US" sz="2400" b="1" dirty="0">
                <a:solidFill>
                  <a:prstClr val="black"/>
                </a:solidFill>
                <a:latin typeface="Times New Roman" charset="0"/>
                <a:ea typeface="Times New Roman" charset="0"/>
                <a:cs typeface="Times New Roman" charset="0"/>
              </a:rPr>
              <a:t>count towards the MSc degree in Biomedical Sciences </a:t>
            </a:r>
            <a:r>
              <a:rPr lang="en-US" sz="2400" dirty="0">
                <a:solidFill>
                  <a:prstClr val="black"/>
                </a:solidFill>
                <a:latin typeface="Times New Roman" charset="0"/>
                <a:ea typeface="Times New Roman" charset="0"/>
                <a:cs typeface="Times New Roman" charset="0"/>
              </a:rPr>
              <a:t>in terms of prospect admissions.</a:t>
            </a:r>
            <a:endParaRPr lang="en-US" sz="2400" dirty="0">
              <a:latin typeface="Times New Roman" charset="0"/>
              <a:ea typeface="Times New Roman" charset="0"/>
              <a:cs typeface="Times New Roman" charset="0"/>
            </a:endParaRPr>
          </a:p>
        </p:txBody>
      </p:sp>
      <p:sp>
        <p:nvSpPr>
          <p:cNvPr id="7" name="Content Placeholder 3"/>
          <p:cNvSpPr txBox="1">
            <a:spLocks/>
          </p:cNvSpPr>
          <p:nvPr/>
        </p:nvSpPr>
        <p:spPr>
          <a:xfrm>
            <a:off x="372162" y="1325563"/>
            <a:ext cx="5766293" cy="986930"/>
          </a:xfrm>
          <a:prstGeom prst="rect">
            <a:avLst/>
          </a:prstGeom>
          <a:solidFill>
            <a:srgbClr val="CCBAE9"/>
          </a:solidFill>
          <a:ln w="1905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buNone/>
            </a:pPr>
            <a:r>
              <a:rPr lang="en-US" sz="2200" b="1" dirty="0">
                <a:latin typeface="Times New Roman" charset="0"/>
                <a:ea typeface="Times New Roman" charset="0"/>
                <a:cs typeface="Times New Roman" charset="0"/>
              </a:rPr>
              <a:t>Graduate Certificates in Biomedical Sciences</a:t>
            </a:r>
          </a:p>
          <a:p>
            <a:pPr marL="0" lvl="0" indent="0" algn="ctr">
              <a:buNone/>
            </a:pPr>
            <a:r>
              <a:rPr lang="en-US" b="1" dirty="0">
                <a:solidFill>
                  <a:schemeClr val="bg1"/>
                </a:solidFill>
                <a:latin typeface="Times New Roman" charset="0"/>
                <a:ea typeface="Times New Roman" charset="0"/>
                <a:cs typeface="Times New Roman" charset="0"/>
              </a:rPr>
              <a:t>Advanced Clinical Practice</a:t>
            </a:r>
          </a:p>
        </p:txBody>
      </p:sp>
      <p:sp>
        <p:nvSpPr>
          <p:cNvPr id="8" name="Content Placeholder 3"/>
          <p:cNvSpPr txBox="1">
            <a:spLocks/>
          </p:cNvSpPr>
          <p:nvPr/>
        </p:nvSpPr>
        <p:spPr>
          <a:xfrm>
            <a:off x="6233526" y="1325563"/>
            <a:ext cx="5766293" cy="986930"/>
          </a:xfrm>
          <a:prstGeom prst="rect">
            <a:avLst/>
          </a:prstGeom>
          <a:solidFill>
            <a:srgbClr val="CCBAE9"/>
          </a:solidFill>
          <a:ln w="1905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buNone/>
            </a:pPr>
            <a:r>
              <a:rPr lang="en-US" sz="2200" b="1" dirty="0">
                <a:latin typeface="Times New Roman" charset="0"/>
                <a:ea typeface="Times New Roman" charset="0"/>
                <a:cs typeface="Times New Roman" charset="0"/>
              </a:rPr>
              <a:t>Graduate Certificates in Biomedical Sciences</a:t>
            </a:r>
            <a:endParaRPr lang="en-US" sz="2200" dirty="0">
              <a:latin typeface="Times New Roman" charset="0"/>
              <a:ea typeface="Times New Roman" charset="0"/>
              <a:cs typeface="Times New Roman" charset="0"/>
            </a:endParaRPr>
          </a:p>
          <a:p>
            <a:pPr marL="0" indent="0" algn="ctr">
              <a:buNone/>
            </a:pPr>
            <a:r>
              <a:rPr lang="en-US" b="1" dirty="0">
                <a:solidFill>
                  <a:schemeClr val="bg1"/>
                </a:solidFill>
                <a:latin typeface="Times New Roman" charset="0"/>
                <a:ea typeface="Times New Roman" charset="0"/>
                <a:cs typeface="Times New Roman" charset="0"/>
              </a:rPr>
              <a:t>Laboratory Management</a:t>
            </a:r>
          </a:p>
        </p:txBody>
      </p:sp>
      <p:graphicFrame>
        <p:nvGraphicFramePr>
          <p:cNvPr id="9" name="Table 8"/>
          <p:cNvGraphicFramePr>
            <a:graphicFrameLocks noGrp="1"/>
          </p:cNvGraphicFramePr>
          <p:nvPr/>
        </p:nvGraphicFramePr>
        <p:xfrm>
          <a:off x="6233526" y="2446638"/>
          <a:ext cx="5766293" cy="3446217"/>
        </p:xfrm>
        <a:graphic>
          <a:graphicData uri="http://schemas.openxmlformats.org/drawingml/2006/table">
            <a:tbl>
              <a:tblPr>
                <a:tableStyleId>{5C22544A-7EE6-4342-B048-85BDC9FD1C3A}</a:tableStyleId>
              </a:tblPr>
              <a:tblGrid>
                <a:gridCol w="782568">
                  <a:extLst>
                    <a:ext uri="{9D8B030D-6E8A-4147-A177-3AD203B41FA5}">
                      <a16:colId xmlns:a16="http://schemas.microsoft.com/office/drawing/2014/main" val="3418896806"/>
                    </a:ext>
                  </a:extLst>
                </a:gridCol>
                <a:gridCol w="1100837">
                  <a:extLst>
                    <a:ext uri="{9D8B030D-6E8A-4147-A177-3AD203B41FA5}">
                      <a16:colId xmlns:a16="http://schemas.microsoft.com/office/drawing/2014/main" val="1776723097"/>
                    </a:ext>
                  </a:extLst>
                </a:gridCol>
                <a:gridCol w="3265071">
                  <a:extLst>
                    <a:ext uri="{9D8B030D-6E8A-4147-A177-3AD203B41FA5}">
                      <a16:colId xmlns:a16="http://schemas.microsoft.com/office/drawing/2014/main" val="20002"/>
                    </a:ext>
                  </a:extLst>
                </a:gridCol>
                <a:gridCol w="617817">
                  <a:extLst>
                    <a:ext uri="{9D8B030D-6E8A-4147-A177-3AD203B41FA5}">
                      <a16:colId xmlns:a16="http://schemas.microsoft.com/office/drawing/2014/main" val="2480010716"/>
                    </a:ext>
                  </a:extLst>
                </a:gridCol>
              </a:tblGrid>
              <a:tr h="343844">
                <a:tc gridSpan="4">
                  <a:txBody>
                    <a:bodyPr/>
                    <a:lstStyle/>
                    <a:p>
                      <a:pPr marL="0" marR="0" algn="ctr"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Certificate  Year (12 credit 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343844">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a:t>
                      </a:r>
                      <a:r>
                        <a:rPr lang="en-US" sz="1400" b="1" kern="1200" dirty="0" err="1">
                          <a:solidFill>
                            <a:schemeClr val="dk1"/>
                          </a:solidFill>
                          <a:effectLst/>
                          <a:latin typeface="Times New Roman" charset="0"/>
                          <a:ea typeface="Times New Roman" charset="0"/>
                          <a:cs typeface="Times New Roman" charset="0"/>
                        </a:rPr>
                        <a:t>Hrs</a:t>
                      </a: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BIOM520</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Principle of laboratory management</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383113">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550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Medical Labs law and Ethics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43844">
                <a:tc gridSpan="3">
                  <a:txBody>
                    <a:bodyPr/>
                    <a:lstStyle/>
                    <a:p>
                      <a:pPr marL="0" marR="0" indent="0" algn="r" defTabSz="914400" rtl="0" eaLnBrk="1" fontAlgn="ctr" latinLnBrk="0" hangingPunct="1">
                        <a:lnSpc>
                          <a:spcPct val="120000"/>
                        </a:lnSpc>
                        <a:spcBef>
                          <a:spcPts val="0"/>
                        </a:spcBef>
                        <a:spcAft>
                          <a:spcPts val="0"/>
                        </a:spcAft>
                        <a:buClrTx/>
                        <a:buSzTx/>
                        <a:buFontTx/>
                        <a:buNone/>
                        <a:tabLst/>
                        <a:defRPr/>
                      </a:pPr>
                      <a:r>
                        <a:rPr lang="en-US" sz="1400" b="1" kern="1200" dirty="0">
                          <a:solidFill>
                            <a:schemeClr val="dk1"/>
                          </a:solidFill>
                          <a:effectLst/>
                          <a:latin typeface="Times New Roman" charset="0"/>
                          <a:ea typeface="Times New Roman" charset="0"/>
                          <a:cs typeface="Times New Roman" charset="0"/>
                        </a:rPr>
                        <a:t>    Fall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BIOM 630 </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Quality Assurance &amp; Outcome Assessment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43844">
                <a:tc vMerge="1">
                  <a:txBody>
                    <a:bodyPr/>
                    <a:lstStyle/>
                    <a:p>
                      <a:endParaRPr lang="en-US"/>
                    </a:p>
                  </a:txBody>
                  <a:tcPr/>
                </a:tc>
                <a:tc>
                  <a:txBody>
                    <a:bodyPr/>
                    <a:lstStyle/>
                    <a:p>
                      <a:pPr marL="0" marR="0">
                        <a:lnSpc>
                          <a:spcPct val="115000"/>
                        </a:lnSpc>
                        <a:spcBef>
                          <a:spcPts val="0"/>
                        </a:spcBef>
                        <a:spcAft>
                          <a:spcPts val="0"/>
                        </a:spcAft>
                      </a:pPr>
                      <a:r>
                        <a:rPr lang="fr-FR" sz="1400" kern="1200" dirty="0">
                          <a:solidFill>
                            <a:schemeClr val="dk1"/>
                          </a:solidFill>
                          <a:effectLst/>
                          <a:latin typeface="Times New Roman" charset="0"/>
                          <a:ea typeface="Times New Roman" charset="0"/>
                          <a:cs typeface="Times New Roman" charset="0"/>
                        </a:rPr>
                        <a:t>MAGT 603 </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Operational Management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343844">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Spring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r h="343844">
                <a:tc gridSpan="3">
                  <a:txBody>
                    <a:bodyPr/>
                    <a:lstStyle/>
                    <a:p>
                      <a:pPr algn="ctr"/>
                      <a:r>
                        <a:rPr lang="en-US" sz="1400" b="1" kern="1200" dirty="0">
                          <a:solidFill>
                            <a:schemeClr val="dk1"/>
                          </a:solidFill>
                          <a:effectLst/>
                          <a:latin typeface="Times New Roman" charset="0"/>
                          <a:ea typeface="Times New Roman" charset="0"/>
                          <a:cs typeface="Times New Roman" charset="0"/>
                        </a:rPr>
                        <a:t>Overall credit hours for the certificate year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78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0863" y="-34308"/>
            <a:ext cx="4801314" cy="590931"/>
          </a:xfrm>
          <a:prstGeom prst="rect">
            <a:avLst/>
          </a:prstGeom>
        </p:spPr>
        <p:txBody>
          <a:bodyPr wrap="none">
            <a:spAutoFit/>
          </a:bodyPr>
          <a:lstStyle/>
          <a:p>
            <a:pPr>
              <a:lnSpc>
                <a:spcPct val="90000"/>
              </a:lnSpc>
              <a:spcBef>
                <a:spcPct val="0"/>
              </a:spcBef>
            </a:pPr>
            <a:r>
              <a:rPr lang="en-GB" sz="3600" b="1" u="sng" dirty="0">
                <a:solidFill>
                  <a:srgbClr val="9779D3"/>
                </a:solidFill>
                <a:latin typeface="Times New Roman" charset="0"/>
                <a:ea typeface="Times New Roman" charset="0"/>
                <a:cs typeface="Times New Roman" charset="0"/>
              </a:rPr>
              <a:t>BMS Graduate Faculty</a:t>
            </a:r>
            <a:endParaRPr lang="en-US" sz="3600" b="1" u="sng" dirty="0">
              <a:solidFill>
                <a:srgbClr val="9779D3"/>
              </a:solidFill>
              <a:latin typeface="Times New Roman" charset="0"/>
              <a:ea typeface="Times New Roman" charset="0"/>
              <a:cs typeface="Times New Roman" charset="0"/>
            </a:endParaRPr>
          </a:p>
        </p:txBody>
      </p:sp>
      <p:grpSp>
        <p:nvGrpSpPr>
          <p:cNvPr id="14" name="Group 13"/>
          <p:cNvGrpSpPr/>
          <p:nvPr/>
        </p:nvGrpSpPr>
        <p:grpSpPr>
          <a:xfrm>
            <a:off x="1819410" y="628938"/>
            <a:ext cx="8447959" cy="6179797"/>
            <a:chOff x="274452" y="471242"/>
            <a:chExt cx="8447959" cy="6179797"/>
          </a:xfrm>
        </p:grpSpPr>
        <p:grpSp>
          <p:nvGrpSpPr>
            <p:cNvPr id="11" name="Group 10"/>
            <p:cNvGrpSpPr/>
            <p:nvPr/>
          </p:nvGrpSpPr>
          <p:grpSpPr>
            <a:xfrm>
              <a:off x="274452" y="471242"/>
              <a:ext cx="8447959" cy="4017240"/>
              <a:chOff x="-50244" y="859601"/>
              <a:chExt cx="8447958" cy="4464741"/>
            </a:xfrm>
          </p:grpSpPr>
          <p:pic>
            <p:nvPicPr>
              <p:cNvPr id="4098" name="Picture 2" descr=" Marawan Abu-Madi PhD, MLS (AS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3" y="3212443"/>
                <a:ext cx="1571625" cy="16539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244" y="4811250"/>
                <a:ext cx="1539204"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Marawan</a:t>
                </a:r>
                <a:r>
                  <a:rPr lang="en-US" sz="1200" b="1" dirty="0">
                    <a:latin typeface="Times New Roman" charset="0"/>
                    <a:ea typeface="Times New Roman" charset="0"/>
                    <a:cs typeface="Times New Roman" charset="0"/>
                  </a:rPr>
                  <a:t> Abu-</a:t>
                </a:r>
                <a:r>
                  <a:rPr lang="en-US" sz="1200" b="1" dirty="0" err="1">
                    <a:latin typeface="Times New Roman" charset="0"/>
                    <a:ea typeface="Times New Roman" charset="0"/>
                    <a:cs typeface="Times New Roman" charset="0"/>
                  </a:rPr>
                  <a:t>Madi</a:t>
                </a:r>
                <a:endParaRPr lang="en-US" sz="1200" b="1" dirty="0">
                  <a:latin typeface="Times New Roman" charset="0"/>
                  <a:ea typeface="Times New Roman" charset="0"/>
                  <a:cs typeface="Times New Roman" charset="0"/>
                </a:endParaRPr>
              </a:p>
            </p:txBody>
          </p:sp>
          <p:pic>
            <p:nvPicPr>
              <p:cNvPr id="9" name="Picture 8"/>
              <p:cNvPicPr>
                <a:picLocks noChangeAspect="1"/>
              </p:cNvPicPr>
              <p:nvPr/>
            </p:nvPicPr>
            <p:blipFill>
              <a:blip r:embed="rId3"/>
              <a:stretch>
                <a:fillRect/>
              </a:stretch>
            </p:blipFill>
            <p:spPr>
              <a:xfrm>
                <a:off x="1828800" y="859601"/>
                <a:ext cx="1571625" cy="1638300"/>
              </a:xfrm>
              <a:prstGeom prst="rect">
                <a:avLst/>
              </a:prstGeom>
            </p:spPr>
          </p:pic>
          <p:sp>
            <p:nvSpPr>
              <p:cNvPr id="10" name="Rectangle 9"/>
              <p:cNvSpPr/>
              <p:nvPr/>
            </p:nvSpPr>
            <p:spPr>
              <a:xfrm>
                <a:off x="1799381" y="2458627"/>
                <a:ext cx="1664237"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Prof. </a:t>
                </a:r>
              </a:p>
              <a:p>
                <a:pPr algn="ctr"/>
                <a:r>
                  <a:rPr lang="en-US" sz="1200" b="1" dirty="0" err="1">
                    <a:latin typeface="Times New Roman" charset="0"/>
                    <a:ea typeface="Times New Roman" charset="0"/>
                    <a:cs typeface="Times New Roman" charset="0"/>
                  </a:rPr>
                  <a:t>Asmaa</a:t>
                </a:r>
                <a:r>
                  <a:rPr lang="en-US" sz="1200" b="1" dirty="0">
                    <a:latin typeface="Times New Roman" charset="0"/>
                    <a:ea typeface="Times New Roman" charset="0"/>
                    <a:cs typeface="Times New Roman" charset="0"/>
                  </a:rPr>
                  <a:t> Ali J F </a:t>
                </a:r>
                <a:r>
                  <a:rPr lang="en-US" sz="1200" b="1" dirty="0" err="1">
                    <a:latin typeface="Times New Roman" charset="0"/>
                    <a:ea typeface="Times New Roman" charset="0"/>
                    <a:cs typeface="Times New Roman" charset="0"/>
                  </a:rPr>
                  <a:t>Althani</a:t>
                </a:r>
                <a:endParaRPr lang="en-US" sz="1200" b="1" dirty="0">
                  <a:latin typeface="Times New Roman" charset="0"/>
                  <a:ea typeface="Times New Roman" charset="0"/>
                  <a:cs typeface="Times New Roman" charset="0"/>
                </a:endParaRPr>
              </a:p>
            </p:txBody>
          </p:sp>
          <p:pic>
            <p:nvPicPr>
              <p:cNvPr id="4100" name="Picture 4" descr=" Ahmed M. Malki, P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866976"/>
                <a:ext cx="1506361" cy="1630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43895" y="2458628"/>
                <a:ext cx="1313180"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Prof. </a:t>
                </a:r>
              </a:p>
              <a:p>
                <a:pPr algn="ctr"/>
                <a:r>
                  <a:rPr lang="en-US" sz="1200" b="1" dirty="0">
                    <a:latin typeface="Times New Roman" charset="0"/>
                    <a:ea typeface="Times New Roman" charset="0"/>
                    <a:cs typeface="Times New Roman" charset="0"/>
                  </a:rPr>
                  <a:t>Ahmed M. </a:t>
                </a:r>
                <a:r>
                  <a:rPr lang="en-US" sz="1200" b="1" dirty="0" err="1">
                    <a:latin typeface="Times New Roman" charset="0"/>
                    <a:ea typeface="Times New Roman" charset="0"/>
                    <a:cs typeface="Times New Roman" charset="0"/>
                  </a:rPr>
                  <a:t>Malki</a:t>
                </a:r>
                <a:endParaRPr lang="en-US" sz="1200" b="1" dirty="0">
                  <a:latin typeface="Times New Roman" charset="0"/>
                  <a:ea typeface="Times New Roman" charset="0"/>
                  <a:cs typeface="Times New Roman" charset="0"/>
                </a:endParaRPr>
              </a:p>
            </p:txBody>
          </p:sp>
          <p:pic>
            <p:nvPicPr>
              <p:cNvPr id="4102" name="Picture 6" descr=" Maha Al-Asmakh, MSc, Ph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 y="866976"/>
                <a:ext cx="1511097" cy="16383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1660" y="2497903"/>
                <a:ext cx="1377300"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Dr. </a:t>
                </a:r>
              </a:p>
              <a:p>
                <a:pPr algn="ctr"/>
                <a:r>
                  <a:rPr lang="en-US" sz="1200" b="1" dirty="0" err="1">
                    <a:latin typeface="Times New Roman" charset="0"/>
                    <a:ea typeface="Times New Roman" charset="0"/>
                    <a:cs typeface="Times New Roman" charset="0"/>
                  </a:rPr>
                  <a:t>Maha</a:t>
                </a:r>
                <a:r>
                  <a:rPr lang="en-US" sz="1200" b="1" dirty="0">
                    <a:latin typeface="Times New Roman" charset="0"/>
                    <a:ea typeface="Times New Roman" charset="0"/>
                    <a:cs typeface="Times New Roman" charset="0"/>
                  </a:rPr>
                  <a:t> Al-</a:t>
                </a:r>
                <a:r>
                  <a:rPr lang="en-US" sz="1200" b="1" dirty="0" err="1">
                    <a:latin typeface="Times New Roman" charset="0"/>
                    <a:ea typeface="Times New Roman" charset="0"/>
                    <a:cs typeface="Times New Roman" charset="0"/>
                  </a:rPr>
                  <a:t>Asmakh</a:t>
                </a:r>
                <a:endParaRPr lang="en-US" sz="1200" b="1" dirty="0">
                  <a:latin typeface="Times New Roman" charset="0"/>
                  <a:ea typeface="Times New Roman" charset="0"/>
                  <a:cs typeface="Times New Roman" charset="0"/>
                </a:endParaRPr>
              </a:p>
            </p:txBody>
          </p:sp>
          <p:pic>
            <p:nvPicPr>
              <p:cNvPr id="4104" name="Picture 8" descr=" Layla Y. Kamareddine, Ph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962" y="866976"/>
                <a:ext cx="1460668" cy="16383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715843" y="2442805"/>
                <a:ext cx="1681871"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Dr. </a:t>
                </a:r>
              </a:p>
              <a:p>
                <a:pPr algn="ctr"/>
                <a:r>
                  <a:rPr lang="en-US" sz="1200" b="1" dirty="0">
                    <a:latin typeface="Times New Roman" charset="0"/>
                    <a:ea typeface="Times New Roman" charset="0"/>
                    <a:cs typeface="Times New Roman" charset="0"/>
                  </a:rPr>
                  <a:t>Layla Y. Kamareddine</a:t>
                </a:r>
              </a:p>
            </p:txBody>
          </p:sp>
        </p:grpSp>
        <p:grpSp>
          <p:nvGrpSpPr>
            <p:cNvPr id="12" name="Group 11"/>
            <p:cNvGrpSpPr/>
            <p:nvPr/>
          </p:nvGrpSpPr>
          <p:grpSpPr>
            <a:xfrm>
              <a:off x="2097884" y="1943625"/>
              <a:ext cx="6614060" cy="2811764"/>
              <a:chOff x="2097884" y="2393951"/>
              <a:chExt cx="6614059" cy="3124977"/>
            </a:xfrm>
          </p:grpSpPr>
          <p:sp>
            <p:nvSpPr>
              <p:cNvPr id="20" name="Rectangle 19"/>
              <p:cNvSpPr/>
              <p:nvPr/>
            </p:nvSpPr>
            <p:spPr>
              <a:xfrm>
                <a:off x="5437316" y="2393951"/>
                <a:ext cx="1495025"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Mashael</a:t>
                </a:r>
                <a:r>
                  <a:rPr lang="en-US" sz="1200" b="1" dirty="0">
                    <a:latin typeface="Times New Roman" charset="0"/>
                    <a:ea typeface="Times New Roman" charset="0"/>
                    <a:cs typeface="Times New Roman" charset="0"/>
                  </a:rPr>
                  <a:t> Al-</a:t>
                </a:r>
                <a:r>
                  <a:rPr lang="en-US" sz="1200" b="1" dirty="0" err="1">
                    <a:latin typeface="Times New Roman" charset="0"/>
                    <a:ea typeface="Times New Roman" charset="0"/>
                    <a:cs typeface="Times New Roman" charset="0"/>
                  </a:rPr>
                  <a:t>Shafai</a:t>
                </a:r>
                <a:endParaRPr lang="en-US" sz="1200" b="1" dirty="0">
                  <a:latin typeface="Times New Roman" charset="0"/>
                  <a:ea typeface="Times New Roman" charset="0"/>
                  <a:cs typeface="Times New Roman" charset="0"/>
                </a:endParaRPr>
              </a:p>
            </p:txBody>
          </p:sp>
          <p:pic>
            <p:nvPicPr>
              <p:cNvPr id="4108" name="Picture 12" descr=" Nasser Rizk, MD., Ph.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174" y="3126658"/>
                <a:ext cx="1642625" cy="16514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097884" y="4768758"/>
                <a:ext cx="1495025"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a:latin typeface="Times New Roman" charset="0"/>
                    <a:ea typeface="Times New Roman" charset="0"/>
                    <a:cs typeface="Times New Roman" charset="0"/>
                  </a:rPr>
                  <a:t>Nasser </a:t>
                </a:r>
                <a:r>
                  <a:rPr lang="en-US" sz="1200" b="1" dirty="0" err="1">
                    <a:latin typeface="Times New Roman" charset="0"/>
                    <a:ea typeface="Times New Roman" charset="0"/>
                    <a:cs typeface="Times New Roman" charset="0"/>
                  </a:rPr>
                  <a:t>Rizk</a:t>
                </a:r>
                <a:endParaRPr lang="en-US" sz="1200" b="1" dirty="0">
                  <a:latin typeface="Times New Roman" charset="0"/>
                  <a:ea typeface="Times New Roman" charset="0"/>
                  <a:cs typeface="Times New Roman" charset="0"/>
                </a:endParaRPr>
              </a:p>
            </p:txBody>
          </p:sp>
          <p:pic>
            <p:nvPicPr>
              <p:cNvPr id="4110" name="Picture 14" descr=" Hatem Zayed, Ph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013" y="3160358"/>
                <a:ext cx="1528938" cy="167693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 Gheyath K. Nasrallah, PhD, MT(A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8128" y="3113218"/>
                <a:ext cx="1525808" cy="166488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732582" y="4768758"/>
                <a:ext cx="1759790"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Gheyath</a:t>
                </a:r>
                <a:r>
                  <a:rPr lang="en-US" sz="1200" b="1" dirty="0">
                    <a:latin typeface="Times New Roman" charset="0"/>
                    <a:ea typeface="Times New Roman" charset="0"/>
                    <a:cs typeface="Times New Roman" charset="0"/>
                  </a:rPr>
                  <a:t> K. Nasrallah</a:t>
                </a:r>
              </a:p>
            </p:txBody>
          </p:sp>
          <p:sp>
            <p:nvSpPr>
              <p:cNvPr id="26" name="Rectangle 25"/>
              <p:cNvSpPr/>
              <p:nvPr/>
            </p:nvSpPr>
            <p:spPr>
              <a:xfrm>
                <a:off x="5385005" y="4796135"/>
                <a:ext cx="1780857"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a:latin typeface="Times New Roman" charset="0"/>
                    <a:ea typeface="Times New Roman" charset="0"/>
                    <a:cs typeface="Times New Roman" charset="0"/>
                  </a:rPr>
                  <a:t>Hatem </a:t>
                </a:r>
                <a:r>
                  <a:rPr lang="en-US" sz="1200" b="1" dirty="0" err="1">
                    <a:latin typeface="Times New Roman" charset="0"/>
                    <a:ea typeface="Times New Roman" charset="0"/>
                    <a:cs typeface="Times New Roman" charset="0"/>
                  </a:rPr>
                  <a:t>Zayed</a:t>
                </a:r>
                <a:endParaRPr lang="en-US" sz="1200" b="1" dirty="0">
                  <a:latin typeface="Times New Roman" charset="0"/>
                  <a:ea typeface="Times New Roman" charset="0"/>
                  <a:cs typeface="Times New Roman" charset="0"/>
                </a:endParaRPr>
              </a:p>
            </p:txBody>
          </p:sp>
          <p:pic>
            <p:nvPicPr>
              <p:cNvPr id="4114" name="Picture 18" descr=" Houssein Khodjet Elkhil, Ph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599" y="3146386"/>
                <a:ext cx="1625344" cy="169090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216918" y="4800600"/>
                <a:ext cx="1495025" cy="718328"/>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Houssein</a:t>
                </a:r>
                <a:r>
                  <a:rPr lang="en-US" sz="1200" b="1" dirty="0">
                    <a:latin typeface="Times New Roman" charset="0"/>
                    <a:ea typeface="Times New Roman" charset="0"/>
                    <a:cs typeface="Times New Roman" charset="0"/>
                  </a:rPr>
                  <a:t> </a:t>
                </a:r>
                <a:r>
                  <a:rPr lang="en-US" sz="1200" b="1" dirty="0" err="1">
                    <a:latin typeface="Times New Roman" charset="0"/>
                    <a:ea typeface="Times New Roman" charset="0"/>
                    <a:cs typeface="Times New Roman" charset="0"/>
                  </a:rPr>
                  <a:t>Khodjet</a:t>
                </a:r>
                <a:r>
                  <a:rPr lang="en-US" sz="1200" b="1" dirty="0">
                    <a:latin typeface="Times New Roman" charset="0"/>
                    <a:ea typeface="Times New Roman" charset="0"/>
                    <a:cs typeface="Times New Roman" charset="0"/>
                  </a:rPr>
                  <a:t> </a:t>
                </a:r>
                <a:r>
                  <a:rPr lang="en-US" sz="1200" b="1" dirty="0" err="1">
                    <a:latin typeface="Times New Roman" charset="0"/>
                    <a:ea typeface="Times New Roman" charset="0"/>
                    <a:cs typeface="Times New Roman" charset="0"/>
                  </a:rPr>
                  <a:t>Elkhil</a:t>
                </a:r>
                <a:endParaRPr lang="en-US" sz="1200" b="1" dirty="0">
                  <a:latin typeface="Times New Roman" charset="0"/>
                  <a:ea typeface="Times New Roman" charset="0"/>
                  <a:cs typeface="Times New Roman" charset="0"/>
                </a:endParaRPr>
              </a:p>
            </p:txBody>
          </p:sp>
        </p:grpSp>
        <p:pic>
          <p:nvPicPr>
            <p:cNvPr id="4116" name="Picture 20" descr=" Atiyeh Abdallah, MSc, PhD, FIBMS      "/>
            <p:cNvPicPr>
              <a:picLocks noChangeAspect="1" noChangeArrowheads="1"/>
            </p:cNvPicPr>
            <p:nvPr/>
          </p:nvPicPr>
          <p:blipFill rotWithShape="1">
            <a:blip r:embed="rId11">
              <a:extLst>
                <a:ext uri="{28A0092B-C50C-407E-A947-70E740481C1C}">
                  <a14:useLocalDpi xmlns:a14="http://schemas.microsoft.com/office/drawing/2010/main" val="0"/>
                </a:ext>
              </a:extLst>
            </a:blip>
            <a:srcRect t="11445" b="4293"/>
            <a:stretch/>
          </p:blipFill>
          <p:spPr bwMode="auto">
            <a:xfrm>
              <a:off x="3787869" y="4734283"/>
              <a:ext cx="1597137" cy="14550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803828" y="6189374"/>
              <a:ext cx="1495025" cy="461665"/>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Atiyeh</a:t>
              </a:r>
              <a:r>
                <a:rPr lang="en-US" sz="1200" b="1" dirty="0">
                  <a:latin typeface="Times New Roman" charset="0"/>
                  <a:ea typeface="Times New Roman" charset="0"/>
                  <a:cs typeface="Times New Roman" charset="0"/>
                </a:rPr>
                <a:t> Abdallah</a:t>
              </a:r>
            </a:p>
          </p:txBody>
        </p:sp>
      </p:grpSp>
      <p:pic>
        <p:nvPicPr>
          <p:cNvPr id="1026" name="Picture 2" descr="Wisam Nabeel Ibrahim, MD, M.Med."/>
          <p:cNvPicPr>
            <a:picLocks noChangeAspect="1" noChangeArrowheads="1"/>
          </p:cNvPicPr>
          <p:nvPr/>
        </p:nvPicPr>
        <p:blipFill rotWithShape="1">
          <a:blip r:embed="rId12">
            <a:extLst>
              <a:ext uri="{28A0092B-C50C-407E-A947-70E740481C1C}">
                <a14:useLocalDpi xmlns:a14="http://schemas.microsoft.com/office/drawing/2010/main" val="0"/>
              </a:ext>
            </a:extLst>
          </a:blip>
          <a:srcRect l="235" t="8641" r="-235" b="31178"/>
          <a:stretch/>
        </p:blipFill>
        <p:spPr bwMode="auto">
          <a:xfrm>
            <a:off x="3534874" y="4901859"/>
            <a:ext cx="1610231" cy="14452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3593679" y="6347071"/>
            <a:ext cx="1495025" cy="461665"/>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Wisam</a:t>
            </a:r>
            <a:r>
              <a:rPr lang="en-US" sz="1200" b="1" dirty="0">
                <a:latin typeface="Times New Roman" charset="0"/>
                <a:ea typeface="Times New Roman" charset="0"/>
                <a:cs typeface="Times New Roman" charset="0"/>
              </a:rPr>
              <a:t> </a:t>
            </a:r>
            <a:r>
              <a:rPr lang="en-US" sz="1200" b="1" dirty="0" err="1">
                <a:latin typeface="Times New Roman" charset="0"/>
                <a:ea typeface="Times New Roman" charset="0"/>
                <a:cs typeface="Times New Roman" charset="0"/>
              </a:rPr>
              <a:t>Nabeel</a:t>
            </a:r>
            <a:endParaRPr lang="en-US" sz="1200" b="1" dirty="0">
              <a:latin typeface="Times New Roman" charset="0"/>
              <a:ea typeface="Times New Roman" charset="0"/>
              <a:cs typeface="Times New Roman" charset="0"/>
            </a:endParaRPr>
          </a:p>
        </p:txBody>
      </p:sp>
      <p:pic>
        <p:nvPicPr>
          <p:cNvPr id="32" name="Picture 31"/>
          <p:cNvPicPr>
            <a:picLocks noChangeAspect="1"/>
          </p:cNvPicPr>
          <p:nvPr/>
        </p:nvPicPr>
        <p:blipFill>
          <a:blip r:embed="rId3"/>
          <a:stretch>
            <a:fillRect/>
          </a:stretch>
        </p:blipFill>
        <p:spPr>
          <a:xfrm>
            <a:off x="6995182" y="4916610"/>
            <a:ext cx="1571625" cy="1474094"/>
          </a:xfrm>
          <a:prstGeom prst="rect">
            <a:avLst/>
          </a:prstGeom>
        </p:spPr>
      </p:pic>
      <p:sp>
        <p:nvSpPr>
          <p:cNvPr id="33" name="Rectangle 32"/>
          <p:cNvSpPr/>
          <p:nvPr/>
        </p:nvSpPr>
        <p:spPr>
          <a:xfrm>
            <a:off x="6982276" y="6347070"/>
            <a:ext cx="1495025" cy="461665"/>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a:latin typeface="Times New Roman" charset="0"/>
                <a:ea typeface="Times New Roman" charset="0"/>
                <a:cs typeface="Times New Roman" charset="0"/>
              </a:rPr>
              <a:t>Amal Al-</a:t>
            </a:r>
            <a:r>
              <a:rPr lang="en-US" sz="1200" b="1" dirty="0" err="1">
                <a:latin typeface="Times New Roman" charset="0"/>
                <a:ea typeface="Times New Roman" charset="0"/>
                <a:cs typeface="Times New Roman" charset="0"/>
              </a:rPr>
              <a:t>Haidose</a:t>
            </a:r>
            <a:endParaRPr lang="en-US" sz="1200" b="1" dirty="0">
              <a:latin typeface="Times New Roman" charset="0"/>
              <a:ea typeface="Times New Roman" charset="0"/>
              <a:cs typeface="Times New Roman" charset="0"/>
            </a:endParaRPr>
          </a:p>
        </p:txBody>
      </p:sp>
      <p:pic>
        <p:nvPicPr>
          <p:cNvPr id="34" name="Picture 33"/>
          <p:cNvPicPr>
            <a:picLocks noChangeAspect="1"/>
          </p:cNvPicPr>
          <p:nvPr/>
        </p:nvPicPr>
        <p:blipFill rotWithShape="1">
          <a:blip r:embed="rId13">
            <a:extLst>
              <a:ext uri="{28A0092B-C50C-407E-A947-70E740481C1C}">
                <a14:useLocalDpi xmlns:a14="http://schemas.microsoft.com/office/drawing/2010/main" val="0"/>
              </a:ext>
            </a:extLst>
          </a:blip>
          <a:srcRect l="5539" t="1645" r="898" b="28425"/>
          <a:stretch/>
        </p:blipFill>
        <p:spPr>
          <a:xfrm>
            <a:off x="6933538" y="628938"/>
            <a:ext cx="1598639" cy="1508854"/>
          </a:xfrm>
          <a:prstGeom prst="rect">
            <a:avLst/>
          </a:prstGeom>
        </p:spPr>
      </p:pic>
    </p:spTree>
    <p:extLst>
      <p:ext uri="{BB962C8B-B14F-4D97-AF65-F5344CB8AC3E}">
        <p14:creationId xmlns:p14="http://schemas.microsoft.com/office/powerpoint/2010/main" val="202112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02487"/>
            <a:ext cx="7886700" cy="4785907"/>
          </a:xfrm>
        </p:spPr>
        <p:txBody>
          <a:bodyPr>
            <a:normAutofit/>
          </a:bodyPr>
          <a:lstStyle/>
          <a:p>
            <a:pPr marL="0" indent="0">
              <a:buNone/>
            </a:pPr>
            <a:r>
              <a:rPr lang="en-US" sz="1700" b="1" dirty="0">
                <a:latin typeface="Times New Roman" charset="0"/>
                <a:ea typeface="Times New Roman" charset="0"/>
                <a:cs typeface="Times New Roman" charset="0"/>
              </a:rPr>
              <a:t>QU established several research centers in the past few years, Example:</a:t>
            </a:r>
          </a:p>
          <a:p>
            <a:r>
              <a:rPr lang="en-US" sz="1700" dirty="0">
                <a:latin typeface="Times New Roman" charset="0"/>
                <a:ea typeface="Times New Roman" charset="0"/>
                <a:cs typeface="Times New Roman" charset="0"/>
              </a:rPr>
              <a:t>Biomedical Research Center</a:t>
            </a:r>
            <a:endParaRPr lang="en-US" sz="1700" b="1" u="sng" dirty="0">
              <a:solidFill>
                <a:srgbClr val="FF0000"/>
              </a:solidFill>
              <a:highlight>
                <a:srgbClr val="FFFF00"/>
              </a:highlight>
              <a:latin typeface="Times New Roman" charset="0"/>
              <a:ea typeface="Times New Roman" charset="0"/>
              <a:cs typeface="Times New Roman" charset="0"/>
            </a:endParaRPr>
          </a:p>
          <a:p>
            <a:r>
              <a:rPr lang="en-US" sz="1700" dirty="0">
                <a:latin typeface="Times New Roman" charset="0"/>
                <a:ea typeface="Times New Roman" charset="0"/>
                <a:cs typeface="Times New Roman" charset="0"/>
              </a:rPr>
              <a:t>Environmental Science Center</a:t>
            </a:r>
          </a:p>
          <a:p>
            <a:r>
              <a:rPr lang="en-US" sz="1700" dirty="0">
                <a:latin typeface="Times New Roman" charset="0"/>
                <a:ea typeface="Times New Roman" charset="0"/>
                <a:cs typeface="Times New Roman" charset="0"/>
              </a:rPr>
              <a:t>Center for Advanced Materials</a:t>
            </a:r>
          </a:p>
          <a:p>
            <a:r>
              <a:rPr lang="en-US" sz="1700" dirty="0">
                <a:latin typeface="Times New Roman" charset="0"/>
                <a:ea typeface="Times New Roman" charset="0"/>
                <a:cs typeface="Times New Roman" charset="0"/>
              </a:rPr>
              <a:t>Laboratory Animal Research Center</a:t>
            </a:r>
          </a:p>
          <a:p>
            <a:r>
              <a:rPr lang="en-US" sz="1700" dirty="0">
                <a:latin typeface="Times New Roman" charset="0"/>
                <a:ea typeface="Times New Roman" charset="0"/>
                <a:cs typeface="Times New Roman" charset="0"/>
              </a:rPr>
              <a:t>Social and Economic Survey Institute</a:t>
            </a:r>
          </a:p>
          <a:p>
            <a:r>
              <a:rPr lang="en-US" sz="1700" dirty="0">
                <a:latin typeface="Times New Roman" charset="0"/>
                <a:ea typeface="Times New Roman" charset="0"/>
                <a:cs typeface="Times New Roman" charset="0"/>
              </a:rPr>
              <a:t>Central Lab Unit</a:t>
            </a:r>
          </a:p>
          <a:p>
            <a:r>
              <a:rPr lang="en-US" sz="1700" dirty="0">
                <a:latin typeface="Times New Roman" charset="0"/>
                <a:ea typeface="Times New Roman" charset="0"/>
                <a:cs typeface="Times New Roman" charset="0"/>
              </a:rPr>
              <a:t>Research labs in Health Sciences</a:t>
            </a:r>
          </a:p>
        </p:txBody>
      </p:sp>
      <p:sp>
        <p:nvSpPr>
          <p:cNvPr id="6" name="Rectangle 5"/>
          <p:cNvSpPr/>
          <p:nvPr/>
        </p:nvSpPr>
        <p:spPr>
          <a:xfrm>
            <a:off x="4184749" y="0"/>
            <a:ext cx="4287684" cy="646331"/>
          </a:xfrm>
          <a:prstGeom prst="rect">
            <a:avLst/>
          </a:prstGeom>
        </p:spPr>
        <p:txBody>
          <a:bodyPr wrap="square">
            <a:spAutoFit/>
          </a:bodyPr>
          <a:lstStyle/>
          <a:p>
            <a:r>
              <a:rPr lang="en-GB" sz="3600" b="1" u="sng" dirty="0">
                <a:solidFill>
                  <a:srgbClr val="9779D3"/>
                </a:solidFill>
                <a:latin typeface="Times New Roman" charset="0"/>
                <a:ea typeface="Times New Roman" charset="0"/>
                <a:cs typeface="Times New Roman" charset="0"/>
              </a:rPr>
              <a:t>Research </a:t>
            </a:r>
            <a:r>
              <a:rPr lang="en-US" sz="3600" b="1" u="sng" dirty="0">
                <a:solidFill>
                  <a:srgbClr val="9779D3"/>
                </a:solidFill>
                <a:latin typeface="Times New Roman" charset="0"/>
                <a:ea typeface="Times New Roman" charset="0"/>
                <a:cs typeface="Times New Roman" charset="0"/>
              </a:rPr>
              <a:t>Centers</a:t>
            </a:r>
          </a:p>
        </p:txBody>
      </p:sp>
      <p:sp>
        <p:nvSpPr>
          <p:cNvPr id="10" name="Rectangle 9"/>
          <p:cNvSpPr/>
          <p:nvPr/>
        </p:nvSpPr>
        <p:spPr>
          <a:xfrm>
            <a:off x="3810000" y="3472458"/>
            <a:ext cx="5348900" cy="646331"/>
          </a:xfrm>
          <a:prstGeom prst="rect">
            <a:avLst/>
          </a:prstGeom>
        </p:spPr>
        <p:txBody>
          <a:bodyPr wrap="none">
            <a:spAutoFit/>
          </a:bodyPr>
          <a:lstStyle/>
          <a:p>
            <a:r>
              <a:rPr lang="en-US" sz="3600" b="1" u="sng" dirty="0">
                <a:solidFill>
                  <a:srgbClr val="9779D3"/>
                </a:solidFill>
                <a:latin typeface="Times New Roman" charset="0"/>
                <a:ea typeface="Times New Roman" charset="0"/>
                <a:cs typeface="Times New Roman" charset="0"/>
              </a:rPr>
              <a:t>Research Center</a:t>
            </a:r>
            <a:r>
              <a:rPr lang="en-GB" sz="3600" b="1" u="sng" dirty="0">
                <a:solidFill>
                  <a:srgbClr val="9779D3"/>
                </a:solidFill>
                <a:latin typeface="Times New Roman" charset="0"/>
                <a:ea typeface="Times New Roman" charset="0"/>
                <a:cs typeface="Times New Roman" charset="0"/>
              </a:rPr>
              <a:t> Facilities</a:t>
            </a:r>
            <a:endParaRPr lang="en-US" sz="3600" b="1" u="sng" dirty="0">
              <a:solidFill>
                <a:srgbClr val="9779D3"/>
              </a:solidFill>
              <a:latin typeface="Times New Roman" charset="0"/>
              <a:ea typeface="Times New Roman" charset="0"/>
              <a:cs typeface="Times New Roman" charset="0"/>
            </a:endParaRPr>
          </a:p>
        </p:txBody>
      </p:sp>
      <p:sp>
        <p:nvSpPr>
          <p:cNvPr id="11" name="Rectangle 10"/>
          <p:cNvSpPr/>
          <p:nvPr/>
        </p:nvSpPr>
        <p:spPr>
          <a:xfrm>
            <a:off x="1524000" y="4118789"/>
            <a:ext cx="4572000" cy="2739211"/>
          </a:xfrm>
          <a:prstGeom prst="rect">
            <a:avLst/>
          </a:prstGeom>
        </p:spPr>
        <p:txBody>
          <a:bodyPr>
            <a:spAutoFit/>
          </a:bodyPr>
          <a:lstStyle/>
          <a:p>
            <a:pPr marL="285750" indent="-285750">
              <a:buFont typeface="Arial" panose="020B0604020202020204" pitchFamily="34" charset="0"/>
              <a:buChar char="•"/>
            </a:pPr>
            <a:r>
              <a:rPr lang="en-US" sz="1700" dirty="0">
                <a:latin typeface="Times New Roman" charset="0"/>
                <a:ea typeface="Times New Roman" charset="0"/>
                <a:cs typeface="Times New Roman" charset="0"/>
              </a:rPr>
              <a:t>Molecular Biology Facilities</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Flow Cytometry facility</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Cell Culture facilities</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Mass spectrometry facility </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Imaging and Microscopy facility</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Laboratory Mouse facility</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Zebrafish aquatic system facility</a:t>
            </a:r>
          </a:p>
          <a:p>
            <a:pPr marL="285750" indent="-285750">
              <a:buFont typeface="Arial" panose="020B0604020202020204" pitchFamily="34" charset="0"/>
              <a:buChar char="•"/>
            </a:pPr>
            <a:r>
              <a:rPr lang="en-US" sz="1700" i="1" dirty="0">
                <a:latin typeface="Times New Roman" charset="0"/>
                <a:ea typeface="Times New Roman" charset="0"/>
                <a:cs typeface="Times New Roman" charset="0"/>
              </a:rPr>
              <a:t>Drosophila melanogaster </a:t>
            </a:r>
            <a:r>
              <a:rPr lang="en-US" sz="1700" dirty="0">
                <a:latin typeface="Times New Roman" charset="0"/>
                <a:ea typeface="Times New Roman" charset="0"/>
                <a:cs typeface="Times New Roman" charset="0"/>
              </a:rPr>
              <a:t>Fly facility</a:t>
            </a:r>
          </a:p>
          <a:p>
            <a:endParaRPr lang="en-US" dirty="0"/>
          </a:p>
          <a:p>
            <a:r>
              <a:rPr lang="en-US" dirty="0"/>
              <a:t> </a:t>
            </a:r>
          </a:p>
        </p:txBody>
      </p:sp>
      <p:sp>
        <p:nvSpPr>
          <p:cNvPr id="12" name="Rectangle 11"/>
          <p:cNvSpPr/>
          <p:nvPr/>
        </p:nvSpPr>
        <p:spPr>
          <a:xfrm>
            <a:off x="4343400" y="6388442"/>
            <a:ext cx="4378058" cy="369332"/>
          </a:xfrm>
          <a:prstGeom prst="rect">
            <a:avLst/>
          </a:prstGeom>
        </p:spPr>
        <p:txBody>
          <a:bodyPr wrap="none">
            <a:spAutoFit/>
          </a:bodyPr>
          <a:lstStyle/>
          <a:p>
            <a:r>
              <a:rPr lang="en-US" b="1" dirty="0">
                <a:latin typeface="Times New Roman" charset="0"/>
                <a:ea typeface="Times New Roman" charset="0"/>
                <a:cs typeface="Times New Roman" charset="0"/>
              </a:rPr>
              <a:t>http://brc.qu.edu.qa/research/brc/facilities</a:t>
            </a:r>
          </a:p>
        </p:txBody>
      </p:sp>
    </p:spTree>
    <p:extLst>
      <p:ext uri="{BB962C8B-B14F-4D97-AF65-F5344CB8AC3E}">
        <p14:creationId xmlns:p14="http://schemas.microsoft.com/office/powerpoint/2010/main" val="8474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57C0-05C9-436F-BECE-F0747938C264}"/>
              </a:ext>
            </a:extLst>
          </p:cNvPr>
          <p:cNvSpPr>
            <a:spLocks noGrp="1"/>
          </p:cNvSpPr>
          <p:nvPr>
            <p:ph type="title"/>
          </p:nvPr>
        </p:nvSpPr>
        <p:spPr/>
        <p:txBody>
          <a:bodyPr/>
          <a:lstStyle/>
          <a:p>
            <a:r>
              <a:rPr lang="en-US" b="1" dirty="0">
                <a:solidFill>
                  <a:srgbClr val="FF0000"/>
                </a:solidFill>
              </a:rPr>
              <a:t> </a:t>
            </a:r>
          </a:p>
        </p:txBody>
      </p:sp>
      <p:sp>
        <p:nvSpPr>
          <p:cNvPr id="6" name="Rectangle 5"/>
          <p:cNvSpPr/>
          <p:nvPr/>
        </p:nvSpPr>
        <p:spPr>
          <a:xfrm>
            <a:off x="3569908" y="50184"/>
            <a:ext cx="5998265" cy="646331"/>
          </a:xfrm>
          <a:prstGeom prst="rect">
            <a:avLst/>
          </a:prstGeom>
        </p:spPr>
        <p:txBody>
          <a:bodyPr wrap="square">
            <a:spAutoFit/>
          </a:bodyPr>
          <a:lstStyle/>
          <a:p>
            <a:r>
              <a:rPr lang="en-GB" sz="2800" b="1" dirty="0"/>
              <a:t>  </a:t>
            </a:r>
            <a:r>
              <a:rPr lang="en-GB" sz="3600" b="1" u="sng" dirty="0">
                <a:solidFill>
                  <a:srgbClr val="9779D3"/>
                </a:solidFill>
                <a:latin typeface="Times New Roman" charset="0"/>
                <a:ea typeface="Times New Roman" charset="0"/>
                <a:cs typeface="Times New Roman" charset="0"/>
              </a:rPr>
              <a:t>Partners and Affiliates</a:t>
            </a:r>
            <a:endParaRPr lang="en-US" sz="3600" b="1" u="sng" dirty="0">
              <a:solidFill>
                <a:srgbClr val="9779D3"/>
              </a:solidFill>
              <a:latin typeface="Times New Roman" charset="0"/>
              <a:ea typeface="Times New Roman" charset="0"/>
              <a:cs typeface="Times New Roman" charset="0"/>
            </a:endParaRPr>
          </a:p>
        </p:txBody>
      </p:sp>
      <p:pic>
        <p:nvPicPr>
          <p:cNvPr id="9" name="Picture 8"/>
          <p:cNvPicPr>
            <a:picLocks noChangeAspect="1"/>
          </p:cNvPicPr>
          <p:nvPr/>
        </p:nvPicPr>
        <p:blipFill>
          <a:blip r:embed="rId2"/>
          <a:stretch>
            <a:fillRect/>
          </a:stretch>
        </p:blipFill>
        <p:spPr>
          <a:xfrm>
            <a:off x="2933597" y="1027906"/>
            <a:ext cx="6634576" cy="5485344"/>
          </a:xfrm>
          <a:prstGeom prst="rect">
            <a:avLst/>
          </a:prstGeom>
        </p:spPr>
      </p:pic>
    </p:spTree>
    <p:extLst>
      <p:ext uri="{BB962C8B-B14F-4D97-AF65-F5344CB8AC3E}">
        <p14:creationId xmlns:p14="http://schemas.microsoft.com/office/powerpoint/2010/main" val="154669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0418" y="1096978"/>
            <a:ext cx="9029701" cy="6186309"/>
          </a:xfrm>
          <a:prstGeom prst="rect">
            <a:avLst/>
          </a:prstGeom>
        </p:spPr>
        <p:txBody>
          <a:bodyPr wrap="square">
            <a:spAutoFit/>
          </a:bodyPr>
          <a:lstStyle/>
          <a:p>
            <a:r>
              <a:rPr lang="en-US" b="1" dirty="0">
                <a:solidFill>
                  <a:srgbClr val="6EBE4A"/>
                </a:solidFill>
                <a:latin typeface="Times New Roman" charset="0"/>
                <a:ea typeface="Times New Roman" charset="0"/>
                <a:cs typeface="Times New Roman" charset="0"/>
              </a:rPr>
              <a:t>Dr. </a:t>
            </a:r>
            <a:r>
              <a:rPr lang="en-US" b="1" dirty="0" err="1">
                <a:solidFill>
                  <a:srgbClr val="6EBE4A"/>
                </a:solidFill>
                <a:latin typeface="Times New Roman" charset="0"/>
                <a:ea typeface="Times New Roman" charset="0"/>
                <a:cs typeface="Times New Roman" charset="0"/>
              </a:rPr>
              <a:t>Mashael</a:t>
            </a:r>
            <a:r>
              <a:rPr lang="en-US" b="1" dirty="0">
                <a:solidFill>
                  <a:srgbClr val="6EBE4A"/>
                </a:solidFill>
                <a:latin typeface="Times New Roman" charset="0"/>
                <a:ea typeface="Times New Roman" charset="0"/>
                <a:cs typeface="Times New Roman" charset="0"/>
              </a:rPr>
              <a:t> Al-</a:t>
            </a:r>
            <a:r>
              <a:rPr lang="en-US" b="1" dirty="0" err="1">
                <a:solidFill>
                  <a:srgbClr val="6EBE4A"/>
                </a:solidFill>
                <a:latin typeface="Times New Roman" charset="0"/>
                <a:ea typeface="Times New Roman" charset="0"/>
                <a:cs typeface="Times New Roman" charset="0"/>
              </a:rPr>
              <a:t>Shafai</a:t>
            </a:r>
            <a:r>
              <a:rPr lang="en-US" b="1" dirty="0">
                <a:solidFill>
                  <a:srgbClr val="6EBE4A"/>
                </a:solidFill>
                <a:latin typeface="Times New Roman" charset="0"/>
                <a:ea typeface="Times New Roman" charset="0"/>
                <a:cs typeface="Times New Roman" charset="0"/>
              </a:rPr>
              <a:t>, PhD (Head of Research and Graduate Studies)</a:t>
            </a:r>
          </a:p>
          <a:p>
            <a:r>
              <a:rPr lang="en-US" b="1" dirty="0">
                <a:latin typeface="Times New Roman" charset="0"/>
                <a:ea typeface="Times New Roman" charset="0"/>
                <a:cs typeface="Times New Roman" charset="0"/>
              </a:rPr>
              <a:t>           Location: </a:t>
            </a:r>
            <a:r>
              <a:rPr lang="en-US" dirty="0">
                <a:latin typeface="Times New Roman" charset="0"/>
                <a:ea typeface="Times New Roman" charset="0"/>
                <a:cs typeface="Times New Roman" charset="0"/>
              </a:rPr>
              <a:t>Building C01, Room </a:t>
            </a:r>
            <a:r>
              <a:rPr lang="cs-CZ" dirty="0">
                <a:latin typeface="Times New Roman" charset="0"/>
                <a:ea typeface="Times New Roman" charset="0"/>
                <a:cs typeface="Times New Roman" charset="0"/>
              </a:rPr>
              <a:t>E121</a:t>
            </a:r>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a:t>
            </a:r>
            <a:r>
              <a:rPr lang="cs-CZ" dirty="0">
                <a:latin typeface="Times New Roman" charset="0"/>
                <a:ea typeface="Times New Roman" charset="0"/>
                <a:cs typeface="Times New Roman" charset="0"/>
              </a:rPr>
              <a:t>4403-5589</a:t>
            </a:r>
            <a:r>
              <a:rPr lang="en-US" b="1" dirty="0">
                <a:latin typeface="Times New Roman" charset="0"/>
                <a:ea typeface="Times New Roman" charset="0"/>
                <a:cs typeface="Times New Roman" charset="0"/>
              </a:rPr>
              <a:t>           </a:t>
            </a:r>
          </a:p>
          <a:p>
            <a:r>
              <a:rPr lang="en-US" b="1" dirty="0">
                <a:latin typeface="Times New Roman" charset="0"/>
                <a:ea typeface="Times New Roman" charset="0"/>
                <a:cs typeface="Times New Roman" charset="0"/>
              </a:rPr>
              <a:t>           Email: </a:t>
            </a:r>
            <a:r>
              <a:rPr lang="en-US" u="sng" dirty="0">
                <a:latin typeface="Times New Roman" charset="0"/>
                <a:ea typeface="Times New Roman" charset="0"/>
                <a:cs typeface="Times New Roman" charset="0"/>
              </a:rPr>
              <a:t>malshafai@qu.edu.qa</a:t>
            </a:r>
          </a:p>
          <a:p>
            <a:endParaRPr lang="en-US" b="1" dirty="0">
              <a:latin typeface="Times New Roman" charset="0"/>
              <a:ea typeface="Times New Roman" charset="0"/>
              <a:cs typeface="Times New Roman" charset="0"/>
            </a:endParaRPr>
          </a:p>
          <a:p>
            <a:r>
              <a:rPr lang="en-US" b="1" dirty="0">
                <a:solidFill>
                  <a:srgbClr val="6EBE4A"/>
                </a:solidFill>
                <a:latin typeface="Times New Roman" charset="0"/>
                <a:ea typeface="Times New Roman" charset="0"/>
                <a:cs typeface="Times New Roman" charset="0"/>
              </a:rPr>
              <a:t>Dr. Layla Y. Kamareddine (BMS Graduate Programs Coordinator)</a:t>
            </a:r>
          </a:p>
          <a:p>
            <a:r>
              <a:rPr lang="en-US" b="1" dirty="0">
                <a:latin typeface="Times New Roman" charset="0"/>
                <a:ea typeface="Times New Roman" charset="0"/>
                <a:cs typeface="Times New Roman" charset="0"/>
              </a:rPr>
              <a:t>           Location: </a:t>
            </a:r>
            <a:r>
              <a:rPr lang="en-US" dirty="0">
                <a:latin typeface="Times New Roman" charset="0"/>
                <a:ea typeface="Times New Roman" charset="0"/>
                <a:cs typeface="Times New Roman" charset="0"/>
              </a:rPr>
              <a:t>Building C01, Room F205</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4403-6015</a:t>
            </a:r>
            <a:endParaRPr lang="en-US" b="1" dirty="0">
              <a:latin typeface="Times New Roman" charset="0"/>
              <a:ea typeface="Times New Roman" charset="0"/>
              <a:cs typeface="Times New Roman" charset="0"/>
            </a:endParaRPr>
          </a:p>
          <a:p>
            <a:r>
              <a:rPr lang="en-US" b="1" dirty="0">
                <a:latin typeface="Times New Roman" charset="0"/>
                <a:ea typeface="Times New Roman" charset="0"/>
                <a:cs typeface="Times New Roman" charset="0"/>
              </a:rPr>
              <a:t>           Email: </a:t>
            </a:r>
            <a:r>
              <a:rPr lang="en-US" u="sng" dirty="0">
                <a:latin typeface="Times New Roman" charset="0"/>
                <a:ea typeface="Times New Roman" charset="0"/>
                <a:cs typeface="Times New Roman" charset="0"/>
              </a:rPr>
              <a:t>lkamarddine@qu.ed.qa</a:t>
            </a:r>
          </a:p>
          <a:p>
            <a:endParaRPr lang="en-US" dirty="0">
              <a:latin typeface="Times New Roman" charset="0"/>
              <a:ea typeface="Times New Roman" charset="0"/>
              <a:cs typeface="Times New Roman" charset="0"/>
            </a:endParaRPr>
          </a:p>
          <a:p>
            <a:pPr indent="-179388"/>
            <a:r>
              <a:rPr lang="en-US" b="1" dirty="0">
                <a:solidFill>
                  <a:srgbClr val="6EBE4A"/>
                </a:solidFill>
                <a:latin typeface="Times New Roman" charset="0"/>
                <a:ea typeface="Times New Roman" charset="0"/>
                <a:cs typeface="Times New Roman" charset="0"/>
              </a:rPr>
              <a:t>Ms. </a:t>
            </a:r>
            <a:r>
              <a:rPr lang="en-US" b="1" dirty="0" err="1">
                <a:solidFill>
                  <a:srgbClr val="6EBE4A"/>
                </a:solidFill>
                <a:latin typeface="Times New Roman" charset="0"/>
                <a:ea typeface="Times New Roman" charset="0"/>
                <a:cs typeface="Times New Roman" charset="0"/>
              </a:rPr>
              <a:t>Rowda</a:t>
            </a:r>
            <a:r>
              <a:rPr lang="en-US" b="1" dirty="0">
                <a:solidFill>
                  <a:srgbClr val="6EBE4A"/>
                </a:solidFill>
                <a:latin typeface="Times New Roman" charset="0"/>
                <a:ea typeface="Times New Roman" charset="0"/>
                <a:cs typeface="Times New Roman" charset="0"/>
              </a:rPr>
              <a:t> Al-</a:t>
            </a:r>
            <a:r>
              <a:rPr lang="en-US" b="1" dirty="0" err="1">
                <a:solidFill>
                  <a:srgbClr val="6EBE4A"/>
                </a:solidFill>
                <a:latin typeface="Times New Roman" charset="0"/>
                <a:ea typeface="Times New Roman" charset="0"/>
                <a:cs typeface="Times New Roman" charset="0"/>
              </a:rPr>
              <a:t>Naimi</a:t>
            </a:r>
            <a:r>
              <a:rPr lang="en-US" b="1" dirty="0">
                <a:solidFill>
                  <a:srgbClr val="6EBE4A"/>
                </a:solidFill>
                <a:latin typeface="Times New Roman" charset="0"/>
                <a:ea typeface="Times New Roman" charset="0"/>
                <a:cs typeface="Times New Roman" charset="0"/>
              </a:rPr>
              <a:t> (Administrative Coordinator for Research and Graduate Studies   office)</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Location:</a:t>
            </a:r>
            <a:r>
              <a:rPr lang="en-US" dirty="0">
                <a:latin typeface="Times New Roman" charset="0"/>
                <a:ea typeface="Times New Roman" charset="0"/>
                <a:cs typeface="Times New Roman" charset="0"/>
              </a:rPr>
              <a:t> building C01 Room E126</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4403-4803</a:t>
            </a:r>
          </a:p>
          <a:p>
            <a:r>
              <a:rPr lang="en-US" b="1" dirty="0">
                <a:solidFill>
                  <a:srgbClr val="C00000"/>
                </a:solidFill>
                <a:latin typeface="Times New Roman" charset="0"/>
                <a:ea typeface="Times New Roman" charset="0"/>
                <a:cs typeface="Times New Roman" charset="0"/>
              </a:rPr>
              <a:t>           </a:t>
            </a:r>
            <a:r>
              <a:rPr lang="en-US" b="1" dirty="0">
                <a:latin typeface="Times New Roman" charset="0"/>
                <a:ea typeface="Times New Roman" charset="0"/>
                <a:cs typeface="Times New Roman" charset="0"/>
              </a:rPr>
              <a:t>Email: </a:t>
            </a:r>
            <a:r>
              <a:rPr lang="en-US" u="sng" dirty="0">
                <a:latin typeface="Times New Roman" charset="0"/>
                <a:ea typeface="Times New Roman" charset="0"/>
                <a:cs typeface="Times New Roman" charset="0"/>
              </a:rPr>
              <a:t>r.alnaimi@qu.edu.qa</a:t>
            </a:r>
          </a:p>
          <a:p>
            <a:endParaRPr lang="en-US" dirty="0">
              <a:solidFill>
                <a:srgbClr val="6EBE4A"/>
              </a:solidFill>
              <a:latin typeface="Times New Roman" charset="0"/>
              <a:ea typeface="Times New Roman" charset="0"/>
              <a:cs typeface="Times New Roman" charset="0"/>
            </a:endParaRPr>
          </a:p>
          <a:p>
            <a:r>
              <a:rPr lang="en-US" b="1" dirty="0">
                <a:solidFill>
                  <a:srgbClr val="6EBE4A"/>
                </a:solidFill>
                <a:latin typeface="Times New Roman" charset="0"/>
                <a:ea typeface="Times New Roman" charset="0"/>
                <a:cs typeface="Times New Roman" charset="0"/>
              </a:rPr>
              <a:t> Ms. Amal Ibrahim (Administrative Coordinator)</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Location:</a:t>
            </a:r>
            <a:r>
              <a:rPr lang="en-US" dirty="0">
                <a:latin typeface="Times New Roman" charset="0"/>
                <a:ea typeface="Times New Roman" charset="0"/>
                <a:cs typeface="Times New Roman" charset="0"/>
              </a:rPr>
              <a:t> building C01 Room D110</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4403-4795</a:t>
            </a:r>
          </a:p>
          <a:p>
            <a:r>
              <a:rPr lang="en-US" b="1" dirty="0">
                <a:solidFill>
                  <a:srgbClr val="C00000"/>
                </a:solidFill>
                <a:latin typeface="Times New Roman" charset="0"/>
                <a:ea typeface="Times New Roman" charset="0"/>
                <a:cs typeface="Times New Roman" charset="0"/>
              </a:rPr>
              <a:t>           </a:t>
            </a:r>
            <a:r>
              <a:rPr lang="en-US" b="1" dirty="0">
                <a:latin typeface="Times New Roman" charset="0"/>
                <a:ea typeface="Times New Roman" charset="0"/>
                <a:cs typeface="Times New Roman" charset="0"/>
              </a:rPr>
              <a:t>Email: </a:t>
            </a:r>
            <a:r>
              <a:rPr lang="en-US" u="sng" dirty="0" err="1">
                <a:latin typeface="Times New Roman" charset="0"/>
                <a:ea typeface="Times New Roman" charset="0"/>
                <a:cs typeface="Times New Roman" charset="0"/>
              </a:rPr>
              <a:t>amal.ibrahim@qu.edu.qa</a:t>
            </a:r>
            <a:endParaRPr lang="en-US" u="sng"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endParaRPr lang="en-US" dirty="0">
              <a:ea typeface="Times New Roman" panose="02020603050405020304" pitchFamily="18" charset="0"/>
              <a:cs typeface="Arial" panose="020B0604020202020204" pitchFamily="34" charset="0"/>
            </a:endParaRPr>
          </a:p>
        </p:txBody>
      </p:sp>
      <p:sp>
        <p:nvSpPr>
          <p:cNvPr id="7" name="Title 1"/>
          <p:cNvSpPr txBox="1">
            <a:spLocks/>
          </p:cNvSpPr>
          <p:nvPr/>
        </p:nvSpPr>
        <p:spPr>
          <a:xfrm>
            <a:off x="838200" y="6032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a:solidFill>
                  <a:srgbClr val="9779D3"/>
                </a:solidFill>
                <a:latin typeface="Times New Roman" charset="0"/>
                <a:ea typeface="Times New Roman" charset="0"/>
                <a:cs typeface="Times New Roman" charset="0"/>
              </a:rPr>
              <a:t>Contacts</a:t>
            </a:r>
            <a:endParaRPr lang="en-US" sz="6000" b="1" u="sng" dirty="0">
              <a:solidFill>
                <a:srgbClr val="9779D3"/>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3012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PhD Biomedical Sciences </a:t>
            </a: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3</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587665" y="5486399"/>
            <a:ext cx="3849626" cy="770021"/>
          </a:xfrm>
          <a:prstGeom prst="rect">
            <a:avLst/>
          </a:prstGeom>
        </p:spPr>
      </p:pic>
      <p:pic>
        <p:nvPicPr>
          <p:cNvPr id="25" name="Picture 24"/>
          <p:cNvPicPr>
            <a:picLocks noChangeAspect="1"/>
          </p:cNvPicPr>
          <p:nvPr/>
        </p:nvPicPr>
        <p:blipFill>
          <a:blip r:embed="rId3"/>
          <a:stretch>
            <a:fillRect/>
          </a:stretch>
        </p:blipFill>
        <p:spPr>
          <a:xfrm>
            <a:off x="7661709" y="5486399"/>
            <a:ext cx="3874948" cy="860785"/>
          </a:xfrm>
          <a:prstGeom prst="rect">
            <a:avLst/>
          </a:prstGeom>
        </p:spPr>
      </p:pic>
      <p:sp>
        <p:nvSpPr>
          <p:cNvPr id="3" name="TextBox 2"/>
          <p:cNvSpPr txBox="1"/>
          <p:nvPr/>
        </p:nvSpPr>
        <p:spPr>
          <a:xfrm>
            <a:off x="1320799" y="1671781"/>
            <a:ext cx="8894619" cy="3029528"/>
          </a:xfrm>
          <a:prstGeom prst="rect">
            <a:avLst/>
          </a:prstGeom>
        </p:spPr>
        <p:txBody>
          <a:bodyPr vert="horz" wrap="square" lIns="91440" tIns="45720" rIns="91440" bIns="45720" rtlCol="0">
            <a:noAutofit/>
          </a:bodyPr>
          <a:lstStyle/>
          <a:p>
            <a:pPr marL="228600" indent="-228600"/>
            <a:r>
              <a:rPr lang="en-US" sz="2800" dirty="0">
                <a:latin typeface="Times New Roman" panose="02020603050405020304" pitchFamily="18" charset="0"/>
                <a:cs typeface="Times New Roman" panose="02020603050405020304" pitchFamily="18" charset="0"/>
              </a:rPr>
              <a:t>	A collaborative research-based </a:t>
            </a:r>
            <a:r>
              <a:rPr lang="en-US" sz="2800" dirty="0" err="1">
                <a:latin typeface="Times New Roman" panose="02020603050405020304" pitchFamily="18" charset="0"/>
                <a:cs typeface="Times New Roman" panose="02020603050405020304" pitchFamily="18" charset="0"/>
              </a:rPr>
              <a:t>multidisciplenary</a:t>
            </a:r>
            <a:r>
              <a:rPr lang="en-US" sz="2800" dirty="0">
                <a:latin typeface="Times New Roman" panose="02020603050405020304" pitchFamily="18" charset="0"/>
                <a:cs typeface="Times New Roman" panose="02020603050405020304" pitchFamily="18" charset="0"/>
              </a:rPr>
              <a:t> PhD program committed to training PhD Biomedical Sciences candidates as the next generation of health scientists and research leaders in Qatar. The proposed PhD program is designed to train doctoral-level scientists to investigate and introduce solutions to pressing research problems in the broad area of biomedical sciences. </a:t>
            </a:r>
          </a:p>
        </p:txBody>
      </p:sp>
    </p:spTree>
    <p:extLst>
      <p:ext uri="{BB962C8B-B14F-4D97-AF65-F5344CB8AC3E}">
        <p14:creationId xmlns:p14="http://schemas.microsoft.com/office/powerpoint/2010/main" val="399424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307" y="1259490"/>
            <a:ext cx="3941618" cy="982243"/>
          </a:xfrm>
        </p:spPr>
        <p:txBody>
          <a:bodyPr>
            <a:normAutofit fontScale="92500"/>
          </a:bodyPr>
          <a:lstStyle/>
          <a:p>
            <a:pPr marL="0" indent="0" algn="ctr">
              <a:buNone/>
            </a:pPr>
            <a:r>
              <a:rPr lang="en-US" b="1" dirty="0">
                <a:solidFill>
                  <a:srgbClr val="9779D3"/>
                </a:solidFill>
                <a:latin typeface="Times New Roman" charset="0"/>
                <a:ea typeface="Times New Roman" charset="0"/>
                <a:cs typeface="Times New Roman" charset="0"/>
              </a:rPr>
              <a:t>Major Core Requirements</a:t>
            </a:r>
          </a:p>
          <a:p>
            <a:pPr marL="0" indent="0" algn="ctr">
              <a:buNone/>
            </a:pPr>
            <a:r>
              <a:rPr lang="en-US" b="1" dirty="0">
                <a:solidFill>
                  <a:srgbClr val="9779D3"/>
                </a:solidFill>
                <a:latin typeface="Times New Roman" charset="0"/>
                <a:ea typeface="Times New Roman" charset="0"/>
                <a:cs typeface="Times New Roman" charset="0"/>
              </a:rPr>
              <a:t>(5 courses)</a:t>
            </a:r>
          </a:p>
          <a:p>
            <a:endParaRPr lang="en-US" dirty="0"/>
          </a:p>
        </p:txBody>
      </p:sp>
      <p:sp>
        <p:nvSpPr>
          <p:cNvPr id="6" name="Content Placeholder 2"/>
          <p:cNvSpPr txBox="1">
            <a:spLocks/>
          </p:cNvSpPr>
          <p:nvPr/>
        </p:nvSpPr>
        <p:spPr>
          <a:xfrm>
            <a:off x="7613374" y="1259490"/>
            <a:ext cx="4378664" cy="98224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400" b="1" dirty="0">
                <a:solidFill>
                  <a:srgbClr val="9779D3"/>
                </a:solidFill>
                <a:latin typeface="Times New Roman" charset="0"/>
                <a:ea typeface="Times New Roman" charset="0"/>
                <a:cs typeface="Times New Roman" charset="0"/>
              </a:rPr>
              <a:t>Concentration Requirement</a:t>
            </a:r>
          </a:p>
          <a:p>
            <a:pPr marL="0" indent="0" algn="ctr">
              <a:buFont typeface="Arial"/>
              <a:buNone/>
            </a:pPr>
            <a:r>
              <a:rPr lang="en-US" sz="3400" b="1" dirty="0">
                <a:solidFill>
                  <a:srgbClr val="9779D3"/>
                </a:solidFill>
                <a:latin typeface="Times New Roman" charset="0"/>
                <a:ea typeface="Times New Roman" charset="0"/>
                <a:cs typeface="Times New Roman" charset="0"/>
              </a:rPr>
              <a:t>(6 courses)</a:t>
            </a:r>
          </a:p>
          <a:p>
            <a:endParaRPr lang="en-US" dirty="0"/>
          </a:p>
        </p:txBody>
      </p:sp>
      <p:sp>
        <p:nvSpPr>
          <p:cNvPr id="7" name="Content Placeholder 2"/>
          <p:cNvSpPr txBox="1">
            <a:spLocks/>
          </p:cNvSpPr>
          <p:nvPr/>
        </p:nvSpPr>
        <p:spPr>
          <a:xfrm>
            <a:off x="4264917" y="5788705"/>
            <a:ext cx="3941618" cy="9822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a:solidFill>
                  <a:srgbClr val="9779D3"/>
                </a:solidFill>
                <a:latin typeface="Times New Roman" charset="0"/>
                <a:ea typeface="Times New Roman" charset="0"/>
                <a:cs typeface="Times New Roman" charset="0"/>
              </a:rPr>
              <a:t>Capstone Project</a:t>
            </a:r>
          </a:p>
          <a:p>
            <a:pPr marL="0" indent="0" algn="ctr">
              <a:buFont typeface="Arial"/>
              <a:buNone/>
            </a:pPr>
            <a:r>
              <a:rPr lang="en-US" b="1" dirty="0">
                <a:solidFill>
                  <a:srgbClr val="9779D3"/>
                </a:solidFill>
                <a:latin typeface="Times New Roman" charset="0"/>
                <a:ea typeface="Times New Roman" charset="0"/>
                <a:cs typeface="Times New Roman" charset="0"/>
              </a:rPr>
              <a:t> (1 course/semester)</a:t>
            </a:r>
          </a:p>
          <a:p>
            <a:endParaRPr lang="en-US" dirty="0"/>
          </a:p>
        </p:txBody>
      </p:sp>
      <p:sp>
        <p:nvSpPr>
          <p:cNvPr id="8" name="Content Placeholder 2"/>
          <p:cNvSpPr txBox="1">
            <a:spLocks/>
          </p:cNvSpPr>
          <p:nvPr/>
        </p:nvSpPr>
        <p:spPr>
          <a:xfrm>
            <a:off x="334535" y="2566340"/>
            <a:ext cx="6244683" cy="331469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dirty="0">
                <a:latin typeface="Times New Roman" charset="0"/>
                <a:ea typeface="Times New Roman" charset="0"/>
                <a:cs typeface="Times New Roman" charset="0"/>
              </a:rPr>
              <a:t>BIOM 510 Pathophysiology</a:t>
            </a:r>
          </a:p>
          <a:p>
            <a:pPr>
              <a:lnSpc>
                <a:spcPct val="120000"/>
              </a:lnSpc>
            </a:pPr>
            <a:r>
              <a:rPr lang="en-US" dirty="0">
                <a:latin typeface="Times New Roman" charset="0"/>
                <a:ea typeface="Times New Roman" charset="0"/>
                <a:cs typeface="Times New Roman" charset="0"/>
              </a:rPr>
              <a:t>BIOM 520 Principles of Laboratory Management</a:t>
            </a:r>
          </a:p>
          <a:p>
            <a:pPr>
              <a:lnSpc>
                <a:spcPct val="120000"/>
              </a:lnSpc>
            </a:pPr>
            <a:r>
              <a:rPr lang="en-US" dirty="0">
                <a:latin typeface="Times New Roman" charset="0"/>
                <a:ea typeface="Times New Roman" charset="0"/>
                <a:cs typeface="Times New Roman" charset="0"/>
              </a:rPr>
              <a:t>BIOM 550 Medical Lab Laws and Ethics</a:t>
            </a:r>
          </a:p>
          <a:p>
            <a:pPr>
              <a:lnSpc>
                <a:spcPct val="120000"/>
              </a:lnSpc>
            </a:pPr>
            <a:r>
              <a:rPr lang="en-US" dirty="0">
                <a:latin typeface="Times New Roman" charset="0"/>
                <a:ea typeface="Times New Roman" charset="0"/>
                <a:cs typeface="Times New Roman" charset="0"/>
              </a:rPr>
              <a:t>BIOM 530 Current Issues in Clinical Laboratory Sciences</a:t>
            </a:r>
          </a:p>
          <a:p>
            <a:pPr>
              <a:lnSpc>
                <a:spcPct val="120000"/>
              </a:lnSpc>
            </a:pPr>
            <a:r>
              <a:rPr lang="en-US" dirty="0">
                <a:latin typeface="Times New Roman" charset="0"/>
                <a:ea typeface="Times New Roman" charset="0"/>
                <a:cs typeface="Times New Roman" charset="0"/>
              </a:rPr>
              <a:t>BIOM 540 Research Methods in Biomedical Sciences</a:t>
            </a:r>
            <a:endParaRPr lang="en-US" dirty="0"/>
          </a:p>
        </p:txBody>
      </p:sp>
      <p:sp>
        <p:nvSpPr>
          <p:cNvPr id="9" name="Content Placeholder 2"/>
          <p:cNvSpPr txBox="1">
            <a:spLocks/>
          </p:cNvSpPr>
          <p:nvPr/>
        </p:nvSpPr>
        <p:spPr>
          <a:xfrm>
            <a:off x="6579218" y="2566340"/>
            <a:ext cx="6244683" cy="289775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dirty="0">
                <a:latin typeface="Times New Roman" charset="0"/>
                <a:ea typeface="Times New Roman" charset="0"/>
                <a:cs typeface="Times New Roman" charset="0"/>
              </a:rPr>
              <a:t>BIOM 620 Health Informatics</a:t>
            </a:r>
          </a:p>
          <a:p>
            <a:pPr>
              <a:lnSpc>
                <a:spcPct val="110000"/>
              </a:lnSpc>
            </a:pPr>
            <a:r>
              <a:rPr lang="en-US" dirty="0">
                <a:latin typeface="Times New Roman" charset="0"/>
                <a:ea typeface="Times New Roman" charset="0"/>
                <a:cs typeface="Times New Roman" charset="0"/>
              </a:rPr>
              <a:t>BIOM 610 Medical Lab Financial Operation</a:t>
            </a:r>
          </a:p>
          <a:p>
            <a:pPr>
              <a:lnSpc>
                <a:spcPct val="110000"/>
              </a:lnSpc>
            </a:pPr>
            <a:r>
              <a:rPr lang="en-US" dirty="0">
                <a:latin typeface="Times New Roman" charset="0"/>
                <a:ea typeface="Times New Roman" charset="0"/>
                <a:cs typeface="Times New Roman" charset="0"/>
              </a:rPr>
              <a:t>BIOM 630 Quality Assurance &amp; Outcome Assessment</a:t>
            </a:r>
          </a:p>
          <a:p>
            <a:pPr>
              <a:lnSpc>
                <a:spcPct val="110000"/>
              </a:lnSpc>
            </a:pPr>
            <a:r>
              <a:rPr lang="en-US" b="1" dirty="0">
                <a:latin typeface="Times New Roman" charset="0"/>
                <a:ea typeface="Times New Roman" charset="0"/>
                <a:cs typeface="Times New Roman" charset="0"/>
              </a:rPr>
              <a:t>MAKT 603 Marketing Management</a:t>
            </a:r>
          </a:p>
          <a:p>
            <a:pPr>
              <a:lnSpc>
                <a:spcPct val="110000"/>
              </a:lnSpc>
            </a:pPr>
            <a:r>
              <a:rPr lang="en-US" b="1" dirty="0">
                <a:latin typeface="Times New Roman" charset="0"/>
                <a:ea typeface="Times New Roman" charset="0"/>
                <a:cs typeface="Times New Roman" charset="0"/>
              </a:rPr>
              <a:t>MAGT 602 Human Resource Management</a:t>
            </a:r>
          </a:p>
          <a:p>
            <a:pPr>
              <a:lnSpc>
                <a:spcPct val="110000"/>
              </a:lnSpc>
            </a:pPr>
            <a:r>
              <a:rPr lang="en-US" b="1" dirty="0">
                <a:latin typeface="Times New Roman" charset="0"/>
                <a:ea typeface="Times New Roman" charset="0"/>
                <a:cs typeface="Times New Roman" charset="0"/>
              </a:rPr>
              <a:t>MAGT 603 Operations Management</a:t>
            </a:r>
            <a:endParaRPr lang="en-US" b="1" dirty="0"/>
          </a:p>
        </p:txBody>
      </p:sp>
    </p:spTree>
    <p:extLst>
      <p:ext uri="{BB962C8B-B14F-4D97-AF65-F5344CB8AC3E}">
        <p14:creationId xmlns:p14="http://schemas.microsoft.com/office/powerpoint/2010/main" val="135531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51BF-9AFB-A747-936B-A00B1B3AB5D6}"/>
              </a:ext>
            </a:extLst>
          </p:cNvPr>
          <p:cNvSpPr>
            <a:spLocks noGrp="1"/>
          </p:cNvSpPr>
          <p:nvPr>
            <p:ph type="title"/>
          </p:nvPr>
        </p:nvSpPr>
        <p:spPr>
          <a:xfrm>
            <a:off x="838200" y="247765"/>
            <a:ext cx="10515600" cy="1325563"/>
          </a:xfrm>
        </p:spPr>
        <p:txBody>
          <a:bodyPr>
            <a:normAutofit/>
          </a:bodyPr>
          <a:lstStyle/>
          <a:p>
            <a:pPr algn="ctr"/>
            <a:r>
              <a:rPr lang="x-none" sz="3500" b="1" dirty="0">
                <a:latin typeface="Times New Roman" charset="0"/>
                <a:ea typeface="Times New Roman" charset="0"/>
                <a:cs typeface="Times New Roman" charset="0"/>
              </a:rPr>
              <a:t>MSc Advanced Clinical Practice Study Plan</a:t>
            </a:r>
          </a:p>
        </p:txBody>
      </p:sp>
      <p:sp>
        <p:nvSpPr>
          <p:cNvPr id="3" name="Content Placeholder 2">
            <a:extLst>
              <a:ext uri="{FF2B5EF4-FFF2-40B4-BE49-F238E27FC236}">
                <a16:creationId xmlns:a16="http://schemas.microsoft.com/office/drawing/2014/main" id="{B33507ED-31B7-5C4E-8ABD-ACDF87AD8E8A}"/>
              </a:ext>
            </a:extLst>
          </p:cNvPr>
          <p:cNvSpPr>
            <a:spLocks noGrp="1"/>
          </p:cNvSpPr>
          <p:nvPr>
            <p:ph idx="1"/>
          </p:nvPr>
        </p:nvSpPr>
        <p:spPr>
          <a:xfrm>
            <a:off x="713017" y="1886859"/>
            <a:ext cx="5148943" cy="4351338"/>
          </a:xfrm>
        </p:spPr>
        <p:txBody>
          <a:bodyPr>
            <a:normAutofit/>
          </a:bodyPr>
          <a:lstStyle/>
          <a:p>
            <a:pPr marL="0" indent="0">
              <a:buNone/>
            </a:pPr>
            <a:r>
              <a:rPr lang="x-none" sz="2000" b="1" dirty="0">
                <a:latin typeface="Times New Roman" charset="0"/>
                <a:ea typeface="Times New Roman" charset="0"/>
                <a:cs typeface="Times New Roman" charset="0"/>
              </a:rPr>
              <a:t>First Semester – 9 CH</a:t>
            </a:r>
          </a:p>
          <a:p>
            <a:pPr lvl="1"/>
            <a:r>
              <a:rPr lang="x-none" sz="2000" dirty="0">
                <a:latin typeface="Times New Roman" charset="0"/>
                <a:ea typeface="Times New Roman" charset="0"/>
                <a:cs typeface="Times New Roman" charset="0"/>
              </a:rPr>
              <a:t>Pathophysiology</a:t>
            </a:r>
          </a:p>
          <a:p>
            <a:pPr lvl="1"/>
            <a:r>
              <a:rPr lang="x-none" sz="2000" dirty="0">
                <a:latin typeface="Times New Roman" charset="0"/>
                <a:ea typeface="Times New Roman" charset="0"/>
                <a:cs typeface="Times New Roman" charset="0"/>
              </a:rPr>
              <a:t>Principles of Laboratory Management</a:t>
            </a:r>
          </a:p>
          <a:p>
            <a:pPr lvl="1"/>
            <a:r>
              <a:rPr lang="x-none" sz="2000" dirty="0">
                <a:latin typeface="Times New Roman" charset="0"/>
                <a:ea typeface="Times New Roman" charset="0"/>
                <a:cs typeface="Times New Roman" charset="0"/>
              </a:rPr>
              <a:t>Medical Laboratory Laws &amp; Ethics</a:t>
            </a:r>
          </a:p>
          <a:p>
            <a:pPr marL="0" indent="0">
              <a:buNone/>
            </a:pPr>
            <a:endParaRPr lang="x-none" sz="2000" dirty="0">
              <a:latin typeface="Times New Roman" charset="0"/>
              <a:ea typeface="Times New Roman" charset="0"/>
              <a:cs typeface="Times New Roman" charset="0"/>
            </a:endParaRPr>
          </a:p>
          <a:p>
            <a:pPr marL="0" indent="0">
              <a:buNone/>
            </a:pPr>
            <a:endParaRPr lang="x-none" sz="2000" dirty="0">
              <a:latin typeface="Times New Roman" charset="0"/>
              <a:ea typeface="Times New Roman" charset="0"/>
              <a:cs typeface="Times New Roman" charset="0"/>
            </a:endParaRPr>
          </a:p>
          <a:p>
            <a:pPr marL="0" indent="0">
              <a:buNone/>
            </a:pPr>
            <a:r>
              <a:rPr lang="x-none" sz="2000" b="1" dirty="0">
                <a:latin typeface="Times New Roman" charset="0"/>
                <a:ea typeface="Times New Roman" charset="0"/>
                <a:cs typeface="Times New Roman" charset="0"/>
              </a:rPr>
              <a:t>Second Semester – 9 CH</a:t>
            </a:r>
          </a:p>
          <a:p>
            <a:pPr lvl="1"/>
            <a:r>
              <a:rPr lang="x-none" sz="2000" dirty="0">
                <a:latin typeface="Times New Roman" charset="0"/>
                <a:ea typeface="Times New Roman" charset="0"/>
                <a:cs typeface="Times New Roman" charset="0"/>
              </a:rPr>
              <a:t>Current Issues in Clinical Laboratory Sciences</a:t>
            </a:r>
          </a:p>
          <a:p>
            <a:pPr lvl="1"/>
            <a:r>
              <a:rPr lang="x-none" sz="2000" dirty="0">
                <a:latin typeface="Times New Roman" charset="0"/>
                <a:ea typeface="Times New Roman" charset="0"/>
                <a:cs typeface="Times New Roman" charset="0"/>
              </a:rPr>
              <a:t>Research Methods in Biomedical Sciences</a:t>
            </a:r>
          </a:p>
          <a:p>
            <a:pPr lvl="1"/>
            <a:r>
              <a:rPr lang="x-none" sz="2000" dirty="0">
                <a:latin typeface="Times New Roman" charset="0"/>
                <a:ea typeface="Times New Roman" charset="0"/>
                <a:cs typeface="Times New Roman" charset="0"/>
              </a:rPr>
              <a:t>Molecular Diagnostics</a:t>
            </a:r>
          </a:p>
          <a:p>
            <a:pPr marL="457200" lvl="1" indent="0">
              <a:buNone/>
            </a:pPr>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2">
            <a:extLst>
              <a:ext uri="{FF2B5EF4-FFF2-40B4-BE49-F238E27FC236}">
                <a16:creationId xmlns:a16="http://schemas.microsoft.com/office/drawing/2014/main" id="{14E3DE83-17A6-C040-B026-182BBBB61F64}"/>
              </a:ext>
            </a:extLst>
          </p:cNvPr>
          <p:cNvSpPr txBox="1">
            <a:spLocks/>
          </p:cNvSpPr>
          <p:nvPr/>
        </p:nvSpPr>
        <p:spPr>
          <a:xfrm>
            <a:off x="6531429" y="1886859"/>
            <a:ext cx="51489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sz="2000" b="1" dirty="0">
                <a:latin typeface="Times New Roman" charset="0"/>
                <a:ea typeface="Times New Roman" charset="0"/>
                <a:cs typeface="Times New Roman" charset="0"/>
              </a:rPr>
              <a:t>Third Semester – 9 CH</a:t>
            </a:r>
          </a:p>
          <a:p>
            <a:pPr lvl="1"/>
            <a:r>
              <a:rPr lang="x-none" sz="2000" dirty="0">
                <a:latin typeface="Times New Roman" charset="0"/>
                <a:ea typeface="Times New Roman" charset="0"/>
                <a:cs typeface="Times New Roman" charset="0"/>
              </a:rPr>
              <a:t>Elective – Immunology &amp; Serology</a:t>
            </a:r>
          </a:p>
          <a:p>
            <a:pPr lvl="1"/>
            <a:r>
              <a:rPr lang="x-none" sz="2000" dirty="0">
                <a:latin typeface="Times New Roman" charset="0"/>
                <a:ea typeface="Times New Roman" charset="0"/>
                <a:cs typeface="Times New Roman" charset="0"/>
              </a:rPr>
              <a:t>Eelective - Oncology</a:t>
            </a:r>
          </a:p>
          <a:p>
            <a:pPr lvl="1"/>
            <a:r>
              <a:rPr lang="x-none" sz="2000" dirty="0">
                <a:latin typeface="Times New Roman" charset="0"/>
                <a:ea typeface="Times New Roman" charset="0"/>
                <a:cs typeface="Times New Roman" charset="0"/>
              </a:rPr>
              <a:t>Thesis I</a:t>
            </a:r>
          </a:p>
          <a:p>
            <a:pPr marL="0" indent="0">
              <a:buFont typeface="Arial" panose="020B0604020202020204" pitchFamily="34" charset="0"/>
              <a:buNone/>
            </a:pPr>
            <a:endParaRPr lang="x-none" sz="2000" dirty="0">
              <a:latin typeface="Times New Roman" charset="0"/>
              <a:ea typeface="Times New Roman" charset="0"/>
              <a:cs typeface="Times New Roman" charset="0"/>
            </a:endParaRPr>
          </a:p>
          <a:p>
            <a:pPr marL="0" indent="0">
              <a:buFont typeface="Arial" panose="020B0604020202020204" pitchFamily="34" charset="0"/>
              <a:buNone/>
            </a:pPr>
            <a:endParaRPr lang="x-none" sz="2000" dirty="0">
              <a:latin typeface="Times New Roman" charset="0"/>
              <a:ea typeface="Times New Roman" charset="0"/>
              <a:cs typeface="Times New Roman" charset="0"/>
            </a:endParaRPr>
          </a:p>
          <a:p>
            <a:pPr marL="0" indent="0">
              <a:buFont typeface="Arial" panose="020B0604020202020204" pitchFamily="34" charset="0"/>
              <a:buNone/>
            </a:pPr>
            <a:r>
              <a:rPr lang="x-none" sz="2000" b="1" dirty="0">
                <a:latin typeface="Times New Roman" charset="0"/>
                <a:ea typeface="Times New Roman" charset="0"/>
                <a:cs typeface="Times New Roman" charset="0"/>
              </a:rPr>
              <a:t>Fourth Semester – 9 CH</a:t>
            </a:r>
          </a:p>
          <a:p>
            <a:pPr lvl="1"/>
            <a:r>
              <a:rPr lang="x-none" sz="2000" dirty="0">
                <a:latin typeface="Times New Roman" charset="0"/>
                <a:ea typeface="Times New Roman" charset="0"/>
                <a:cs typeface="Times New Roman" charset="0"/>
              </a:rPr>
              <a:t>Elective</a:t>
            </a:r>
          </a:p>
          <a:p>
            <a:pPr lvl="1"/>
            <a:r>
              <a:rPr lang="x-none" sz="2000" dirty="0">
                <a:latin typeface="Times New Roman" charset="0"/>
                <a:ea typeface="Times New Roman" charset="0"/>
                <a:cs typeface="Times New Roman" charset="0"/>
              </a:rPr>
              <a:t>Elective</a:t>
            </a:r>
          </a:p>
          <a:p>
            <a:pPr lvl="1"/>
            <a:r>
              <a:rPr lang="x-none" sz="2000" dirty="0">
                <a:latin typeface="Times New Roman" charset="0"/>
                <a:ea typeface="Times New Roman" charset="0"/>
                <a:cs typeface="Times New Roman" charset="0"/>
              </a:rPr>
              <a:t>Thesis II</a:t>
            </a:r>
          </a:p>
          <a:p>
            <a:pPr marL="457200" lvl="1" indent="0">
              <a:buFont typeface="Arial" panose="020B0604020202020204" pitchFamily="34" charset="0"/>
              <a:buNone/>
            </a:pPr>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3E7DC30E-9BEC-D349-92BC-0C354796A270}"/>
              </a:ext>
            </a:extLst>
          </p:cNvPr>
          <p:cNvCxnSpPr/>
          <p:nvPr/>
        </p:nvCxnSpPr>
        <p:spPr>
          <a:xfrm>
            <a:off x="6085116" y="1573328"/>
            <a:ext cx="0" cy="470262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42171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51BF-9AFB-A747-936B-A00B1B3AB5D6}"/>
              </a:ext>
            </a:extLst>
          </p:cNvPr>
          <p:cNvSpPr>
            <a:spLocks noGrp="1"/>
          </p:cNvSpPr>
          <p:nvPr>
            <p:ph type="title"/>
          </p:nvPr>
        </p:nvSpPr>
        <p:spPr>
          <a:xfrm>
            <a:off x="838198" y="157390"/>
            <a:ext cx="10515600" cy="1325563"/>
          </a:xfrm>
        </p:spPr>
        <p:txBody>
          <a:bodyPr>
            <a:normAutofit/>
          </a:bodyPr>
          <a:lstStyle/>
          <a:p>
            <a:pPr algn="ctr"/>
            <a:r>
              <a:rPr lang="x-none" sz="3500" b="1" dirty="0">
                <a:latin typeface="Times New Roman" charset="0"/>
                <a:ea typeface="Times New Roman" charset="0"/>
                <a:cs typeface="Times New Roman" charset="0"/>
              </a:rPr>
              <a:t>Graduate Assistantship</a:t>
            </a:r>
            <a:br>
              <a:rPr lang="x-none" sz="3500" b="1" dirty="0">
                <a:latin typeface="Times New Roman" charset="0"/>
                <a:ea typeface="Times New Roman" charset="0"/>
                <a:cs typeface="Times New Roman" charset="0"/>
              </a:rPr>
            </a:br>
            <a:endParaRPr lang="x-none" sz="3500" b="1" dirty="0">
              <a:latin typeface="Times New Roman" charset="0"/>
              <a:ea typeface="Times New Roman" charset="0"/>
              <a:cs typeface="Times New Roman" charset="0"/>
            </a:endParaRPr>
          </a:p>
        </p:txBody>
      </p:sp>
      <p:sp>
        <p:nvSpPr>
          <p:cNvPr id="3" name="Content Placeholder 2">
            <a:extLst>
              <a:ext uri="{FF2B5EF4-FFF2-40B4-BE49-F238E27FC236}">
                <a16:creationId xmlns:a16="http://schemas.microsoft.com/office/drawing/2014/main" id="{B33507ED-31B7-5C4E-8ABD-ACDF87AD8E8A}"/>
              </a:ext>
            </a:extLst>
          </p:cNvPr>
          <p:cNvSpPr>
            <a:spLocks noGrp="1"/>
          </p:cNvSpPr>
          <p:nvPr>
            <p:ph idx="1"/>
          </p:nvPr>
        </p:nvSpPr>
        <p:spPr>
          <a:xfrm>
            <a:off x="1426027" y="3222172"/>
            <a:ext cx="3363686" cy="3185998"/>
          </a:xfrm>
        </p:spPr>
        <p:txBody>
          <a:bodyPr>
            <a:normAutofit/>
          </a:bodyPr>
          <a:lstStyle/>
          <a:p>
            <a:pPr marL="0" indent="0" algn="ctr">
              <a:lnSpc>
                <a:spcPct val="150000"/>
              </a:lnSpc>
              <a:buNone/>
            </a:pPr>
            <a:r>
              <a:rPr lang="x-none" sz="1800" b="1" dirty="0">
                <a:latin typeface="Times New Roman" charset="0"/>
                <a:ea typeface="Times New Roman" charset="0"/>
                <a:cs typeface="Times New Roman" charset="0"/>
              </a:rPr>
              <a:t>Teaching Duties</a:t>
            </a:r>
          </a:p>
          <a:p>
            <a:pPr>
              <a:lnSpc>
                <a:spcPct val="150000"/>
              </a:lnSpc>
            </a:pPr>
            <a:r>
              <a:rPr lang="x-none" sz="1800" dirty="0">
                <a:latin typeface="Times New Roman" charset="0"/>
                <a:ea typeface="Times New Roman" charset="0"/>
                <a:cs typeface="Times New Roman" charset="0"/>
              </a:rPr>
              <a:t>Preparing undergraduate lab sessions</a:t>
            </a:r>
          </a:p>
          <a:p>
            <a:pPr>
              <a:lnSpc>
                <a:spcPct val="150000"/>
              </a:lnSpc>
            </a:pPr>
            <a:r>
              <a:rPr lang="x-none" sz="1800" dirty="0">
                <a:latin typeface="Times New Roman" charset="0"/>
                <a:ea typeface="Times New Roman" charset="0"/>
                <a:cs typeface="Times New Roman" charset="0"/>
              </a:rPr>
              <a:t>Preparing undergraduate lab examinations</a:t>
            </a:r>
          </a:p>
          <a:p>
            <a:pPr>
              <a:lnSpc>
                <a:spcPct val="150000"/>
              </a:lnSpc>
            </a:pPr>
            <a:r>
              <a:rPr lang="x-none" sz="1800" dirty="0">
                <a:latin typeface="Times New Roman" charset="0"/>
                <a:ea typeface="Times New Roman" charset="0"/>
                <a:cs typeface="Times New Roman" charset="0"/>
              </a:rPr>
              <a:t>Exam invigilation</a:t>
            </a:r>
          </a:p>
          <a:p>
            <a:pPr>
              <a:lnSpc>
                <a:spcPct val="150000"/>
              </a:lnSpc>
            </a:pPr>
            <a:endParaRPr lang="x-none"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x-none"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x-none" sz="18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lnSpc>
                <a:spcPct val="150000"/>
              </a:lnSpc>
              <a:buNone/>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2">
            <a:extLst>
              <a:ext uri="{FF2B5EF4-FFF2-40B4-BE49-F238E27FC236}">
                <a16:creationId xmlns:a16="http://schemas.microsoft.com/office/drawing/2014/main" id="{14E3DE83-17A6-C040-B026-182BBBB61F64}"/>
              </a:ext>
            </a:extLst>
          </p:cNvPr>
          <p:cNvSpPr txBox="1">
            <a:spLocks/>
          </p:cNvSpPr>
          <p:nvPr/>
        </p:nvSpPr>
        <p:spPr>
          <a:xfrm>
            <a:off x="7473040" y="3222172"/>
            <a:ext cx="3048002" cy="3055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x-none" sz="1800" b="1" dirty="0">
                <a:latin typeface="Times New Roman" charset="0"/>
                <a:ea typeface="Times New Roman" charset="0"/>
                <a:cs typeface="Times New Roman" charset="0"/>
              </a:rPr>
              <a:t>Research Duties</a:t>
            </a:r>
          </a:p>
          <a:p>
            <a:pPr>
              <a:lnSpc>
                <a:spcPct val="150000"/>
              </a:lnSpc>
            </a:pPr>
            <a:r>
              <a:rPr lang="x-none" sz="1800" dirty="0">
                <a:latin typeface="Times New Roman" charset="0"/>
                <a:ea typeface="Times New Roman" charset="0"/>
                <a:cs typeface="Times New Roman" charset="0"/>
              </a:rPr>
              <a:t>Undergraduate graduation projects</a:t>
            </a:r>
          </a:p>
          <a:p>
            <a:pPr>
              <a:lnSpc>
                <a:spcPct val="150000"/>
              </a:lnSpc>
            </a:pPr>
            <a:r>
              <a:rPr lang="x-none" sz="1800" dirty="0">
                <a:latin typeface="Times New Roman" charset="0"/>
                <a:ea typeface="Times New Roman" charset="0"/>
                <a:cs typeface="Times New Roman" charset="0"/>
              </a:rPr>
              <a:t>UREP projects</a:t>
            </a:r>
          </a:p>
          <a:p>
            <a:pPr>
              <a:lnSpc>
                <a:spcPct val="150000"/>
              </a:lnSpc>
            </a:pPr>
            <a:r>
              <a:rPr lang="x-none" sz="1800" dirty="0">
                <a:latin typeface="Times New Roman" charset="0"/>
                <a:ea typeface="Times New Roman" charset="0"/>
                <a:cs typeface="Times New Roman" charset="0"/>
              </a:rPr>
              <a:t>Writing reviews &amp; articles</a:t>
            </a:r>
          </a:p>
          <a:p>
            <a:pPr>
              <a:lnSpc>
                <a:spcPct val="150000"/>
              </a:lnSpc>
            </a:pPr>
            <a:r>
              <a:rPr lang="x-none" sz="1800" dirty="0">
                <a:latin typeface="Times New Roman" charset="0"/>
                <a:ea typeface="Times New Roman" charset="0"/>
                <a:cs typeface="Times New Roman" charset="0"/>
              </a:rPr>
              <a:t>Thesis</a:t>
            </a:r>
          </a:p>
          <a:p>
            <a:pPr marL="457200" lvl="1" indent="0" algn="ctr">
              <a:lnSpc>
                <a:spcPct val="150000"/>
              </a:lnSpc>
              <a:buFont typeface="Arial" panose="020B0604020202020204" pitchFamily="34" charset="0"/>
              <a:buNone/>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gn="ctr">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gn="ctr">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lgn="ctr">
              <a:lnSpc>
                <a:spcPct val="150000"/>
              </a:lnSpc>
              <a:buNone/>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6" name="Group 15">
            <a:extLst>
              <a:ext uri="{FF2B5EF4-FFF2-40B4-BE49-F238E27FC236}">
                <a16:creationId xmlns:a16="http://schemas.microsoft.com/office/drawing/2014/main" id="{08D0BD60-5017-264F-8E37-E78FDE7EE6EA}"/>
              </a:ext>
            </a:extLst>
          </p:cNvPr>
          <p:cNvGrpSpPr/>
          <p:nvPr/>
        </p:nvGrpSpPr>
        <p:grpSpPr>
          <a:xfrm>
            <a:off x="3107870" y="1113843"/>
            <a:ext cx="5889172" cy="1952414"/>
            <a:chOff x="3107870" y="1113843"/>
            <a:chExt cx="5889172" cy="1952414"/>
          </a:xfrm>
        </p:grpSpPr>
        <p:grpSp>
          <p:nvGrpSpPr>
            <p:cNvPr id="15" name="Group 14">
              <a:extLst>
                <a:ext uri="{FF2B5EF4-FFF2-40B4-BE49-F238E27FC236}">
                  <a16:creationId xmlns:a16="http://schemas.microsoft.com/office/drawing/2014/main" id="{C25F9849-3524-464A-AE67-8DC0566E8EDE}"/>
                </a:ext>
              </a:extLst>
            </p:cNvPr>
            <p:cNvGrpSpPr/>
            <p:nvPr/>
          </p:nvGrpSpPr>
          <p:grpSpPr>
            <a:xfrm>
              <a:off x="3107870" y="1625375"/>
              <a:ext cx="5889172" cy="1440882"/>
              <a:chOff x="3107870" y="1625375"/>
              <a:chExt cx="5889172" cy="1440882"/>
            </a:xfrm>
          </p:grpSpPr>
          <p:cxnSp>
            <p:nvCxnSpPr>
              <p:cNvPr id="6" name="Straight Connector 5">
                <a:extLst>
                  <a:ext uri="{FF2B5EF4-FFF2-40B4-BE49-F238E27FC236}">
                    <a16:creationId xmlns:a16="http://schemas.microsoft.com/office/drawing/2014/main" id="{7CA036B4-CD34-FD41-9D92-8E4AE4B4E777}"/>
                  </a:ext>
                </a:extLst>
              </p:cNvPr>
              <p:cNvCxnSpPr>
                <a:cxnSpLocks/>
              </p:cNvCxnSpPr>
              <p:nvPr/>
            </p:nvCxnSpPr>
            <p:spPr>
              <a:xfrm>
                <a:off x="6096000" y="1625375"/>
                <a:ext cx="0" cy="52999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FDD5D5EF-1D48-A648-85FC-75AE04FD9A7D}"/>
                  </a:ext>
                </a:extLst>
              </p:cNvPr>
              <p:cNvCxnSpPr>
                <a:cxnSpLocks/>
              </p:cNvCxnSpPr>
              <p:nvPr/>
            </p:nvCxnSpPr>
            <p:spPr>
              <a:xfrm>
                <a:off x="3107871" y="2166258"/>
                <a:ext cx="5889171"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41A1F732-E606-5D45-94BD-FBF054058134}"/>
                  </a:ext>
                </a:extLst>
              </p:cNvPr>
              <p:cNvCxnSpPr/>
              <p:nvPr/>
            </p:nvCxnSpPr>
            <p:spPr>
              <a:xfrm>
                <a:off x="3107870" y="2166257"/>
                <a:ext cx="0" cy="90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7BC2AF6C-C8BE-114B-8091-DA09024210DA}"/>
                  </a:ext>
                </a:extLst>
              </p:cNvPr>
              <p:cNvCxnSpPr/>
              <p:nvPr/>
            </p:nvCxnSpPr>
            <p:spPr>
              <a:xfrm>
                <a:off x="8997041" y="2166257"/>
                <a:ext cx="0" cy="90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806EA588-0E46-EC48-8F5E-F025BA1AEA99}"/>
                </a:ext>
              </a:extLst>
            </p:cNvPr>
            <p:cNvSpPr txBox="1"/>
            <p:nvPr/>
          </p:nvSpPr>
          <p:spPr>
            <a:xfrm>
              <a:off x="5094514" y="1113843"/>
              <a:ext cx="2002969" cy="477054"/>
            </a:xfrm>
            <a:prstGeom prst="rect">
              <a:avLst/>
            </a:prstGeom>
            <a:noFill/>
          </p:spPr>
          <p:txBody>
            <a:bodyPr wrap="square" rtlCol="0">
              <a:spAutoFit/>
            </a:bodyPr>
            <a:lstStyle/>
            <a:p>
              <a:pPr algn="ctr"/>
              <a:r>
                <a:rPr lang="x-none" sz="2500" b="1" dirty="0">
                  <a:latin typeface="Times New Roman" charset="0"/>
                  <a:ea typeface="Times New Roman" charset="0"/>
                  <a:cs typeface="Times New Roman" charset="0"/>
                </a:rPr>
                <a:t>GTRA</a:t>
              </a:r>
              <a:endParaRPr lang="x-none" sz="2500"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08786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normAutofit fontScale="85000" lnSpcReduction="10000"/>
          </a:bodyPr>
          <a:lstStyle/>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Master of Science in Genetic Counselling (MSc) </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5879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Program Mission</a:t>
            </a:r>
          </a:p>
        </p:txBody>
      </p:sp>
      <p:sp>
        <p:nvSpPr>
          <p:cNvPr id="9" name="Content Placeholder 2"/>
          <p:cNvSpPr>
            <a:spLocks noGrp="1"/>
          </p:cNvSpPr>
          <p:nvPr>
            <p:ph idx="1"/>
          </p:nvPr>
        </p:nvSpPr>
        <p:spPr>
          <a:xfrm>
            <a:off x="838200" y="1980974"/>
            <a:ext cx="10515600" cy="4351338"/>
          </a:xfrm>
        </p:spPr>
        <p:txBody>
          <a:bodyPr>
            <a:normAutofit/>
          </a:bodyPr>
          <a:lstStyle/>
          <a:p>
            <a:pPr marL="0" indent="0">
              <a:lnSpc>
                <a:spcPct val="150000"/>
              </a:lnSpc>
              <a:buNone/>
            </a:pPr>
            <a:r>
              <a:rPr lang="en-US" dirty="0">
                <a:latin typeface="Times New Roman" charset="0"/>
                <a:ea typeface="Times New Roman" charset="0"/>
                <a:cs typeface="Times New Roman" charset="0"/>
              </a:rPr>
              <a:t>To provide the healthcare sector in Qatar and the region with motivated, </a:t>
            </a:r>
            <a:r>
              <a:rPr lang="en-US" b="1" dirty="0">
                <a:latin typeface="Times New Roman" charset="0"/>
                <a:ea typeface="Times New Roman" charset="0"/>
                <a:cs typeface="Times New Roman" charset="0"/>
              </a:rPr>
              <a:t>competent genetic counsellors </a:t>
            </a:r>
            <a:r>
              <a:rPr lang="en-US" dirty="0">
                <a:latin typeface="Times New Roman" charset="0"/>
                <a:ea typeface="Times New Roman" charset="0"/>
                <a:cs typeface="Times New Roman" charset="0"/>
              </a:rPr>
              <a:t>that have the requisite knowledge, skills and experience to meet the needs of an expanding landscape in genetics and genomics.  </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1191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843088"/>
            <a:ext cx="10515600" cy="4771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60000"/>
              </a:lnSpc>
            </a:pPr>
            <a:r>
              <a:rPr lang="en-US" dirty="0">
                <a:latin typeface="Times New Roman" charset="0"/>
                <a:ea typeface="Times New Roman" charset="0"/>
                <a:cs typeface="Times New Roman" charset="0"/>
              </a:rPr>
              <a:t>Master in Genetic counselling</a:t>
            </a:r>
          </a:p>
          <a:p>
            <a:pPr>
              <a:lnSpc>
                <a:spcPct val="160000"/>
              </a:lnSpc>
            </a:pPr>
            <a:r>
              <a:rPr lang="en-US" dirty="0">
                <a:latin typeface="Times New Roman" charset="0"/>
                <a:ea typeface="Times New Roman" charset="0"/>
                <a:cs typeface="Times New Roman" charset="0"/>
              </a:rPr>
              <a:t>Offered by the Biomedical Sciences Department at CHS</a:t>
            </a:r>
          </a:p>
          <a:p>
            <a:pPr>
              <a:lnSpc>
                <a:spcPct val="16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60000"/>
              </a:lnSpc>
            </a:pPr>
            <a:r>
              <a:rPr lang="en-US" dirty="0">
                <a:latin typeface="Times New Roman" charset="0"/>
                <a:ea typeface="Times New Roman" charset="0"/>
                <a:cs typeface="Times New Roman" charset="0"/>
              </a:rPr>
              <a:t>Expected number of enrolled students per year is </a:t>
            </a:r>
            <a:r>
              <a:rPr lang="en-US" b="1" dirty="0">
                <a:latin typeface="Times New Roman" charset="0"/>
                <a:ea typeface="Times New Roman" charset="0"/>
                <a:cs typeface="Times New Roman" charset="0"/>
              </a:rPr>
              <a:t>3-4 students</a:t>
            </a:r>
          </a:p>
          <a:p>
            <a:pPr>
              <a:lnSpc>
                <a:spcPct val="160000"/>
              </a:lnSpc>
            </a:pPr>
            <a:r>
              <a:rPr lang="en-US" dirty="0">
                <a:latin typeface="Times New Roman" charset="0"/>
                <a:ea typeface="Times New Roman" charset="0"/>
                <a:cs typeface="Times New Roman" charset="0"/>
              </a:rPr>
              <a:t>Course duration: </a:t>
            </a:r>
            <a:r>
              <a:rPr lang="en-US" b="1" dirty="0">
                <a:solidFill>
                  <a:srgbClr val="6EBE4A"/>
                </a:solidFill>
                <a:latin typeface="Times New Roman" charset="0"/>
                <a:ea typeface="Times New Roman" charset="0"/>
                <a:cs typeface="Times New Roman" charset="0"/>
              </a:rPr>
              <a:t>2 years (46 CH)</a:t>
            </a:r>
          </a:p>
          <a:p>
            <a:pPr marL="0" indent="0">
              <a:lnSpc>
                <a:spcPct val="160000"/>
              </a:lnSpc>
              <a:buFont typeface="Arial"/>
              <a:buNone/>
            </a:pPr>
            <a:endParaRPr lang="en-US" dirty="0"/>
          </a:p>
          <a:p>
            <a:pPr marL="0" indent="0">
              <a:lnSpc>
                <a:spcPct val="160000"/>
              </a:lnSpc>
              <a:buFont typeface="Arial"/>
              <a:buNone/>
            </a:pPr>
            <a:endParaRPr lang="en-US" dirty="0"/>
          </a:p>
          <a:p>
            <a:pPr>
              <a:lnSpc>
                <a:spcPct val="160000"/>
              </a:lnSpc>
            </a:pPr>
            <a:endParaRPr lang="en-US" dirty="0"/>
          </a:p>
          <a:p>
            <a:pPr>
              <a:lnSpc>
                <a:spcPct val="160000"/>
              </a:lnSpc>
            </a:pPr>
            <a:endParaRPr lang="en-US" dirty="0"/>
          </a:p>
        </p:txBody>
      </p:sp>
    </p:spTree>
    <p:extLst>
      <p:ext uri="{BB962C8B-B14F-4D97-AF65-F5344CB8AC3E}">
        <p14:creationId xmlns:p14="http://schemas.microsoft.com/office/powerpoint/2010/main" val="217413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838199" y="1825625"/>
            <a:ext cx="10903857" cy="4909004"/>
          </a:xfrm>
        </p:spPr>
        <p:txBody>
          <a:bodyPr>
            <a:normAutofit fontScale="92500"/>
          </a:bodyPr>
          <a:lstStyle/>
          <a:p>
            <a:pPr lvl="0">
              <a:lnSpc>
                <a:spcPct val="150000"/>
              </a:lnSpc>
            </a:pPr>
            <a:r>
              <a:rPr lang="en-AU" dirty="0">
                <a:latin typeface="Times New Roman" charset="0"/>
                <a:ea typeface="Times New Roman" charset="0"/>
                <a:cs typeface="Times New Roman" charset="0"/>
              </a:rPr>
              <a:t>Bachelor Degree in a</a:t>
            </a:r>
            <a:r>
              <a:rPr lang="en-AU" b="1" dirty="0">
                <a:solidFill>
                  <a:srgbClr val="9677D2"/>
                </a:solidFill>
                <a:latin typeface="Times New Roman" charset="0"/>
                <a:ea typeface="Times New Roman" charset="0"/>
                <a:cs typeface="Times New Roman" charset="0"/>
              </a:rPr>
              <a:t> health-related </a:t>
            </a:r>
            <a:r>
              <a:rPr lang="en-AU" dirty="0">
                <a:latin typeface="Times New Roman" charset="0"/>
                <a:ea typeface="Times New Roman" charset="0"/>
                <a:cs typeface="Times New Roman" charset="0"/>
              </a:rPr>
              <a:t>field with a minimum GPA of </a:t>
            </a:r>
            <a:r>
              <a:rPr lang="en-AU" b="1" dirty="0">
                <a:latin typeface="Times New Roman" charset="0"/>
                <a:ea typeface="Times New Roman" charset="0"/>
                <a:cs typeface="Times New Roman" charset="0"/>
              </a:rPr>
              <a:t>2.8 out of 4.0 or equivalent.</a:t>
            </a:r>
          </a:p>
          <a:p>
            <a:pPr lvl="0">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620 TOEFL </a:t>
            </a:r>
            <a:r>
              <a:rPr lang="en-AU" dirty="0">
                <a:latin typeface="Times New Roman" charset="0"/>
                <a:ea typeface="Times New Roman" charset="0"/>
                <a:cs typeface="Times New Roman" charset="0"/>
              </a:rPr>
              <a:t>or equivalent test (e.g. </a:t>
            </a:r>
            <a:r>
              <a:rPr lang="en-AU" b="1" dirty="0">
                <a:latin typeface="Times New Roman" charset="0"/>
                <a:ea typeface="Times New Roman" charset="0"/>
                <a:cs typeface="Times New Roman" charset="0"/>
              </a:rPr>
              <a:t>IELTS score of 6.0</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a:t>
            </a:r>
            <a:r>
              <a:rPr lang="en-AU"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lvl="0">
              <a:lnSpc>
                <a:spcPct val="150000"/>
              </a:lnSpc>
            </a:pPr>
            <a:r>
              <a:rPr lang="en-AU" dirty="0">
                <a:latin typeface="Times New Roman" charset="0"/>
                <a:ea typeface="Times New Roman" charset="0"/>
                <a:cs typeface="Times New Roman" charset="0"/>
              </a:rPr>
              <a:t>Successfully completing an </a:t>
            </a:r>
            <a:r>
              <a:rPr lang="en-AU" b="1" dirty="0">
                <a:latin typeface="Times New Roman" charset="0"/>
                <a:ea typeface="Times New Roman" charset="0"/>
                <a:cs typeface="Times New Roman" charset="0"/>
              </a:rPr>
              <a:t>interview</a:t>
            </a:r>
            <a:r>
              <a:rPr lang="en-AU" dirty="0">
                <a:latin typeface="Times New Roman" charset="0"/>
                <a:ea typeface="Times New Roman" charset="0"/>
                <a:cs typeface="Times New Roman" charset="0"/>
              </a:rPr>
              <a:t> with satisfactory performance</a:t>
            </a:r>
            <a:endParaRPr lang="en-US" dirty="0">
              <a:latin typeface="Times New Roman" charset="0"/>
              <a:ea typeface="Times New Roman" charset="0"/>
              <a:cs typeface="Times New Roman" charset="0"/>
            </a:endParaRPr>
          </a:p>
          <a:p>
            <a:pPr lvl="0">
              <a:lnSpc>
                <a:spcPct val="150000"/>
              </a:lnSpc>
            </a:pPr>
            <a:r>
              <a:rPr lang="en-AU" b="1" dirty="0">
                <a:latin typeface="Times New Roman" charset="0"/>
                <a:ea typeface="Times New Roman" charset="0"/>
                <a:cs typeface="Times New Roman" charset="0"/>
              </a:rPr>
              <a:t>Desired: experience (voluntary work) at a hospital or a counselling centre.</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25541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Admission</a:t>
            </a:r>
          </a:p>
        </p:txBody>
      </p:sp>
      <p:sp>
        <p:nvSpPr>
          <p:cNvPr id="3" name="Content Placeholder 2"/>
          <p:cNvSpPr>
            <a:spLocks noGrp="1"/>
          </p:cNvSpPr>
          <p:nvPr>
            <p:ph idx="1"/>
          </p:nvPr>
        </p:nvSpPr>
        <p:spPr/>
        <p:txBody>
          <a:bodyPr/>
          <a:lstStyle/>
          <a:p>
            <a:pPr>
              <a:lnSpc>
                <a:spcPct val="150000"/>
              </a:lnSpc>
            </a:pPr>
            <a:r>
              <a:rPr lang="en-US" sz="3600" dirty="0">
                <a:latin typeface="Times New Roman" charset="0"/>
                <a:ea typeface="Times New Roman" charset="0"/>
                <a:cs typeface="Times New Roman" charset="0"/>
              </a:rPr>
              <a:t>2018/2019: </a:t>
            </a:r>
            <a:r>
              <a:rPr lang="en-US" sz="3600" b="1" dirty="0">
                <a:latin typeface="Times New Roman" charset="0"/>
                <a:ea typeface="Times New Roman" charset="0"/>
                <a:cs typeface="Times New Roman" charset="0"/>
              </a:rPr>
              <a:t>2 students</a:t>
            </a:r>
          </a:p>
          <a:p>
            <a:pPr>
              <a:lnSpc>
                <a:spcPct val="150000"/>
              </a:lnSpc>
            </a:pPr>
            <a:r>
              <a:rPr lang="en-US" sz="3600" dirty="0">
                <a:latin typeface="Times New Roman" charset="0"/>
                <a:ea typeface="Times New Roman" charset="0"/>
                <a:cs typeface="Times New Roman" charset="0"/>
              </a:rPr>
              <a:t>2019/2020: </a:t>
            </a:r>
            <a:r>
              <a:rPr lang="en-US" sz="3600" b="1" dirty="0">
                <a:latin typeface="Times New Roman" charset="0"/>
                <a:ea typeface="Times New Roman" charset="0"/>
                <a:cs typeface="Times New Roman" charset="0"/>
              </a:rPr>
              <a:t>3 students</a:t>
            </a:r>
          </a:p>
          <a:p>
            <a:pPr>
              <a:lnSpc>
                <a:spcPct val="150000"/>
              </a:lnSpc>
            </a:pPr>
            <a:r>
              <a:rPr lang="en-US" sz="3600" dirty="0">
                <a:latin typeface="Times New Roman" charset="0"/>
                <a:ea typeface="Times New Roman" charset="0"/>
                <a:cs typeface="Times New Roman" charset="0"/>
              </a:rPr>
              <a:t>2020/2021: </a:t>
            </a:r>
            <a:r>
              <a:rPr lang="en-US" sz="3600" b="1" dirty="0">
                <a:latin typeface="Times New Roman" charset="0"/>
                <a:ea typeface="Times New Roman" charset="0"/>
                <a:cs typeface="Times New Roman" charset="0"/>
              </a:rPr>
              <a:t>2 students</a:t>
            </a:r>
          </a:p>
          <a:p>
            <a:endParaRPr lang="en-US" dirty="0"/>
          </a:p>
          <a:p>
            <a:pPr marL="0" indent="0">
              <a:buNone/>
            </a:pPr>
            <a:endParaRPr lang="en-US" dirty="0"/>
          </a:p>
        </p:txBody>
      </p:sp>
    </p:spTree>
    <p:extLst>
      <p:ext uri="{BB962C8B-B14F-4D97-AF65-F5344CB8AC3E}">
        <p14:creationId xmlns:p14="http://schemas.microsoft.com/office/powerpoint/2010/main" val="2099725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37637" y="305508"/>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Degree requirement</a:t>
            </a:r>
          </a:p>
        </p:txBody>
      </p:sp>
      <p:sp>
        <p:nvSpPr>
          <p:cNvPr id="10" name="Rectangle 9"/>
          <p:cNvSpPr/>
          <p:nvPr/>
        </p:nvSpPr>
        <p:spPr>
          <a:xfrm>
            <a:off x="937637" y="3379018"/>
            <a:ext cx="8746189" cy="923330"/>
          </a:xfrm>
          <a:prstGeom prst="rect">
            <a:avLst/>
          </a:prstGeom>
        </p:spPr>
        <p:txBody>
          <a:bodyPr wrap="square">
            <a:spAutoFit/>
          </a:bodyPr>
          <a:lstStyle/>
          <a:p>
            <a:endParaRPr lang="en-US" dirty="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	</a:t>
            </a:r>
            <a:endParaRPr lang="en-US" dirty="0"/>
          </a:p>
        </p:txBody>
      </p:sp>
      <p:graphicFrame>
        <p:nvGraphicFramePr>
          <p:cNvPr id="2" name="Table 1"/>
          <p:cNvGraphicFramePr>
            <a:graphicFrameLocks noGrp="1"/>
          </p:cNvGraphicFramePr>
          <p:nvPr/>
        </p:nvGraphicFramePr>
        <p:xfrm>
          <a:off x="1567542" y="2613259"/>
          <a:ext cx="9492342" cy="1820333"/>
        </p:xfrm>
        <a:graphic>
          <a:graphicData uri="http://schemas.openxmlformats.org/drawingml/2006/table">
            <a:tbl>
              <a:tblPr firstRow="1" bandRow="1">
                <a:tableStyleId>{F2DE63D5-997A-4646-A377-4702673A728D}</a:tableStyleId>
              </a:tblPr>
              <a:tblGrid>
                <a:gridCol w="3164114">
                  <a:extLst>
                    <a:ext uri="{9D8B030D-6E8A-4147-A177-3AD203B41FA5}">
                      <a16:colId xmlns:a16="http://schemas.microsoft.com/office/drawing/2014/main" val="20000"/>
                    </a:ext>
                  </a:extLst>
                </a:gridCol>
                <a:gridCol w="3018972">
                  <a:extLst>
                    <a:ext uri="{9D8B030D-6E8A-4147-A177-3AD203B41FA5}">
                      <a16:colId xmlns:a16="http://schemas.microsoft.com/office/drawing/2014/main" val="20001"/>
                    </a:ext>
                  </a:extLst>
                </a:gridCol>
                <a:gridCol w="3309256">
                  <a:extLst>
                    <a:ext uri="{9D8B030D-6E8A-4147-A177-3AD203B41FA5}">
                      <a16:colId xmlns:a16="http://schemas.microsoft.com/office/drawing/2014/main" val="20002"/>
                    </a:ext>
                  </a:extLst>
                </a:gridCol>
              </a:tblGrid>
              <a:tr h="670649">
                <a:tc>
                  <a:txBody>
                    <a:bodyPr/>
                    <a:lstStyle/>
                    <a:p>
                      <a:pPr algn="ctr"/>
                      <a:r>
                        <a:rPr lang="en-US" dirty="0">
                          <a:latin typeface="Times New Roman" charset="0"/>
                          <a:ea typeface="Times New Roman" charset="0"/>
                          <a:cs typeface="Times New Roman" charset="0"/>
                        </a:rPr>
                        <a:t>Curriculum component</a:t>
                      </a:r>
                    </a:p>
                  </a:txBody>
                  <a:tcPr/>
                </a:tc>
                <a:tc>
                  <a:txBody>
                    <a:bodyPr/>
                    <a:lstStyle/>
                    <a:p>
                      <a:pPr algn="ctr"/>
                      <a:r>
                        <a:rPr lang="en-US" dirty="0">
                          <a:latin typeface="Times New Roman" charset="0"/>
                          <a:ea typeface="Times New Roman" charset="0"/>
                          <a:cs typeface="Times New Roman" charset="0"/>
                        </a:rPr>
                        <a:t>Number</a:t>
                      </a:r>
                      <a:r>
                        <a:rPr lang="en-US" baseline="0" dirty="0">
                          <a:latin typeface="Times New Roman" charset="0"/>
                          <a:ea typeface="Times New Roman" charset="0"/>
                          <a:cs typeface="Times New Roman" charset="0"/>
                        </a:rPr>
                        <a:t> of Courses</a:t>
                      </a:r>
                      <a:endParaRPr lang="en-US" dirty="0">
                        <a:latin typeface="Times New Roman" charset="0"/>
                        <a:ea typeface="Times New Roman" charset="0"/>
                        <a:cs typeface="Times New Roman" charset="0"/>
                      </a:endParaRPr>
                    </a:p>
                  </a:txBody>
                  <a:tcPr/>
                </a:tc>
                <a:tc>
                  <a:txBody>
                    <a:bodyPr/>
                    <a:lstStyle/>
                    <a:p>
                      <a:pPr algn="ctr"/>
                      <a:r>
                        <a:rPr lang="en-US" dirty="0">
                          <a:latin typeface="Times New Roman" charset="0"/>
                          <a:ea typeface="Times New Roman" charset="0"/>
                          <a:cs typeface="Times New Roman" charset="0"/>
                        </a:rPr>
                        <a:t>Total Number of Credit</a:t>
                      </a:r>
                      <a:r>
                        <a:rPr lang="en-US" baseline="0" dirty="0">
                          <a:latin typeface="Times New Roman" charset="0"/>
                          <a:ea typeface="Times New Roman" charset="0"/>
                          <a:cs typeface="Times New Roman" charset="0"/>
                        </a:rPr>
                        <a:t> Hours</a:t>
                      </a:r>
                      <a:endParaRPr lang="en-US"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383228">
                <a:tc>
                  <a:txBody>
                    <a:bodyPr/>
                    <a:lstStyle/>
                    <a:p>
                      <a:r>
                        <a:rPr lang="en-US" b="1" dirty="0">
                          <a:latin typeface="Times New Roman" charset="0"/>
                          <a:ea typeface="Times New Roman" charset="0"/>
                          <a:cs typeface="Times New Roman" charset="0"/>
                        </a:rPr>
                        <a:t>Required Courses in Major</a:t>
                      </a:r>
                    </a:p>
                  </a:txBody>
                  <a:tcPr/>
                </a:tc>
                <a:tc>
                  <a:txBody>
                    <a:bodyPr/>
                    <a:lstStyle/>
                    <a:p>
                      <a:pPr algn="ctr"/>
                      <a:r>
                        <a:rPr lang="en-US" dirty="0">
                          <a:latin typeface="Times New Roman" charset="0"/>
                          <a:ea typeface="Times New Roman" charset="0"/>
                          <a:cs typeface="Times New Roman" charset="0"/>
                        </a:rPr>
                        <a:t>15</a:t>
                      </a:r>
                    </a:p>
                  </a:txBody>
                  <a:tcPr/>
                </a:tc>
                <a:tc>
                  <a:txBody>
                    <a:bodyPr/>
                    <a:lstStyle/>
                    <a:p>
                      <a:pPr algn="ctr"/>
                      <a:r>
                        <a:rPr lang="en-US" dirty="0">
                          <a:latin typeface="Times New Roman" charset="0"/>
                          <a:ea typeface="Times New Roman" charset="0"/>
                          <a:cs typeface="Times New Roman" charset="0"/>
                        </a:rPr>
                        <a:t>43</a:t>
                      </a:r>
                    </a:p>
                  </a:txBody>
                  <a:tcPr/>
                </a:tc>
                <a:extLst>
                  <a:ext uri="{0D108BD9-81ED-4DB2-BD59-A6C34878D82A}">
                    <a16:rowId xmlns:a16="http://schemas.microsoft.com/office/drawing/2014/main" val="10001"/>
                  </a:ext>
                </a:extLst>
              </a:tr>
              <a:tr h="383228">
                <a:tc>
                  <a:txBody>
                    <a:bodyPr/>
                    <a:lstStyle/>
                    <a:p>
                      <a:r>
                        <a:rPr lang="en-US" b="1" dirty="0">
                          <a:latin typeface="Times New Roman" charset="0"/>
                          <a:ea typeface="Times New Roman" charset="0"/>
                          <a:cs typeface="Times New Roman" charset="0"/>
                        </a:rPr>
                        <a:t>Elective Courses</a:t>
                      </a:r>
                      <a:r>
                        <a:rPr lang="en-US" b="1" baseline="0" dirty="0">
                          <a:latin typeface="Times New Roman" charset="0"/>
                          <a:ea typeface="Times New Roman" charset="0"/>
                          <a:cs typeface="Times New Roman" charset="0"/>
                        </a:rPr>
                        <a:t> in Major</a:t>
                      </a:r>
                      <a:endParaRPr lang="en-US" b="1" dirty="0">
                        <a:latin typeface="Times New Roman" charset="0"/>
                        <a:ea typeface="Times New Roman" charset="0"/>
                        <a:cs typeface="Times New Roman" charset="0"/>
                      </a:endParaRPr>
                    </a:p>
                  </a:txBody>
                  <a:tcPr/>
                </a:tc>
                <a:tc>
                  <a:txBody>
                    <a:bodyPr/>
                    <a:lstStyle/>
                    <a:p>
                      <a:pPr algn="ctr"/>
                      <a:r>
                        <a:rPr lang="en-US" dirty="0">
                          <a:latin typeface="Times New Roman" charset="0"/>
                          <a:ea typeface="Times New Roman" charset="0"/>
                          <a:cs typeface="Times New Roman" charset="0"/>
                        </a:rPr>
                        <a:t>1</a:t>
                      </a:r>
                    </a:p>
                  </a:txBody>
                  <a:tcPr/>
                </a:tc>
                <a:tc>
                  <a:txBody>
                    <a:bodyPr/>
                    <a:lstStyle/>
                    <a:p>
                      <a:pPr algn="ctr"/>
                      <a:r>
                        <a:rPr lang="en-US" dirty="0">
                          <a:latin typeface="Times New Roman" charset="0"/>
                          <a:ea typeface="Times New Roman" charset="0"/>
                          <a:cs typeface="Times New Roman" charset="0"/>
                        </a:rPr>
                        <a:t>3</a:t>
                      </a:r>
                    </a:p>
                  </a:txBody>
                  <a:tcPr/>
                </a:tc>
                <a:extLst>
                  <a:ext uri="{0D108BD9-81ED-4DB2-BD59-A6C34878D82A}">
                    <a16:rowId xmlns:a16="http://schemas.microsoft.com/office/drawing/2014/main" val="10002"/>
                  </a:ext>
                </a:extLst>
              </a:tr>
              <a:tr h="383228">
                <a:tc>
                  <a:txBody>
                    <a:bodyPr/>
                    <a:lstStyle/>
                    <a:p>
                      <a:pPr algn="r"/>
                      <a:r>
                        <a:rPr lang="en-US" dirty="0">
                          <a:latin typeface="Times New Roman" charset="0"/>
                          <a:ea typeface="Times New Roman" charset="0"/>
                          <a:cs typeface="Times New Roman" charset="0"/>
                        </a:rPr>
                        <a:t>Total</a:t>
                      </a:r>
                    </a:p>
                  </a:txBody>
                  <a:tcPr/>
                </a:tc>
                <a:tc>
                  <a:txBody>
                    <a:bodyPr/>
                    <a:lstStyle/>
                    <a:p>
                      <a:pPr algn="ctr"/>
                      <a:r>
                        <a:rPr lang="en-US" dirty="0">
                          <a:latin typeface="Times New Roman" charset="0"/>
                          <a:ea typeface="Times New Roman" charset="0"/>
                          <a:cs typeface="Times New Roman" charset="0"/>
                        </a:rPr>
                        <a:t>16</a:t>
                      </a:r>
                    </a:p>
                  </a:txBody>
                  <a:tcPr/>
                </a:tc>
                <a:tc>
                  <a:txBody>
                    <a:bodyPr/>
                    <a:lstStyle/>
                    <a:p>
                      <a:pPr algn="ctr"/>
                      <a:r>
                        <a:rPr lang="en-US" dirty="0">
                          <a:latin typeface="Times New Roman" charset="0"/>
                          <a:ea typeface="Times New Roman" charset="0"/>
                          <a:cs typeface="Times New Roman" charset="0"/>
                        </a:rPr>
                        <a:t>46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6454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96221" y="0"/>
            <a:ext cx="10515600" cy="1325563"/>
          </a:xfrm>
        </p:spPr>
        <p:txBody>
          <a:bodyPr>
            <a:normAutofit/>
          </a:bodyPr>
          <a:lstStyle/>
          <a:p>
            <a:r>
              <a:rPr lang="en-US" sz="5400" b="1" u="sng" dirty="0">
                <a:solidFill>
                  <a:srgbClr val="9779D3"/>
                </a:solidFill>
                <a:latin typeface="Times New Roman" charset="0"/>
                <a:ea typeface="Times New Roman" charset="0"/>
                <a:cs typeface="Times New Roman" charset="0"/>
              </a:rPr>
              <a:t>Study Plan</a:t>
            </a:r>
          </a:p>
        </p:txBody>
      </p:sp>
      <p:sp>
        <p:nvSpPr>
          <p:cNvPr id="3" name="TextBox 2"/>
          <p:cNvSpPr txBox="1"/>
          <p:nvPr/>
        </p:nvSpPr>
        <p:spPr>
          <a:xfrm>
            <a:off x="5792446" y="4246915"/>
            <a:ext cx="1956620" cy="13716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nvGraphicFramePr>
        <p:xfrm>
          <a:off x="174238" y="1180302"/>
          <a:ext cx="6022038" cy="5638437"/>
        </p:xfrm>
        <a:graphic>
          <a:graphicData uri="http://schemas.openxmlformats.org/drawingml/2006/table">
            <a:tbl>
              <a:tblPr>
                <a:tableStyleId>{5C22544A-7EE6-4342-B048-85BDC9FD1C3A}</a:tableStyleId>
              </a:tblPr>
              <a:tblGrid>
                <a:gridCol w="816959">
                  <a:extLst>
                    <a:ext uri="{9D8B030D-6E8A-4147-A177-3AD203B41FA5}">
                      <a16:colId xmlns:a16="http://schemas.microsoft.com/office/drawing/2014/main" val="2044876894"/>
                    </a:ext>
                  </a:extLst>
                </a:gridCol>
                <a:gridCol w="1296064">
                  <a:extLst>
                    <a:ext uri="{9D8B030D-6E8A-4147-A177-3AD203B41FA5}">
                      <a16:colId xmlns:a16="http://schemas.microsoft.com/office/drawing/2014/main" val="2880100596"/>
                    </a:ext>
                  </a:extLst>
                </a:gridCol>
                <a:gridCol w="3277577">
                  <a:extLst>
                    <a:ext uri="{9D8B030D-6E8A-4147-A177-3AD203B41FA5}">
                      <a16:colId xmlns:a16="http://schemas.microsoft.com/office/drawing/2014/main" val="20002"/>
                    </a:ext>
                  </a:extLst>
                </a:gridCol>
                <a:gridCol w="631438">
                  <a:extLst>
                    <a:ext uri="{9D8B030D-6E8A-4147-A177-3AD203B41FA5}">
                      <a16:colId xmlns:a16="http://schemas.microsoft.com/office/drawing/2014/main" val="1942306088"/>
                    </a:ext>
                  </a:extLst>
                </a:gridCol>
              </a:tblGrid>
              <a:tr h="342980">
                <a:tc grid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FIRST YEAR (25 Credit</a:t>
                      </a:r>
                      <a:r>
                        <a:rPr lang="en-US" sz="1400" b="1" baseline="0" dirty="0">
                          <a:effectLst/>
                          <a:latin typeface="Times New Roman" charset="0"/>
                          <a:ea typeface="Times New Roman" charset="0"/>
                          <a:cs typeface="Times New Roman" charset="0"/>
                        </a:rPr>
                        <a:t> hours)</a:t>
                      </a:r>
                      <a:endParaRPr lang="en-US" sz="1400" b="1"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750476"/>
                  </a:ext>
                </a:extLst>
              </a:tr>
              <a:tr h="588523">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Term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Title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Cr </a:t>
                      </a:r>
                      <a:r>
                        <a:rPr lang="en-US" sz="1400" b="1" dirty="0" err="1">
                          <a:effectLst/>
                          <a:latin typeface="Times New Roman" charset="0"/>
                          <a:ea typeface="Times New Roman" charset="0"/>
                          <a:cs typeface="Times New Roman" charset="0"/>
                        </a:rPr>
                        <a:t>Hrs</a:t>
                      </a:r>
                      <a:endParaRPr lang="en-US" sz="1400" b="1"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1035716474"/>
                  </a:ext>
                </a:extLst>
              </a:tr>
              <a:tr h="350595">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Fall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GENC 621</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Genetic Counselling Practicum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124426"/>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Principles of Genetic Counselling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5949"/>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611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Cytogenetics &amp; Developmental Biology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210504"/>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612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Medical &amp; Human Genetics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030853"/>
                  </a:ext>
                </a:extLst>
              </a:tr>
              <a:tr h="342980">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dirty="0">
                          <a:effectLst/>
                          <a:latin typeface="Times New Roman" charset="0"/>
                          <a:ea typeface="Times New Roman" charset="0"/>
                          <a:cs typeface="Times New Roman" charset="0"/>
                        </a:rPr>
                        <a:t>11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819598"/>
                  </a:ext>
                </a:extLst>
              </a:tr>
              <a:tr h="342980">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Spring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da-DK" sz="1400" dirty="0">
                          <a:effectLst/>
                          <a:latin typeface="Times New Roman" charset="0"/>
                          <a:ea typeface="Times New Roman" charset="0"/>
                          <a:cs typeface="Times New Roman" charset="0"/>
                        </a:rPr>
                        <a:t>BIOM 515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Molecular Diagnostic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901793"/>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622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Genetic Counselling Practicum II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3819"/>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a-DK" sz="1400" dirty="0">
                          <a:effectLst/>
                          <a:latin typeface="Times New Roman" charset="0"/>
                          <a:ea typeface="Times New Roman" charset="0"/>
                          <a:cs typeface="Times New Roman" charset="0"/>
                        </a:rPr>
                        <a:t>BIOM 540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Research Methods in Biomedical Sciences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611047"/>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613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Medical &amp; Human Genetics II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072799"/>
                  </a:ext>
                </a:extLst>
              </a:tr>
              <a:tr h="342980">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fontAlgn="ctr">
                        <a:lnSpc>
                          <a:spcPct val="120000"/>
                        </a:lnSpc>
                        <a:spcBef>
                          <a:spcPts val="0"/>
                        </a:spcBef>
                        <a:spcAft>
                          <a:spcPts val="0"/>
                        </a:spcAft>
                      </a:pPr>
                      <a:endParaRPr lang="de-DE" sz="14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11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733189">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Summer</a:t>
                      </a:r>
                    </a:p>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(6 weeks)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gn="l" defTabSz="914400" rtl="0" eaLnBrk="1" fontAlgn="ctr" latinLnBrk="0" hangingPunct="1">
                        <a:lnSpc>
                          <a:spcPct val="120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640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r>
                        <a:rPr lang="en-US" sz="1400" kern="1200" dirty="0">
                          <a:solidFill>
                            <a:schemeClr val="dk1"/>
                          </a:solidFill>
                          <a:effectLst/>
                          <a:latin typeface="Times New Roman" charset="0"/>
                          <a:ea typeface="Times New Roman" charset="0"/>
                          <a:cs typeface="Times New Roman" charset="0"/>
                        </a:rPr>
                        <a:t>Clinical Practice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3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191568650"/>
                  </a:ext>
                </a:extLst>
              </a:tr>
              <a:tr h="342980">
                <a:tc gridSpan="3">
                  <a:txBody>
                    <a:bodyPr/>
                    <a:lstStyle/>
                    <a:p>
                      <a:pPr marL="0" marR="0" indent="0" algn="r"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tr-TR" sz="1400" b="1" kern="1200" dirty="0">
                          <a:solidFill>
                            <a:schemeClr val="dk1"/>
                          </a:solidFill>
                          <a:effectLst/>
                          <a:latin typeface="Times New Roman" charset="0"/>
                          <a:ea typeface="Times New Roman" charset="0"/>
                          <a:cs typeface="Times New Roman" charset="0"/>
                        </a:rPr>
                        <a:t>3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09667710"/>
              </p:ext>
            </p:extLst>
          </p:nvPr>
        </p:nvGraphicFramePr>
        <p:xfrm>
          <a:off x="6318337" y="795311"/>
          <a:ext cx="5702825" cy="4904028"/>
        </p:xfrm>
        <a:graphic>
          <a:graphicData uri="http://schemas.openxmlformats.org/drawingml/2006/table">
            <a:tbl>
              <a:tblPr>
                <a:tableStyleId>{5C22544A-7EE6-4342-B048-85BDC9FD1C3A}</a:tableStyleId>
              </a:tblPr>
              <a:tblGrid>
                <a:gridCol w="942853">
                  <a:extLst>
                    <a:ext uri="{9D8B030D-6E8A-4147-A177-3AD203B41FA5}">
                      <a16:colId xmlns:a16="http://schemas.microsoft.com/office/drawing/2014/main" val="3418896806"/>
                    </a:ext>
                  </a:extLst>
                </a:gridCol>
                <a:gridCol w="1331708">
                  <a:extLst>
                    <a:ext uri="{9D8B030D-6E8A-4147-A177-3AD203B41FA5}">
                      <a16:colId xmlns:a16="http://schemas.microsoft.com/office/drawing/2014/main" val="20001"/>
                    </a:ext>
                  </a:extLst>
                </a:gridCol>
                <a:gridCol w="2817246">
                  <a:extLst>
                    <a:ext uri="{9D8B030D-6E8A-4147-A177-3AD203B41FA5}">
                      <a16:colId xmlns:a16="http://schemas.microsoft.com/office/drawing/2014/main" val="20002"/>
                    </a:ext>
                  </a:extLst>
                </a:gridCol>
                <a:gridCol w="611018">
                  <a:extLst>
                    <a:ext uri="{9D8B030D-6E8A-4147-A177-3AD203B41FA5}">
                      <a16:colId xmlns:a16="http://schemas.microsoft.com/office/drawing/2014/main" val="2480010716"/>
                    </a:ext>
                  </a:extLst>
                </a:gridCol>
              </a:tblGrid>
              <a:tr h="0">
                <a:tc gridSpan="4">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SECOND YEAR</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539120">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a:t>
                      </a:r>
                      <a:r>
                        <a:rPr lang="en-US" sz="1400" b="1" kern="1200" dirty="0" err="1">
                          <a:solidFill>
                            <a:schemeClr val="dk1"/>
                          </a:solidFill>
                          <a:effectLst/>
                          <a:latin typeface="Times New Roman" charset="0"/>
                          <a:ea typeface="Times New Roman" charset="0"/>
                          <a:cs typeface="Times New Roman" charset="0"/>
                        </a:rPr>
                        <a:t>Hrs</a:t>
                      </a: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502738">
                <a:tc rowSpan="3">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620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Advanced Principles of Genetic Counselling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311688">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550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Medical Laboratory Laws &amp; Ethics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650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Clinical Practice II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4</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621821139"/>
                  </a:ext>
                </a:extLst>
              </a:tr>
              <a:tr h="31168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37443">
                <a:tc rowSpan="4">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615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Seminar in Genetic Counselling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620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Clinical Practice III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4</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010708895"/>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623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Research Project</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875471"/>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XXX</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ELECTIVE</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951902"/>
                  </a:ext>
                </a:extLst>
              </a:tr>
              <a:tr h="433104">
                <a:tc>
                  <a:txBody>
                    <a:bodyPr/>
                    <a:lstStyle/>
                    <a:p>
                      <a:pPr marL="0" marR="0" fontAlgn="ctr">
                        <a:lnSpc>
                          <a:spcPct val="120000"/>
                        </a:lnSpc>
                        <a:spcBef>
                          <a:spcPts val="0"/>
                        </a:spcBef>
                        <a:spcAft>
                          <a:spcPts val="0"/>
                        </a:spcAft>
                      </a:pP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GENC 625</a:t>
                      </a:r>
                    </a:p>
                    <a:p>
                      <a:pPr marL="0" marR="0">
                        <a:lnSpc>
                          <a:spcPct val="115000"/>
                        </a:lnSpc>
                        <a:spcBef>
                          <a:spcPts val="0"/>
                        </a:spcBef>
                        <a:spcAft>
                          <a:spcPts val="0"/>
                        </a:spcAft>
                      </a:pP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Professional Development Exam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endParaRPr lang="en-US"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1168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bl>
          </a:graphicData>
        </a:graphic>
      </p:graphicFrame>
      <p:sp>
        <p:nvSpPr>
          <p:cNvPr id="8" name="Rectangle 7"/>
          <p:cNvSpPr/>
          <p:nvPr/>
        </p:nvSpPr>
        <p:spPr>
          <a:xfrm>
            <a:off x="6318337" y="5761780"/>
            <a:ext cx="5615466" cy="1077218"/>
          </a:xfrm>
          <a:prstGeom prst="rect">
            <a:avLst/>
          </a:prstGeom>
        </p:spPr>
        <p:txBody>
          <a:bodyPr wrap="square">
            <a:spAutoFit/>
          </a:bodyPr>
          <a:lstStyle/>
          <a:p>
            <a:r>
              <a:rPr lang="en-US" sz="1600" b="1" dirty="0">
                <a:latin typeface="Times New Roman" charset="0"/>
                <a:ea typeface="Times New Roman" charset="0"/>
                <a:cs typeface="Times New Roman" charset="0"/>
              </a:rPr>
              <a:t>Electives: </a:t>
            </a:r>
            <a:r>
              <a:rPr lang="en-US" sz="1600" dirty="0">
                <a:latin typeface="Times New Roman" charset="0"/>
                <a:ea typeface="Times New Roman" charset="0"/>
                <a:cs typeface="Times New Roman" charset="0"/>
              </a:rPr>
              <a:t>Social and Behavioral Science (PH), Health Sciences, Management and Leadership (PH), Current Issues in Clinical, Laboratory Sciences (BM). Health Informatics (BM), Advanced Special Topics in Genetic Counselling </a:t>
            </a:r>
          </a:p>
        </p:txBody>
      </p:sp>
    </p:spTree>
    <p:extLst>
      <p:ext uri="{BB962C8B-B14F-4D97-AF65-F5344CB8AC3E}">
        <p14:creationId xmlns:p14="http://schemas.microsoft.com/office/powerpoint/2010/main" val="133421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545"/>
            <a:ext cx="10515600" cy="1325563"/>
          </a:xfrm>
        </p:spPr>
        <p:txBody>
          <a:bodyPr>
            <a:normAutofit/>
          </a:bodyPr>
          <a:lstStyle/>
          <a:p>
            <a:pPr algn="ctr"/>
            <a:r>
              <a:rPr lang="en-US" sz="3200" b="0" spc="5" dirty="0">
                <a:latin typeface="Times New Roman" panose="02020603050405020304" pitchFamily="18" charset="0"/>
                <a:cs typeface="Times New Roman" panose="02020603050405020304" pitchFamily="18" charset="0"/>
              </a:rPr>
              <a:t>PhD Biomedical Sciences </a:t>
            </a:r>
            <a:endParaRPr lang="en-US" sz="3100" b="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919" y="991401"/>
            <a:ext cx="8076056" cy="5364949"/>
          </a:xfrm>
        </p:spPr>
        <p:txBody>
          <a:bodyPr>
            <a:normAutofit/>
          </a:bodyPr>
          <a:lstStyle/>
          <a:p>
            <a:pPr>
              <a:lnSpc>
                <a:spcPct val="20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The first batch for PhD program was in 2018</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spc="5"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The duration of the curriculum and program of study is four years of total 60 credit hours.</a:t>
            </a:r>
          </a:p>
          <a:p>
            <a:pPr>
              <a:lnSpc>
                <a:spcPct val="12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The curriculum will incorporate lectures, group projects, presentations, journal club and writing review articles.  </a:t>
            </a:r>
          </a:p>
          <a:p>
            <a:pPr>
              <a:lnSpc>
                <a:spcPct val="12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All courses will be taught in English. </a:t>
            </a:r>
          </a:p>
          <a:p>
            <a:pPr marL="0" indent="0" algn="l">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4</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416" y="3469906"/>
            <a:ext cx="3173806" cy="2642178"/>
          </a:xfrm>
          <a:prstGeom prst="rect">
            <a:avLst/>
          </a:prstGeom>
        </p:spPr>
      </p:pic>
    </p:spTree>
    <p:extLst>
      <p:ext uri="{BB962C8B-B14F-4D97-AF65-F5344CB8AC3E}">
        <p14:creationId xmlns:p14="http://schemas.microsoft.com/office/powerpoint/2010/main" val="74473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Program Faculty - QU </a:t>
            </a:r>
          </a:p>
        </p:txBody>
      </p:sp>
      <p:sp>
        <p:nvSpPr>
          <p:cNvPr id="3" name="Content Placeholder 2"/>
          <p:cNvSpPr>
            <a:spLocks noGrp="1"/>
          </p:cNvSpPr>
          <p:nvPr>
            <p:ph idx="1"/>
          </p:nvPr>
        </p:nvSpPr>
        <p:spPr>
          <a:xfrm>
            <a:off x="838200" y="1963511"/>
            <a:ext cx="10515600" cy="4894489"/>
          </a:xfrm>
        </p:spPr>
        <p:txBody>
          <a:bodyPr>
            <a:normAutofit/>
          </a:bodyPr>
          <a:lstStyle/>
          <a:p>
            <a:r>
              <a:rPr lang="en-US" sz="3200" dirty="0">
                <a:latin typeface="Times New Roman" charset="0"/>
                <a:ea typeface="Times New Roman" charset="0"/>
                <a:cs typeface="Times New Roman" charset="0"/>
              </a:rPr>
              <a:t>Dr. Houssein Khodjet Elkhil</a:t>
            </a:r>
          </a:p>
          <a:p>
            <a:r>
              <a:rPr lang="en-US" sz="3200" dirty="0">
                <a:latin typeface="Times New Roman" charset="0"/>
                <a:ea typeface="Times New Roman" charset="0"/>
                <a:cs typeface="Times New Roman" charset="0"/>
              </a:rPr>
              <a:t>Dr. Hatem Zayed</a:t>
            </a:r>
          </a:p>
          <a:p>
            <a:r>
              <a:rPr lang="en-US" sz="3200" dirty="0">
                <a:latin typeface="Times New Roman" charset="0"/>
                <a:ea typeface="Times New Roman" charset="0"/>
                <a:cs typeface="Times New Roman" charset="0"/>
              </a:rPr>
              <a:t>Dr. Mashael Al-Shafai </a:t>
            </a:r>
          </a:p>
          <a:p>
            <a:pPr marL="0" indent="0">
              <a:buNone/>
            </a:pPr>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Dr. Maha Al-Asmakh</a:t>
            </a:r>
          </a:p>
          <a:p>
            <a:r>
              <a:rPr lang="en-US" sz="3200" dirty="0">
                <a:latin typeface="Times New Roman" charset="0"/>
                <a:ea typeface="Times New Roman" charset="0"/>
                <a:cs typeface="Times New Roman" charset="0"/>
              </a:rPr>
              <a:t>Dr. Amal Al-Haidose </a:t>
            </a:r>
          </a:p>
        </p:txBody>
      </p:sp>
    </p:spTree>
    <p:extLst>
      <p:ext uri="{BB962C8B-B14F-4D97-AF65-F5344CB8AC3E}">
        <p14:creationId xmlns:p14="http://schemas.microsoft.com/office/powerpoint/2010/main" val="353416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051"/>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Guest lecturers</a:t>
            </a:r>
          </a:p>
        </p:txBody>
      </p:sp>
      <p:graphicFrame>
        <p:nvGraphicFramePr>
          <p:cNvPr id="4" name="Content Placeholder 3"/>
          <p:cNvGraphicFramePr>
            <a:graphicFrameLocks noGrp="1"/>
          </p:cNvGraphicFramePr>
          <p:nvPr>
            <p:ph idx="1"/>
          </p:nvPr>
        </p:nvGraphicFramePr>
        <p:xfrm>
          <a:off x="948008" y="1411614"/>
          <a:ext cx="6512335" cy="5497626"/>
        </p:xfrm>
        <a:graphic>
          <a:graphicData uri="http://schemas.openxmlformats.org/drawingml/2006/table">
            <a:tbl>
              <a:tblPr firstRow="1" firstCol="1" bandRow="1">
                <a:tableStyleId>{1FECB4D8-DB02-4DC6-A0A2-4F2EBAE1DC90}</a:tableStyleId>
              </a:tblPr>
              <a:tblGrid>
                <a:gridCol w="2985364">
                  <a:extLst>
                    <a:ext uri="{9D8B030D-6E8A-4147-A177-3AD203B41FA5}">
                      <a16:colId xmlns:a16="http://schemas.microsoft.com/office/drawing/2014/main" val="2754202775"/>
                    </a:ext>
                  </a:extLst>
                </a:gridCol>
                <a:gridCol w="3526971">
                  <a:extLst>
                    <a:ext uri="{9D8B030D-6E8A-4147-A177-3AD203B41FA5}">
                      <a16:colId xmlns:a16="http://schemas.microsoft.com/office/drawing/2014/main" val="3194537677"/>
                    </a:ext>
                  </a:extLst>
                </a:gridCol>
              </a:tblGrid>
              <a:tr h="360648">
                <a:tc>
                  <a:txBody>
                    <a:bodyPr/>
                    <a:lstStyle/>
                    <a:p>
                      <a:pPr marL="0" marR="0">
                        <a:lnSpc>
                          <a:spcPct val="107000"/>
                        </a:lnSpc>
                        <a:spcBef>
                          <a:spcPts val="0"/>
                        </a:spcBef>
                        <a:spcAft>
                          <a:spcPts val="0"/>
                        </a:spcAft>
                      </a:pPr>
                      <a:r>
                        <a:rPr lang="en-US" sz="1600" dirty="0">
                          <a:effectLst/>
                          <a:latin typeface="Times New Roman" charset="0"/>
                          <a:ea typeface="Times New Roman" charset="0"/>
                          <a:cs typeface="Times New Roman" charset="0"/>
                        </a:rPr>
                        <a:t>Guest lecturer</a:t>
                      </a:r>
                      <a:endParaRPr lang="en-US" sz="16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charset="0"/>
                          <a:ea typeface="Times New Roman" charset="0"/>
                          <a:cs typeface="Times New Roman" charset="0"/>
                        </a:rPr>
                        <a:t>Department </a:t>
                      </a:r>
                    </a:p>
                    <a:p>
                      <a:pPr marL="0" marR="0">
                        <a:lnSpc>
                          <a:spcPct val="107000"/>
                        </a:lnSpc>
                        <a:spcBef>
                          <a:spcPts val="0"/>
                        </a:spcBef>
                        <a:spcAft>
                          <a:spcPts val="0"/>
                        </a:spcAft>
                      </a:pPr>
                      <a:endParaRPr lang="en-US" sz="16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542980180"/>
                  </a:ext>
                </a:extLst>
              </a:tr>
              <a:tr h="1107043">
                <a:tc>
                  <a:txBody>
                    <a:bodyPr/>
                    <a:lstStyle/>
                    <a:p>
                      <a:pPr marL="0" marR="0">
                        <a:lnSpc>
                          <a:spcPct val="107000"/>
                        </a:lnSpc>
                        <a:spcBef>
                          <a:spcPts val="0"/>
                        </a:spcBef>
                        <a:spcAft>
                          <a:spcPts val="0"/>
                        </a:spcAft>
                      </a:pPr>
                      <a:r>
                        <a:rPr lang="en-US" sz="1400" dirty="0" err="1">
                          <a:effectLst/>
                          <a:latin typeface="Times New Roman" charset="0"/>
                          <a:ea typeface="Times New Roman" charset="0"/>
                          <a:cs typeface="Times New Roman" charset="0"/>
                        </a:rPr>
                        <a:t>Dr</a:t>
                      </a:r>
                      <a:r>
                        <a:rPr lang="en-US" sz="1400" dirty="0">
                          <a:effectLst/>
                          <a:latin typeface="Times New Roman" charset="0"/>
                          <a:ea typeface="Times New Roman" charset="0"/>
                          <a:cs typeface="Times New Roman" charset="0"/>
                        </a:rPr>
                        <a:t> Rihab Ali Abdulrahman</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Karen  Akouri</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Mariam Al-Mulla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Nader Al </a:t>
                      </a:r>
                      <a:r>
                        <a:rPr lang="en-US" sz="1400" dirty="0" err="1">
                          <a:effectLst/>
                          <a:latin typeface="Times New Roman" charset="0"/>
                          <a:ea typeface="Times New Roman" charset="0"/>
                          <a:cs typeface="Times New Roman" charset="0"/>
                        </a:rPr>
                        <a:t>Dwick</a:t>
                      </a:r>
                      <a:r>
                        <a:rPr lang="en-US" sz="1400" dirty="0">
                          <a:effectLst/>
                          <a:latin typeface="Times New Roman" charset="0"/>
                          <a:ea typeface="Times New Roman" charset="0"/>
                          <a:cs typeface="Times New Roman" charset="0"/>
                        </a:rPr>
                        <a:t>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Tawfeg</a:t>
                      </a:r>
                      <a:r>
                        <a:rPr lang="en-US" sz="1400" dirty="0">
                          <a:effectLst/>
                          <a:latin typeface="Times New Roman" charset="0"/>
                          <a:ea typeface="Times New Roman" charset="0"/>
                          <a:cs typeface="Times New Roman" charset="0"/>
                        </a:rPr>
                        <a:t> Bin </a:t>
                      </a:r>
                      <a:r>
                        <a:rPr lang="en-US" sz="1400" dirty="0" err="1">
                          <a:effectLst/>
                          <a:latin typeface="Times New Roman" charset="0"/>
                          <a:ea typeface="Times New Roman" charset="0"/>
                          <a:cs typeface="Times New Roman" charset="0"/>
                        </a:rPr>
                        <a:t>Omran</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Times New Roman" charset="0"/>
                        <a:ea typeface="Times New Roman" charset="0"/>
                        <a:cs typeface="Times New Roman" charset="0"/>
                      </a:endParaRP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Clinical and Metabolic genetics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HMC</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3536364294"/>
                  </a:ext>
                </a:extLst>
              </a:tr>
              <a:tr h="920445">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Salha</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Boujassoum</a:t>
                      </a:r>
                      <a:endParaRPr lang="en-US" sz="1400" dirty="0">
                        <a:effectLst/>
                        <a:latin typeface="Times New Roman" charset="0"/>
                        <a:ea typeface="Times New Roman" charset="0"/>
                        <a:cs typeface="Times New Roman" charset="0"/>
                      </a:endParaRP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Reem Al Sulaiman</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Times New Roman" charset="0"/>
                          <a:ea typeface="Times New Roman" charset="0"/>
                          <a:cs typeface="Times New Roman" charset="0"/>
                        </a:rPr>
                        <a:t>Medical Oncology department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National Center of Cancer Care and Research</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HMC</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1868028460"/>
                  </a:ext>
                </a:extLst>
              </a:tr>
              <a:tr h="360648">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Dr.</a:t>
                      </a:r>
                      <a:r>
                        <a:rPr lang="en-US" sz="1400" baseline="0" dirty="0">
                          <a:effectLst/>
                          <a:latin typeface="Times New Roman" charset="0"/>
                          <a:ea typeface="Times New Roman" charset="0"/>
                          <a:cs typeface="Times New Roman" charset="0"/>
                        </a:rPr>
                        <a:t> Said Ismail </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Qatar Genome</a:t>
                      </a:r>
                      <a:r>
                        <a:rPr lang="en-US" sz="1400" baseline="0" dirty="0">
                          <a:effectLst/>
                          <a:latin typeface="Times New Roman" charset="0"/>
                          <a:ea typeface="Times New Roman" charset="0"/>
                          <a:cs typeface="Times New Roman" charset="0"/>
                        </a:rPr>
                        <a:t> Project (QGP)</a:t>
                      </a:r>
                    </a:p>
                    <a:p>
                      <a:pPr marL="0" marR="0">
                        <a:lnSpc>
                          <a:spcPct val="107000"/>
                        </a:lnSpc>
                        <a:spcBef>
                          <a:spcPts val="0"/>
                        </a:spcBef>
                        <a:spcAft>
                          <a:spcPts val="0"/>
                        </a:spcAft>
                      </a:pP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2504974101"/>
                  </a:ext>
                </a:extLst>
              </a:tr>
              <a:tr h="201409">
                <a:tc>
                  <a:txBody>
                    <a:bodyPr/>
                    <a:lstStyle/>
                    <a:p>
                      <a:pPr marL="0" marR="0">
                        <a:lnSpc>
                          <a:spcPct val="107000"/>
                        </a:lnSpc>
                        <a:spcBef>
                          <a:spcPts val="0"/>
                        </a:spcBef>
                        <a:spcAft>
                          <a:spcPts val="0"/>
                        </a:spcAft>
                      </a:pPr>
                      <a:r>
                        <a:rPr lang="en-US" sz="1400">
                          <a:effectLst/>
                          <a:latin typeface="Times New Roman" charset="0"/>
                          <a:ea typeface="Times New Roman" charset="0"/>
                          <a:cs typeface="Times New Roman" charset="0"/>
                        </a:rPr>
                        <a:t>Dr Shima El Bakhit Al basha</a:t>
                      </a:r>
                      <a:endParaRPr lang="en-US" sz="1400" b="1">
                        <a:effectLst/>
                        <a:latin typeface="Times New Roman" charset="0"/>
                        <a:ea typeface="Times New Roman" charset="0"/>
                        <a:cs typeface="Times New Roman" charset="0"/>
                      </a:endParaRPr>
                    </a:p>
                  </a:txBody>
                  <a:tcPr marL="68580" marR="68580" marT="0" marB="0"/>
                </a:tc>
                <a:tc rowSpan="5">
                  <a:txBody>
                    <a:bodyPr/>
                    <a:lstStyle/>
                    <a:p>
                      <a:pPr marL="0" marR="0">
                        <a:lnSpc>
                          <a:spcPct val="107000"/>
                        </a:lnSpc>
                        <a:spcBef>
                          <a:spcPts val="0"/>
                        </a:spcBef>
                        <a:spcAft>
                          <a:spcPts val="0"/>
                        </a:spcAft>
                      </a:pPr>
                      <a:endParaRPr lang="en-US" sz="1400" dirty="0">
                        <a:effectLst/>
                        <a:latin typeface="Times New Roman" charset="0"/>
                        <a:ea typeface="Times New Roman" charset="0"/>
                        <a:cs typeface="Times New Roman" charset="0"/>
                      </a:endParaRPr>
                    </a:p>
                    <a:p>
                      <a:pPr marL="0" marR="0">
                        <a:lnSpc>
                          <a:spcPct val="107000"/>
                        </a:lnSpc>
                        <a:spcBef>
                          <a:spcPts val="0"/>
                        </a:spcBef>
                        <a:spcAft>
                          <a:spcPts val="0"/>
                        </a:spcAft>
                      </a:pPr>
                      <a:r>
                        <a:rPr lang="en-US" sz="1400" dirty="0" err="1">
                          <a:effectLst/>
                          <a:latin typeface="Times New Roman" charset="0"/>
                          <a:ea typeface="Times New Roman" charset="0"/>
                          <a:cs typeface="Times New Roman" charset="0"/>
                        </a:rPr>
                        <a:t>Feto</a:t>
                      </a:r>
                      <a:r>
                        <a:rPr lang="en-US" sz="1400" dirty="0">
                          <a:effectLst/>
                          <a:latin typeface="Times New Roman" charset="0"/>
                          <a:ea typeface="Times New Roman" charset="0"/>
                          <a:cs typeface="Times New Roman" charset="0"/>
                        </a:rPr>
                        <a:t>-maternal department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HMC</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2459725817"/>
                  </a:ext>
                </a:extLst>
              </a:tr>
              <a:tr h="223866">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Hany </a:t>
                      </a:r>
                      <a:r>
                        <a:rPr lang="en-US" sz="1400" dirty="0" err="1">
                          <a:effectLst/>
                          <a:latin typeface="Times New Roman" charset="0"/>
                          <a:ea typeface="Times New Roman" charset="0"/>
                          <a:cs typeface="Times New Roman" charset="0"/>
                        </a:rPr>
                        <a:t>Gameledeen</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108284480"/>
                  </a:ext>
                </a:extLst>
              </a:tr>
              <a:tr h="201409">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Mariam Ali M H Al-Baloushi</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312380626"/>
                  </a:ext>
                </a:extLst>
              </a:tr>
              <a:tr h="201409">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Abdullah Awad Al Ibrahim</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917905413"/>
                  </a:ext>
                </a:extLst>
              </a:tr>
              <a:tr h="402815">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Fatma</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Almesaifri</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2178427153"/>
                  </a:ext>
                </a:extLst>
              </a:tr>
              <a:tr h="547248">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Suhad</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Daher-Nashif</a:t>
                      </a: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College of Medicine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QU</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2178517186"/>
                  </a:ext>
                </a:extLst>
              </a:tr>
              <a:tr h="360648">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Dominique Soekarman</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fr-FR" sz="1400" dirty="0">
                          <a:effectLst/>
                          <a:latin typeface="Times New Roman" charset="0"/>
                          <a:ea typeface="Times New Roman" charset="0"/>
                          <a:cs typeface="Times New Roman" charset="0"/>
                        </a:rPr>
                        <a:t>Department of Medicine </a:t>
                      </a:r>
                    </a:p>
                    <a:p>
                      <a:pPr marL="0" marR="0">
                        <a:lnSpc>
                          <a:spcPct val="107000"/>
                        </a:lnSpc>
                        <a:spcBef>
                          <a:spcPts val="0"/>
                        </a:spcBef>
                        <a:spcAft>
                          <a:spcPts val="0"/>
                        </a:spcAft>
                      </a:pPr>
                      <a:r>
                        <a:rPr lang="fr-FR" sz="1400" dirty="0">
                          <a:effectLst/>
                          <a:latin typeface="Times New Roman" charset="0"/>
                          <a:ea typeface="Times New Roman" charset="0"/>
                          <a:cs typeface="Times New Roman" charset="0"/>
                        </a:rPr>
                        <a:t>HMC</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33215032"/>
                  </a:ext>
                </a:extLst>
              </a:tr>
            </a:tbl>
          </a:graphicData>
        </a:graphic>
      </p:graphicFrame>
    </p:spTree>
    <p:extLst>
      <p:ext uri="{BB962C8B-B14F-4D97-AF65-F5344CB8AC3E}">
        <p14:creationId xmlns:p14="http://schemas.microsoft.com/office/powerpoint/2010/main" val="2703319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96"/>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Clinical Team</a:t>
            </a:r>
          </a:p>
        </p:txBody>
      </p:sp>
      <p:graphicFrame>
        <p:nvGraphicFramePr>
          <p:cNvPr id="4" name="Content Placeholder 3"/>
          <p:cNvGraphicFramePr>
            <a:graphicFrameLocks noGrp="1"/>
          </p:cNvGraphicFramePr>
          <p:nvPr>
            <p:ph idx="1"/>
          </p:nvPr>
        </p:nvGraphicFramePr>
        <p:xfrm>
          <a:off x="536028" y="1450725"/>
          <a:ext cx="11429999" cy="5319194"/>
        </p:xfrm>
        <a:graphic>
          <a:graphicData uri="http://schemas.openxmlformats.org/drawingml/2006/table">
            <a:tbl>
              <a:tblPr firstRow="1" firstCol="1" bandRow="1">
                <a:tableStyleId>{1FECB4D8-DB02-4DC6-A0A2-4F2EBAE1DC90}</a:tableStyleId>
              </a:tblPr>
              <a:tblGrid>
                <a:gridCol w="2115204">
                  <a:extLst>
                    <a:ext uri="{9D8B030D-6E8A-4147-A177-3AD203B41FA5}">
                      <a16:colId xmlns:a16="http://schemas.microsoft.com/office/drawing/2014/main" val="1076830983"/>
                    </a:ext>
                  </a:extLst>
                </a:gridCol>
                <a:gridCol w="1831025">
                  <a:extLst>
                    <a:ext uri="{9D8B030D-6E8A-4147-A177-3AD203B41FA5}">
                      <a16:colId xmlns:a16="http://schemas.microsoft.com/office/drawing/2014/main" val="486154354"/>
                    </a:ext>
                  </a:extLst>
                </a:gridCol>
                <a:gridCol w="4742390">
                  <a:extLst>
                    <a:ext uri="{9D8B030D-6E8A-4147-A177-3AD203B41FA5}">
                      <a16:colId xmlns:a16="http://schemas.microsoft.com/office/drawing/2014/main" val="2852985160"/>
                    </a:ext>
                  </a:extLst>
                </a:gridCol>
                <a:gridCol w="2741380">
                  <a:extLst>
                    <a:ext uri="{9D8B030D-6E8A-4147-A177-3AD203B41FA5}">
                      <a16:colId xmlns:a16="http://schemas.microsoft.com/office/drawing/2014/main" val="694421054"/>
                    </a:ext>
                  </a:extLst>
                </a:gridCol>
              </a:tblGrid>
              <a:tr h="265382">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Rotation</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Instructor name</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Job title</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Department</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extLst>
                  <a:ext uri="{0D108BD9-81ED-4DB2-BD59-A6C34878D82A}">
                    <a16:rowId xmlns:a16="http://schemas.microsoft.com/office/drawing/2014/main" val="2011357809"/>
                  </a:ext>
                </a:extLst>
              </a:tr>
              <a:tr h="635044">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Prenatal Genetics</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Fatema Almusafri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Consultant Clinical/Prenatal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rowSpan="7">
                  <a:txBody>
                    <a:bodyPr/>
                    <a:lstStyle/>
                    <a:p>
                      <a:pPr marL="0" marR="0" algn="l" defTabSz="914400" rtl="0" eaLnBrk="1" latinLnBrk="0" hangingPunct="1">
                        <a:lnSpc>
                          <a:spcPct val="107000"/>
                        </a:lnSpc>
                        <a:spcBef>
                          <a:spcPts val="0"/>
                        </a:spcBef>
                        <a:spcAft>
                          <a:spcPts val="0"/>
                        </a:spcAft>
                      </a:pP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Clinical and metabolic genetics department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extLst>
                  <a:ext uri="{0D108BD9-81ED-4DB2-BD59-A6C34878D82A}">
                    <a16:rowId xmlns:a16="http://schemas.microsoft.com/office/drawing/2014/main" val="3155475059"/>
                  </a:ext>
                </a:extLst>
              </a:tr>
              <a:tr h="460327">
                <a:tc rowSpan="2">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Genetics (Premarital, Pediatric, adult)</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Mariam </a:t>
                      </a:r>
                      <a:r>
                        <a:rPr lang="en-US" sz="1400" kern="1200" dirty="0" err="1">
                          <a:effectLst/>
                          <a:latin typeface="Times New Roman" charset="0"/>
                          <a:ea typeface="Times New Roman" charset="0"/>
                          <a:cs typeface="Times New Roman" charset="0"/>
                        </a:rPr>
                        <a:t>Almulla</a:t>
                      </a:r>
                      <a:r>
                        <a:rPr lang="en-US" sz="1400" kern="1200" dirty="0">
                          <a:effectLst/>
                          <a:latin typeface="Times New Roman" charset="0"/>
                          <a:ea typeface="Times New Roman" charset="0"/>
                          <a:cs typeface="Times New Roman" charset="0"/>
                        </a:rPr>
                        <a: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Genetic Counsellor</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989549168"/>
                  </a:ext>
                </a:extLst>
              </a:tr>
              <a:tr h="212305">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Karen El Akouri</a:t>
                      </a:r>
                      <a:endParaRPr lang="en-US" sz="1400" kern="120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Board Certified Genetic Counselor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indent="-22860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987943467"/>
                  </a:ext>
                </a:extLst>
              </a:tr>
              <a:tr h="373376">
                <a:tc rowSpan="4">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Metabolic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Dr. Tawfeg  Ben Omran</a:t>
                      </a:r>
                      <a:endParaRPr lang="en-US" sz="1400" kern="120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Senior consultant clinical/biochemical genetics &amp; head of </a:t>
                      </a:r>
                      <a:endParaRPr lang="en-US" sz="1400" kern="120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140009419"/>
                  </a:ext>
                </a:extLst>
              </a:tr>
              <a:tr h="418525">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Mariam </a:t>
                      </a:r>
                      <a:r>
                        <a:rPr lang="en-US" sz="1400" kern="1200" dirty="0" err="1">
                          <a:effectLst/>
                          <a:latin typeface="Times New Roman" charset="0"/>
                          <a:ea typeface="Times New Roman" charset="0"/>
                          <a:cs typeface="Times New Roman" charset="0"/>
                        </a:rPr>
                        <a:t>Almurikie</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Senior consultant clinical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235525368"/>
                  </a:ext>
                </a:extLst>
              </a:tr>
              <a:tr h="460327">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Dr. Noora Shahbeik </a:t>
                      </a:r>
                    </a:p>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 </a:t>
                      </a:r>
                      <a:endParaRPr lang="en-US" sz="1400" kern="120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Senior consultant biochemical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indent="-22860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458778683"/>
                  </a:ext>
                </a:extLst>
              </a:tr>
              <a:tr h="635044">
                <a:tc vMerge="1">
                  <a:txBody>
                    <a:bodyPr/>
                    <a:lstStyle/>
                    <a:p>
                      <a:endParaRPr lang="en-US"/>
                    </a:p>
                  </a:txBody>
                  <a:tcPr/>
                </a:tc>
                <a:tc>
                  <a:txBody>
                    <a:bodyPr/>
                    <a:lstStyle/>
                    <a:p>
                      <a:pPr marL="0" marR="0" lvl="0" indent="-228600" algn="l" defTabSz="914400" rtl="0" eaLnBrk="1" fontAlgn="auto" latinLnBrk="0" hangingPunct="1">
                        <a:lnSpc>
                          <a:spcPct val="107000"/>
                        </a:lnSpc>
                        <a:spcBef>
                          <a:spcPts val="0"/>
                        </a:spcBef>
                        <a:spcAft>
                          <a:spcPts val="0"/>
                        </a:spcAft>
                        <a:buClrTx/>
                        <a:buSzTx/>
                        <a:buFontTx/>
                        <a:buNone/>
                        <a:tabLst/>
                        <a:defRPr/>
                      </a:pPr>
                      <a:r>
                        <a:rPr lang="en-US" sz="1400" kern="1200" dirty="0">
                          <a:effectLst/>
                          <a:latin typeface="Times New Roman" charset="0"/>
                          <a:ea typeface="Times New Roman" charset="0"/>
                          <a:cs typeface="Times New Roman" charset="0"/>
                        </a:rPr>
                        <a:t>Dr. Rehab</a:t>
                      </a:r>
                      <a:r>
                        <a:rPr lang="en-US" sz="1400" kern="1200">
                          <a:effectLst/>
                          <a:latin typeface="Times New Roman" charset="0"/>
                          <a:ea typeface="Times New Roman" charset="0"/>
                          <a:cs typeface="Times New Roman" charset="0"/>
                        </a:rPr>
                        <a:t> Ali Abdulrahman</a:t>
                      </a: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Senior Consultant clinical/biochemical genetics  </a:t>
                      </a:r>
                    </a:p>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 </a:t>
                      </a:r>
                      <a:endParaRPr lang="en-US" sz="1400" kern="120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208196793"/>
                  </a:ext>
                </a:extLst>
              </a:tr>
              <a:tr h="460327">
                <a:tc rowSpan="2">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Cancer Genetics</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a:t>
                      </a:r>
                      <a:r>
                        <a:rPr lang="en-US" sz="1400" kern="1200" dirty="0" err="1">
                          <a:effectLst/>
                          <a:latin typeface="Times New Roman" charset="0"/>
                          <a:ea typeface="Times New Roman" charset="0"/>
                          <a:cs typeface="Times New Roman" charset="0"/>
                        </a:rPr>
                        <a:t>Salha</a:t>
                      </a:r>
                      <a:r>
                        <a:rPr lang="en-US" sz="1400" kern="1200" dirty="0">
                          <a:effectLst/>
                          <a:latin typeface="Times New Roman" charset="0"/>
                          <a:ea typeface="Times New Roman" charset="0"/>
                          <a:cs typeface="Times New Roman" charset="0"/>
                        </a:rPr>
                        <a:t> </a:t>
                      </a:r>
                      <a:r>
                        <a:rPr lang="en-US" sz="1400" kern="1200" dirty="0" err="1">
                          <a:effectLst/>
                          <a:latin typeface="Times New Roman" charset="0"/>
                          <a:ea typeface="Times New Roman" charset="0"/>
                          <a:cs typeface="Times New Roman" charset="0"/>
                        </a:rPr>
                        <a:t>Bujassoum</a:t>
                      </a: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Senior consultant medical oncology/hematology and director of hereditary cancer and high risk program</a:t>
                      </a:r>
                      <a:endParaRPr lang="en-US" sz="1400" kern="1200">
                        <a:solidFill>
                          <a:schemeClr val="dk1"/>
                        </a:solidFill>
                        <a:effectLst/>
                        <a:latin typeface="Times New Roman" charset="0"/>
                        <a:ea typeface="Times New Roman" charset="0"/>
                        <a:cs typeface="Times New Roman" charset="0"/>
                      </a:endParaRPr>
                    </a:p>
                  </a:txBody>
                  <a:tcPr marL="23996" marR="23996" marT="0" marB="0"/>
                </a:tc>
                <a:tc rowSpan="2">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Medical Oncology department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extLst>
                  <a:ext uri="{0D108BD9-81ED-4DB2-BD59-A6C34878D82A}">
                    <a16:rowId xmlns:a16="http://schemas.microsoft.com/office/drawing/2014/main" val="113317656"/>
                  </a:ext>
                </a:extLst>
              </a:tr>
              <a:tr h="560063">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Reem Al Sulaiman</a:t>
                      </a:r>
                    </a:p>
                    <a:p>
                      <a:pPr marL="0" marR="0" indent="-228600" algn="l" defTabSz="914400" rtl="0" eaLnBrk="1" latinLnBrk="0" hangingPunct="1">
                        <a:lnSpc>
                          <a:spcPct val="107000"/>
                        </a:lnSpc>
                        <a:spcBef>
                          <a:spcPts val="0"/>
                        </a:spcBef>
                        <a:spcAft>
                          <a:spcPts val="0"/>
                        </a:spcAft>
                      </a:pP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Board certified genetic counsellor-</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lgn="justLow">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3099703539"/>
                  </a:ext>
                </a:extLst>
              </a:tr>
              <a:tr h="635044">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Cytogenetic/molecular lab rotation</a:t>
                      </a: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Dr. </a:t>
                      </a:r>
                      <a:r>
                        <a:rPr lang="en-US" sz="1400" kern="1200" dirty="0" err="1">
                          <a:solidFill>
                            <a:schemeClr val="dk1"/>
                          </a:solidFill>
                          <a:effectLst/>
                          <a:latin typeface="Times New Roman" charset="0"/>
                          <a:ea typeface="Times New Roman" charset="0"/>
                          <a:cs typeface="Times New Roman" charset="0"/>
                        </a:rPr>
                        <a:t>Wafa</a:t>
                      </a:r>
                      <a:r>
                        <a:rPr lang="en-US" sz="1400" kern="1200" dirty="0">
                          <a:solidFill>
                            <a:schemeClr val="dk1"/>
                          </a:solidFill>
                          <a:effectLst/>
                          <a:latin typeface="Times New Roman" charset="0"/>
                          <a:ea typeface="Times New Roman" charset="0"/>
                          <a:cs typeface="Times New Roman" charset="0"/>
                        </a:rPr>
                        <a:t> Abu- </a:t>
                      </a:r>
                      <a:r>
                        <a:rPr lang="en-US" sz="1400" kern="1200" dirty="0" err="1">
                          <a:solidFill>
                            <a:schemeClr val="dk1"/>
                          </a:solidFill>
                          <a:effectLst/>
                          <a:latin typeface="Times New Roman" charset="0"/>
                          <a:ea typeface="Times New Roman" charset="0"/>
                          <a:cs typeface="Times New Roman" charset="0"/>
                        </a:rPr>
                        <a:t>Alainin</a:t>
                      </a:r>
                      <a:r>
                        <a:rPr lang="en-US" sz="1400" kern="1200" dirty="0">
                          <a:solidFill>
                            <a:schemeClr val="dk1"/>
                          </a:solidFill>
                          <a:effectLst/>
                          <a:latin typeface="Times New Roman" charset="0"/>
                          <a:ea typeface="Times New Roman" charset="0"/>
                          <a:cs typeface="Times New Roman" charset="0"/>
                        </a:rPr>
                        <a:t>,</a:t>
                      </a:r>
                      <a:r>
                        <a:rPr lang="en-US" sz="1400" kern="1200" baseline="0" dirty="0">
                          <a:solidFill>
                            <a:schemeClr val="dk1"/>
                          </a:solidFill>
                          <a:effectLst/>
                          <a:latin typeface="Times New Roman" charset="0"/>
                          <a:ea typeface="Times New Roman" charset="0"/>
                          <a:cs typeface="Times New Roman" charset="0"/>
                        </a:rPr>
                        <a:t> PhD</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Clinical Scientist – training Co-</a:t>
                      </a:r>
                      <a:r>
                        <a:rPr lang="en-US" sz="1400" kern="1200" baseline="0" dirty="0">
                          <a:solidFill>
                            <a:schemeClr val="dk1"/>
                          </a:solidFill>
                          <a:effectLst/>
                          <a:latin typeface="Times New Roman" charset="0"/>
                          <a:ea typeface="Times New Roman" charset="0"/>
                          <a:cs typeface="Times New Roman" charset="0"/>
                        </a:rPr>
                        <a:t> </a:t>
                      </a:r>
                      <a:r>
                        <a:rPr lang="en-US" sz="1400" kern="1200" dirty="0">
                          <a:solidFill>
                            <a:schemeClr val="dk1"/>
                          </a:solidFill>
                          <a:effectLst/>
                          <a:latin typeface="Times New Roman" charset="0"/>
                          <a:ea typeface="Times New Roman" charset="0"/>
                          <a:cs typeface="Times New Roman" charset="0"/>
                        </a:rPr>
                        <a:t>coordinator Molecular Genetics Laboratory Diagnostic Genomic Division (DGD)</a:t>
                      </a: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Department of Laboratory Medicine and Pathology (DLMP) Hamad Medical Corporation (HMC)</a:t>
                      </a:r>
                    </a:p>
                  </a:txBody>
                  <a:tcPr marL="23996" marR="23996"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4076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5F67-B6BE-410F-9BB2-62A3A8CB82A3}"/>
              </a:ext>
            </a:extLst>
          </p:cNvPr>
          <p:cNvSpPr>
            <a:spLocks noGrp="1"/>
          </p:cNvSpPr>
          <p:nvPr>
            <p:ph type="title"/>
          </p:nvPr>
        </p:nvSpPr>
        <p:spPr>
          <a:xfrm>
            <a:off x="1484194" y="374900"/>
            <a:ext cx="6622634" cy="1143000"/>
          </a:xfrm>
        </p:spPr>
        <p:txBody>
          <a:bodyPr>
            <a:normAutofit fontScale="90000"/>
          </a:bodyPr>
          <a:lstStyle/>
          <a:p>
            <a:r>
              <a:rPr lang="en-US" b="1" dirty="0">
                <a:solidFill>
                  <a:schemeClr val="bg1"/>
                </a:solidFill>
              </a:rPr>
              <a:t>What kind of Clinical Training is involved?</a:t>
            </a:r>
            <a:br>
              <a:rPr lang="en-US" b="1" dirty="0">
                <a:solidFill>
                  <a:schemeClr val="bg1"/>
                </a:solidFill>
              </a:rPr>
            </a:br>
            <a:endParaRPr lang="en-US" dirty="0">
              <a:solidFill>
                <a:schemeClr val="bg1"/>
              </a:solidFill>
            </a:endParaRPr>
          </a:p>
        </p:txBody>
      </p:sp>
      <p:graphicFrame>
        <p:nvGraphicFramePr>
          <p:cNvPr id="4" name="Diagram 3">
            <a:extLst>
              <a:ext uri="{FF2B5EF4-FFF2-40B4-BE49-F238E27FC236}">
                <a16:creationId xmlns:a16="http://schemas.microsoft.com/office/drawing/2014/main" id="{6B244EE4-30FE-4ECE-8E12-B542DC9623DD}"/>
              </a:ext>
            </a:extLst>
          </p:cNvPr>
          <p:cNvGraphicFramePr/>
          <p:nvPr>
            <p:extLst>
              <p:ext uri="{D42A27DB-BD31-4B8C-83A1-F6EECF244321}">
                <p14:modId xmlns:p14="http://schemas.microsoft.com/office/powerpoint/2010/main" val="1469124968"/>
              </p:ext>
            </p:extLst>
          </p:nvPr>
        </p:nvGraphicFramePr>
        <p:xfrm>
          <a:off x="5036305" y="1703060"/>
          <a:ext cx="5563046" cy="388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23998DA-5EE1-40FC-AA54-C873FABC5A77}"/>
              </a:ext>
            </a:extLst>
          </p:cNvPr>
          <p:cNvGraphicFramePr/>
          <p:nvPr>
            <p:extLst>
              <p:ext uri="{D42A27DB-BD31-4B8C-83A1-F6EECF244321}">
                <p14:modId xmlns:p14="http://schemas.microsoft.com/office/powerpoint/2010/main" val="4055372925"/>
              </p:ext>
            </p:extLst>
          </p:nvPr>
        </p:nvGraphicFramePr>
        <p:xfrm>
          <a:off x="1540831" y="1815643"/>
          <a:ext cx="3421680" cy="3406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8614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lstStyle/>
          <a:p>
            <a:pPr marL="0" indent="0" algn="ctr">
              <a:buNone/>
            </a:pPr>
            <a:r>
              <a:rPr lang="en-US" sz="8000" b="1" dirty="0">
                <a:solidFill>
                  <a:schemeClr val="tx1">
                    <a:lumMod val="95000"/>
                    <a:lumOff val="5000"/>
                  </a:schemeClr>
                </a:solidFill>
                <a:latin typeface="Times New Roman" charset="0"/>
                <a:ea typeface="Times New Roman" charset="0"/>
                <a:cs typeface="Times New Roman" charset="0"/>
              </a:rPr>
              <a:t>Master of Public Health </a:t>
            </a:r>
            <a:r>
              <a:rPr lang="en-US" sz="8000" dirty="0">
                <a:solidFill>
                  <a:schemeClr val="tx1">
                    <a:lumMod val="95000"/>
                    <a:lumOff val="5000"/>
                  </a:schemeClr>
                </a:solidFill>
                <a:latin typeface="Times New Roman" charset="0"/>
                <a:ea typeface="Times New Roman" charset="0"/>
                <a:cs typeface="Times New Roman" charset="0"/>
              </a:rPr>
              <a:t>(MPH)</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401579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033"/>
            <a:ext cx="10515600" cy="1325563"/>
          </a:xfrm>
        </p:spPr>
        <p:txBody>
          <a:bodyPr/>
          <a:lstStyle/>
          <a:p>
            <a:r>
              <a:rPr lang="en-US" sz="6000" b="1" u="sng" dirty="0">
                <a:solidFill>
                  <a:srgbClr val="9779D3"/>
                </a:solidFill>
                <a:latin typeface="Times New Roman" charset="0"/>
                <a:ea typeface="Times New Roman" charset="0"/>
                <a:cs typeface="Times New Roman" charset="0"/>
              </a:rPr>
              <a:t>Program Mission:</a:t>
            </a:r>
            <a:endParaRPr lang="en-US" b="1" u="sng" dirty="0">
              <a:solidFill>
                <a:srgbClr val="9779D3"/>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648506"/>
            <a:ext cx="10515600" cy="4496367"/>
          </a:xfrm>
        </p:spPr>
        <p:txBody>
          <a:bodyPr>
            <a:normAutofit/>
          </a:bodyPr>
          <a:lstStyle/>
          <a:p>
            <a:pPr marL="0" indent="0">
              <a:lnSpc>
                <a:spcPct val="150000"/>
              </a:lnSpc>
              <a:buNone/>
            </a:pPr>
            <a:r>
              <a:rPr lang="en-US" dirty="0">
                <a:latin typeface="Times New Roman" charset="0"/>
                <a:ea typeface="Times New Roman" charset="0"/>
                <a:cs typeface="Times New Roman" charset="0"/>
              </a:rPr>
              <a:t>The mission of the MPH program is </a:t>
            </a:r>
            <a:r>
              <a:rPr lang="en-US" u="sng" dirty="0">
                <a:latin typeface="Times New Roman" charset="0"/>
                <a:ea typeface="Times New Roman" charset="0"/>
                <a:cs typeface="Times New Roman" charset="0"/>
              </a:rPr>
              <a:t>to improve </a:t>
            </a:r>
            <a:r>
              <a:rPr lang="en-US" dirty="0">
                <a:latin typeface="Times New Roman" charset="0"/>
                <a:ea typeface="Times New Roman" charset="0"/>
                <a:cs typeface="Times New Roman" charset="0"/>
              </a:rPr>
              <a:t>health in Qatar through a holistic, evidence-based, integrated, and inter-sectoral approach to addressing public health issues. </a:t>
            </a:r>
          </a:p>
          <a:p>
            <a:pPr marL="0" indent="0">
              <a:lnSpc>
                <a:spcPct val="150000"/>
              </a:lnSpc>
              <a:buNone/>
            </a:pPr>
            <a:r>
              <a:rPr lang="en-US" dirty="0">
                <a:latin typeface="Times New Roman" charset="0"/>
                <a:ea typeface="Times New Roman" charset="0"/>
                <a:cs typeface="Times New Roman" charset="0"/>
              </a:rPr>
              <a:t>The program will produce qualified graduates capable of translating their knowledge and skills into public health practice at the community and health services levels.</a:t>
            </a:r>
          </a:p>
          <a:p>
            <a:endParaRPr lang="en-US" dirty="0"/>
          </a:p>
        </p:txBody>
      </p:sp>
    </p:spTree>
    <p:extLst>
      <p:ext uri="{BB962C8B-B14F-4D97-AF65-F5344CB8AC3E}">
        <p14:creationId xmlns:p14="http://schemas.microsoft.com/office/powerpoint/2010/main" val="806252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94"/>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Skills</a:t>
            </a:r>
          </a:p>
        </p:txBody>
      </p:sp>
      <p:sp>
        <p:nvSpPr>
          <p:cNvPr id="3" name="Content Placeholder 2"/>
          <p:cNvSpPr>
            <a:spLocks noGrp="1"/>
          </p:cNvSpPr>
          <p:nvPr>
            <p:ph idx="1"/>
          </p:nvPr>
        </p:nvSpPr>
        <p:spPr>
          <a:xfrm>
            <a:off x="838200" y="1582057"/>
            <a:ext cx="10515600" cy="5065486"/>
          </a:xfrm>
        </p:spPr>
        <p:txBody>
          <a:bodyPr>
            <a:normAutofit fontScale="70000" lnSpcReduction="20000"/>
          </a:bodyPr>
          <a:lstStyle/>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Data analytic and modelling skills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Design and appraising of clinical and epidemiological studies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Development of effective public health policies and practices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Health promotion skills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Problem solving in PH practices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Writing and communication skills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Public health ethics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Leadership skills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Computational and software skills</a:t>
            </a:r>
          </a:p>
          <a:p>
            <a:endParaRPr lang="en-US" dirty="0"/>
          </a:p>
        </p:txBody>
      </p:sp>
    </p:spTree>
    <p:extLst>
      <p:ext uri="{BB962C8B-B14F-4D97-AF65-F5344CB8AC3E}">
        <p14:creationId xmlns:p14="http://schemas.microsoft.com/office/powerpoint/2010/main" val="1922112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209448"/>
            <a:ext cx="10515600" cy="48638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a:latin typeface="Times New Roman" charset="0"/>
                <a:ea typeface="Times New Roman" charset="0"/>
                <a:cs typeface="Times New Roman" charset="0"/>
              </a:rPr>
              <a:t>Master of Public Health</a:t>
            </a:r>
          </a:p>
          <a:p>
            <a:pPr>
              <a:lnSpc>
                <a:spcPct val="150000"/>
              </a:lnSpc>
            </a:pPr>
            <a:r>
              <a:rPr lang="en-US" dirty="0">
                <a:latin typeface="Times New Roman" charset="0"/>
                <a:ea typeface="Times New Roman" charset="0"/>
                <a:cs typeface="Times New Roman" charset="0"/>
              </a:rPr>
              <a:t>Offered by the Department of Public Health at CHS</a:t>
            </a:r>
          </a:p>
          <a:p>
            <a:pPr>
              <a:lnSpc>
                <a:spcPct val="15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50000"/>
              </a:lnSpc>
            </a:pPr>
            <a:r>
              <a:rPr lang="en-US" dirty="0">
                <a:latin typeface="Times New Roman" charset="0"/>
                <a:ea typeface="Times New Roman" charset="0"/>
                <a:cs typeface="Times New Roman" charset="0"/>
              </a:rPr>
              <a:t>Expected number of enrolled students per year is </a:t>
            </a:r>
            <a:r>
              <a:rPr lang="en-US" b="1" dirty="0">
                <a:latin typeface="Times New Roman" charset="0"/>
                <a:ea typeface="Times New Roman" charset="0"/>
                <a:cs typeface="Times New Roman" charset="0"/>
              </a:rPr>
              <a:t>13 students</a:t>
            </a:r>
          </a:p>
          <a:p>
            <a:pPr>
              <a:lnSpc>
                <a:spcPct val="150000"/>
              </a:lnSpc>
            </a:pPr>
            <a:r>
              <a:rPr lang="en-US" dirty="0">
                <a:latin typeface="Times New Roman" charset="0"/>
                <a:ea typeface="Times New Roman" charset="0"/>
                <a:cs typeface="Times New Roman" charset="0"/>
              </a:rPr>
              <a:t>Course duration: </a:t>
            </a:r>
          </a:p>
          <a:p>
            <a:pPr lvl="1">
              <a:lnSpc>
                <a:spcPct val="150000"/>
              </a:lnSpc>
            </a:pPr>
            <a:r>
              <a:rPr lang="en-US" b="1" dirty="0">
                <a:latin typeface="Times New Roman" charset="0"/>
                <a:ea typeface="Times New Roman" charset="0"/>
                <a:cs typeface="Times New Roman" charset="0"/>
              </a:rPr>
              <a:t>Two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full-time</a:t>
            </a:r>
            <a:r>
              <a:rPr lang="en-US" dirty="0">
                <a:latin typeface="Times New Roman" charset="0"/>
                <a:ea typeface="Times New Roman" charset="0"/>
                <a:cs typeface="Times New Roman" charset="0"/>
              </a:rPr>
              <a:t> or </a:t>
            </a:r>
            <a:r>
              <a:rPr lang="en-US" b="1" dirty="0">
                <a:latin typeface="Times New Roman" charset="0"/>
                <a:ea typeface="Times New Roman" charset="0"/>
                <a:cs typeface="Times New Roman" charset="0"/>
              </a:rPr>
              <a:t>four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part-time</a:t>
            </a:r>
            <a:endParaRPr lang="en-US" dirty="0"/>
          </a:p>
          <a:p>
            <a:pPr marL="0" indent="0">
              <a:buFont typeface="Arial"/>
              <a:buNone/>
            </a:pPr>
            <a:endParaRPr lang="en-US" dirty="0"/>
          </a:p>
          <a:p>
            <a:pPr marL="0" indent="0">
              <a:buFont typeface="Arial"/>
              <a:buNone/>
            </a:pPr>
            <a:endParaRPr lang="en-US" dirty="0"/>
          </a:p>
          <a:p>
            <a:endParaRPr lang="en-US" dirty="0"/>
          </a:p>
          <a:p>
            <a:endParaRPr lang="en-US" dirty="0"/>
          </a:p>
        </p:txBody>
      </p:sp>
    </p:spTree>
    <p:extLst>
      <p:ext uri="{BB962C8B-B14F-4D97-AF65-F5344CB8AC3E}">
        <p14:creationId xmlns:p14="http://schemas.microsoft.com/office/powerpoint/2010/main" val="2551132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726510" y="1465545"/>
            <a:ext cx="11160690" cy="4711418"/>
          </a:xfrm>
        </p:spPr>
        <p:txBody>
          <a:bodyPr>
            <a:normAutofit lnSpcReduction="10000"/>
          </a:bodyPr>
          <a:lstStyle/>
          <a:p>
            <a:pPr lvl="0" algn="just">
              <a:lnSpc>
                <a:spcPct val="150000"/>
              </a:lnSpc>
            </a:pPr>
            <a:r>
              <a:rPr lang="en-US" dirty="0">
                <a:latin typeface="Times New Roman" charset="0"/>
                <a:ea typeface="Times New Roman" charset="0"/>
                <a:cs typeface="Times New Roman" charset="0"/>
              </a:rPr>
              <a:t>Completed a Bachelor degree or an equivalent degree in a </a:t>
            </a:r>
            <a:r>
              <a:rPr lang="en-US" b="1" dirty="0">
                <a:latin typeface="Times New Roman" charset="0"/>
                <a:ea typeface="Times New Roman" charset="0"/>
                <a:cs typeface="Times New Roman" charset="0"/>
              </a:rPr>
              <a:t>health related field</a:t>
            </a:r>
            <a:r>
              <a:rPr lang="en-US" dirty="0">
                <a:latin typeface="Times New Roman" charset="0"/>
                <a:ea typeface="Times New Roman" charset="0"/>
                <a:cs typeface="Times New Roman" charset="0"/>
              </a:rPr>
              <a:t> with a minimum cumulative </a:t>
            </a:r>
            <a:r>
              <a:rPr lang="en-US" b="1" dirty="0">
                <a:latin typeface="Times New Roman" charset="0"/>
                <a:ea typeface="Times New Roman" charset="0"/>
                <a:cs typeface="Times New Roman" charset="0"/>
              </a:rPr>
              <a:t>GPA of 2.80 out of 4.00 </a:t>
            </a:r>
            <a:endParaRPr lang="en-US" dirty="0">
              <a:latin typeface="Times New Roman" charset="0"/>
              <a:ea typeface="Times New Roman" charset="0"/>
              <a:cs typeface="Times New Roman" charset="0"/>
            </a:endParaRPr>
          </a:p>
          <a:p>
            <a:pPr lvl="0" algn="just">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68 in TOEFL </a:t>
            </a:r>
            <a:r>
              <a:rPr lang="en-AU" b="1" dirty="0" err="1">
                <a:latin typeface="Times New Roman" charset="0"/>
                <a:ea typeface="Times New Roman" charset="0"/>
                <a:cs typeface="Times New Roman" charset="0"/>
              </a:rPr>
              <a:t>iBT</a:t>
            </a:r>
            <a:r>
              <a:rPr lang="en-AU" b="1" dirty="0">
                <a:latin typeface="Times New Roman" charset="0"/>
                <a:ea typeface="Times New Roman" charset="0"/>
                <a:cs typeface="Times New Roman" charset="0"/>
              </a:rPr>
              <a:t> or equivalent test </a:t>
            </a:r>
            <a:r>
              <a:rPr lang="en-AU" dirty="0">
                <a:latin typeface="Times New Roman" charset="0"/>
                <a:ea typeface="Times New Roman" charset="0"/>
                <a:cs typeface="Times New Roman" charset="0"/>
              </a:rPr>
              <a:t>(e.g. </a:t>
            </a:r>
            <a:r>
              <a:rPr lang="en-AU" b="1" dirty="0">
                <a:latin typeface="Times New Roman" charset="0"/>
                <a:ea typeface="Times New Roman" charset="0"/>
                <a:cs typeface="Times New Roman" charset="0"/>
              </a:rPr>
              <a:t>IELTS score of 6.5</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 </a:t>
            </a:r>
          </a:p>
          <a:p>
            <a:pPr lvl="0" algn="just">
              <a:lnSpc>
                <a:spcPct val="150000"/>
              </a:lnSpc>
            </a:pPr>
            <a:r>
              <a:rPr lang="en-US" dirty="0">
                <a:latin typeface="Times New Roman" charset="0"/>
                <a:ea typeface="Times New Roman" charset="0"/>
                <a:cs typeface="Times New Roman" charset="0"/>
              </a:rPr>
              <a:t>Successful </a:t>
            </a:r>
            <a:r>
              <a:rPr lang="en-US" b="1" dirty="0">
                <a:latin typeface="Times New Roman" charset="0"/>
                <a:ea typeface="Times New Roman" charset="0"/>
                <a:cs typeface="Times New Roman" charset="0"/>
              </a:rPr>
              <a:t>personal interview </a:t>
            </a:r>
            <a:r>
              <a:rPr lang="en-US" dirty="0">
                <a:latin typeface="Times New Roman" charset="0"/>
                <a:ea typeface="Times New Roman" charset="0"/>
                <a:cs typeface="Times New Roman" charset="0"/>
              </a:rPr>
              <a:t>with the Admissions Committee</a:t>
            </a:r>
            <a:endParaRPr lang="en-AU" dirty="0">
              <a:latin typeface="Times New Roman" charset="0"/>
              <a:ea typeface="Times New Roman" charset="0"/>
              <a:cs typeface="Times New Roman" charset="0"/>
            </a:endParaRPr>
          </a:p>
          <a:p>
            <a:pPr lvl="0"/>
            <a:endParaRPr lang="en-US" dirty="0"/>
          </a:p>
          <a:p>
            <a:pPr lvl="0"/>
            <a:endParaRPr lang="en-US" dirty="0"/>
          </a:p>
        </p:txBody>
      </p:sp>
    </p:spTree>
    <p:extLst>
      <p:ext uri="{BB962C8B-B14F-4D97-AF65-F5344CB8AC3E}">
        <p14:creationId xmlns:p14="http://schemas.microsoft.com/office/powerpoint/2010/main" val="58999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Previous Admissions </a:t>
            </a:r>
          </a:p>
        </p:txBody>
      </p:sp>
      <p:sp>
        <p:nvSpPr>
          <p:cNvPr id="3" name="Content Placeholder 2"/>
          <p:cNvSpPr>
            <a:spLocks noGrp="1"/>
          </p:cNvSpPr>
          <p:nvPr>
            <p:ph idx="1"/>
          </p:nvPr>
        </p:nvSpPr>
        <p:spPr/>
        <p:txBody>
          <a:bodyPr/>
          <a:lstStyle/>
          <a:p>
            <a:r>
              <a:rPr lang="en-US" sz="3200" dirty="0">
                <a:latin typeface="Times New Roman" charset="0"/>
                <a:ea typeface="Times New Roman" charset="0"/>
                <a:cs typeface="Times New Roman" charset="0"/>
              </a:rPr>
              <a:t>2018/2019: </a:t>
            </a:r>
            <a:r>
              <a:rPr lang="en-US" sz="3200" b="1" dirty="0">
                <a:latin typeface="Times New Roman" charset="0"/>
                <a:ea typeface="Times New Roman" charset="0"/>
                <a:cs typeface="Times New Roman" charset="0"/>
              </a:rPr>
              <a:t>12 students</a:t>
            </a:r>
          </a:p>
          <a:p>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2019/2020: </a:t>
            </a:r>
            <a:r>
              <a:rPr lang="en-US" sz="3200" b="1" dirty="0">
                <a:latin typeface="Times New Roman" charset="0"/>
                <a:ea typeface="Times New Roman" charset="0"/>
                <a:cs typeface="Times New Roman" charset="0"/>
              </a:rPr>
              <a:t>11 students</a:t>
            </a:r>
          </a:p>
          <a:p>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2020/2021: </a:t>
            </a:r>
            <a:r>
              <a:rPr lang="en-US" sz="3200" b="1" dirty="0">
                <a:latin typeface="Times New Roman" charset="0"/>
                <a:ea typeface="Times New Roman" charset="0"/>
                <a:cs typeface="Times New Roman" charset="0"/>
              </a:rPr>
              <a:t>12 students</a:t>
            </a:r>
          </a:p>
          <a:p>
            <a:endParaRPr lang="en-US" dirty="0"/>
          </a:p>
          <a:p>
            <a:pPr marL="0" indent="0">
              <a:buNone/>
            </a:pPr>
            <a:endParaRPr lang="en-US" dirty="0"/>
          </a:p>
        </p:txBody>
      </p:sp>
    </p:spTree>
    <p:extLst>
      <p:ext uri="{BB962C8B-B14F-4D97-AF65-F5344CB8AC3E}">
        <p14:creationId xmlns:p14="http://schemas.microsoft.com/office/powerpoint/2010/main" val="101525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br>
            <a: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t>Study Plan</a:t>
            </a:r>
            <a:b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86027" y="1273447"/>
            <a:ext cx="9627403" cy="5006817"/>
          </a:xfrm>
        </p:spPr>
        <p:txBody>
          <a:bodyPr>
            <a:normAutofit/>
          </a:bodyPr>
          <a:lstStyle/>
          <a:p>
            <a:pPr marL="0" indent="0" algn="l">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The program is divided into three layers of courses: </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first layer is common to all admitted students and consists of 2 courses (6 credit hours in total).  </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second layer consists of 3 discipline specific core courses. A total of 44 credit hours of dissertation are required from each student.  </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third layer consists of one course specialty-related electives (3 credit hours).</a:t>
            </a:r>
          </a:p>
          <a:p>
            <a:pPr marL="0" indent="0">
              <a:buClr>
                <a:srgbClr val="800000"/>
              </a:buClr>
              <a:buSzPct val="125000"/>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5</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03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6000" b="1" u="sng" dirty="0">
                <a:solidFill>
                  <a:srgbClr val="9779D3"/>
                </a:solidFill>
                <a:latin typeface="Times New Roman" charset="0"/>
                <a:ea typeface="Times New Roman" charset="0"/>
                <a:cs typeface="Times New Roman" charset="0"/>
              </a:rPr>
              <a:t>The MPH Program</a:t>
            </a:r>
            <a:endParaRPr lang="en-US" sz="6000" b="1" u="sng" dirty="0">
              <a:solidFill>
                <a:srgbClr val="9779D3"/>
              </a:solidFill>
              <a:latin typeface="Times New Roman" charset="0"/>
              <a:ea typeface="Times New Roman" charset="0"/>
              <a:cs typeface="Times New Roman" charset="0"/>
            </a:endParaRPr>
          </a:p>
        </p:txBody>
      </p:sp>
      <p:sp>
        <p:nvSpPr>
          <p:cNvPr id="6" name="Content Placeholder 5"/>
          <p:cNvSpPr>
            <a:spLocks noGrp="1"/>
          </p:cNvSpPr>
          <p:nvPr>
            <p:ph idx="1"/>
          </p:nvPr>
        </p:nvSpPr>
        <p:spPr/>
        <p:txBody>
          <a:bodyPr/>
          <a:lstStyle/>
          <a:p>
            <a:pPr marL="0" indent="0">
              <a:buNone/>
            </a:pPr>
            <a:r>
              <a:rPr lang="en-US" dirty="0">
                <a:latin typeface="Times New Roman" charset="0"/>
                <a:ea typeface="Times New Roman" charset="0"/>
                <a:cs typeface="Times New Roman" charset="0"/>
              </a:rPr>
              <a:t>The degree program has </a:t>
            </a:r>
            <a:r>
              <a:rPr lang="en-US" u="sng" dirty="0">
                <a:solidFill>
                  <a:srgbClr val="9779D3"/>
                </a:solidFill>
                <a:latin typeface="Times New Roman" charset="0"/>
                <a:ea typeface="Times New Roman" charset="0"/>
                <a:cs typeface="Times New Roman" charset="0"/>
              </a:rPr>
              <a:t>one concentration: </a:t>
            </a:r>
            <a:r>
              <a:rPr lang="en-US" dirty="0">
                <a:solidFill>
                  <a:srgbClr val="FF0000"/>
                </a:solidFill>
                <a:latin typeface="Times New Roman" charset="0"/>
                <a:ea typeface="Times New Roman" charset="0"/>
                <a:cs typeface="Times New Roman" charset="0"/>
              </a:rPr>
              <a:t>	</a:t>
            </a:r>
          </a:p>
          <a:p>
            <a:pPr marL="0" indent="0">
              <a:buNone/>
            </a:pPr>
            <a:r>
              <a:rPr lang="en-US" dirty="0"/>
              <a:t>	</a:t>
            </a:r>
          </a:p>
          <a:p>
            <a:pPr marL="0" indent="0">
              <a:buNone/>
            </a:pPr>
            <a:r>
              <a:rPr lang="en-US" sz="2800" b="1" dirty="0">
                <a:solidFill>
                  <a:srgbClr val="FF0000"/>
                </a:solidFill>
              </a:rPr>
              <a:t>				</a:t>
            </a:r>
            <a:r>
              <a:rPr lang="en-US" sz="4400" b="1" dirty="0">
                <a:solidFill>
                  <a:srgbClr val="6EBE4A"/>
                </a:solidFill>
                <a:latin typeface="Times New Roman" charset="0"/>
                <a:ea typeface="Times New Roman" charset="0"/>
                <a:cs typeface="Times New Roman" charset="0"/>
              </a:rPr>
              <a:t>Epidemiology</a:t>
            </a:r>
            <a:r>
              <a:rPr lang="en-US" sz="4400" b="1" dirty="0">
                <a:solidFill>
                  <a:srgbClr val="6EBE4A"/>
                </a:solidFill>
              </a:rPr>
              <a:t> </a:t>
            </a:r>
            <a:r>
              <a:rPr lang="en-US" sz="2800" b="1" dirty="0"/>
              <a:t>	</a:t>
            </a:r>
          </a:p>
          <a:p>
            <a:pPr marL="0" indent="0">
              <a:buNone/>
            </a:pPr>
            <a:endParaRPr lang="en-GB" b="1" dirty="0">
              <a:solidFill>
                <a:srgbClr val="1B0807"/>
              </a:solidFill>
            </a:endParaRPr>
          </a:p>
          <a:p>
            <a:pPr marL="0" indent="0">
              <a:buNone/>
            </a:pPr>
            <a:endParaRPr lang="en-US" dirty="0"/>
          </a:p>
        </p:txBody>
      </p:sp>
      <p:sp>
        <p:nvSpPr>
          <p:cNvPr id="4" name="Rectangle 2"/>
          <p:cNvSpPr>
            <a:spLocks noChangeArrowheads="1"/>
          </p:cNvSpPr>
          <p:nvPr/>
        </p:nvSpPr>
        <p:spPr bwMode="auto">
          <a:xfrm>
            <a:off x="0" y="5994400"/>
            <a:ext cx="139171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3"/>
          <p:cNvSpPr txBox="1">
            <a:spLocks/>
          </p:cNvSpPr>
          <p:nvPr/>
        </p:nvSpPr>
        <p:spPr>
          <a:xfrm>
            <a:off x="1588230" y="4001294"/>
            <a:ext cx="9382385" cy="1561958"/>
          </a:xfrm>
          <a:prstGeom prst="rect">
            <a:avLst/>
          </a:prstGeom>
          <a:solidFill>
            <a:srgbClr val="CCBAE9"/>
          </a:solidFill>
          <a:ln w="1905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3600" b="0" i="0" u="none" strike="noStrike" kern="1200" cap="none" spc="0" normalizeH="0" baseline="0" noProof="0" dirty="0">
                <a:ln>
                  <a:noFill/>
                </a:ln>
                <a:solidFill>
                  <a:schemeClr val="tx1">
                    <a:lumMod val="95000"/>
                    <a:lumOff val="5000"/>
                  </a:schemeClr>
                </a:solidFill>
                <a:effectLst/>
                <a:uLnTx/>
                <a:uFillTx/>
                <a:latin typeface="Times New Roman" charset="0"/>
                <a:ea typeface="Times New Roman" charset="0"/>
                <a:cs typeface="Times New Roman" charset="0"/>
              </a:rPr>
              <a:t>Students will develop the capacity to plan, design, implement, analyze, interpret  and appraise epidemiological studies</a:t>
            </a:r>
          </a:p>
        </p:txBody>
      </p:sp>
    </p:spTree>
    <p:extLst>
      <p:ext uri="{BB962C8B-B14F-4D97-AF65-F5344CB8AC3E}">
        <p14:creationId xmlns:p14="http://schemas.microsoft.com/office/powerpoint/2010/main" val="1474173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Degree requirement</a:t>
            </a:r>
          </a:p>
        </p:txBody>
      </p:sp>
      <p:sp>
        <p:nvSpPr>
          <p:cNvPr id="3" name="Content Placeholder 2"/>
          <p:cNvSpPr>
            <a:spLocks noGrp="1"/>
          </p:cNvSpPr>
          <p:nvPr>
            <p:ph idx="1"/>
          </p:nvPr>
        </p:nvSpPr>
        <p:spPr>
          <a:xfrm>
            <a:off x="838200" y="1594515"/>
            <a:ext cx="10515600" cy="4351338"/>
          </a:xfrm>
        </p:spPr>
        <p:txBody>
          <a:bodyPr/>
          <a:lstStyle/>
          <a:p>
            <a:pPr fontAlgn="ctr">
              <a:lnSpc>
                <a:spcPct val="150000"/>
              </a:lnSpc>
            </a:pPr>
            <a:r>
              <a:rPr lang="en-US" b="1" u="sng" dirty="0">
                <a:solidFill>
                  <a:srgbClr val="6EBE4A"/>
                </a:solidFill>
                <a:latin typeface="Times New Roman" charset="0"/>
                <a:ea typeface="Times New Roman" charset="0"/>
                <a:cs typeface="Times New Roman" charset="0"/>
              </a:rPr>
              <a:t>42</a:t>
            </a:r>
            <a:r>
              <a:rPr lang="en-US" u="sng" dirty="0">
                <a:solidFill>
                  <a:srgbClr val="6EBE4A"/>
                </a:solidFill>
                <a:latin typeface="Times New Roman" charset="0"/>
                <a:ea typeface="Times New Roman" charset="0"/>
                <a:cs typeface="Times New Roman" charset="0"/>
              </a:rPr>
              <a:t> </a:t>
            </a:r>
            <a:r>
              <a:rPr lang="en-US" u="sng" dirty="0">
                <a:latin typeface="Times New Roman" charset="0"/>
                <a:ea typeface="Times New Roman" charset="0"/>
                <a:cs typeface="Times New Roman" charset="0"/>
              </a:rPr>
              <a:t>credit hours</a:t>
            </a:r>
          </a:p>
          <a:p>
            <a:pPr lvl="1" fontAlgn="ctr">
              <a:lnSpc>
                <a:spcPct val="150000"/>
              </a:lnSpc>
            </a:pPr>
            <a:r>
              <a:rPr lang="en-US" sz="2800" b="1" dirty="0">
                <a:solidFill>
                  <a:srgbClr val="6EBE4A"/>
                </a:solidFill>
                <a:latin typeface="Times New Roman" charset="0"/>
                <a:ea typeface="Times New Roman" charset="0"/>
                <a:cs typeface="Times New Roman" charset="0"/>
              </a:rPr>
              <a:t>18</a:t>
            </a:r>
            <a:r>
              <a:rPr lang="en-US" sz="2800" dirty="0">
                <a:latin typeface="Times New Roman" charset="0"/>
                <a:ea typeface="Times New Roman" charset="0"/>
                <a:cs typeface="Times New Roman" charset="0"/>
              </a:rPr>
              <a:t> credit hours - Major Core Requirements</a:t>
            </a:r>
          </a:p>
          <a:p>
            <a:pPr lvl="1" fontAlgn="ctr">
              <a:lnSpc>
                <a:spcPct val="150000"/>
              </a:lnSpc>
            </a:pPr>
            <a:r>
              <a:rPr lang="en-US" sz="2800" b="1" dirty="0">
                <a:solidFill>
                  <a:srgbClr val="6EBE4A"/>
                </a:solidFill>
                <a:latin typeface="Times New Roman" charset="0"/>
                <a:ea typeface="Times New Roman" charset="0"/>
                <a:cs typeface="Times New Roman" charset="0"/>
              </a:rPr>
              <a:t>15</a:t>
            </a:r>
            <a:r>
              <a:rPr lang="en-US" sz="2800" dirty="0">
                <a:latin typeface="Times New Roman" charset="0"/>
                <a:ea typeface="Times New Roman" charset="0"/>
                <a:cs typeface="Times New Roman" charset="0"/>
              </a:rPr>
              <a:t> credit hours - Concentration Requirements</a:t>
            </a:r>
          </a:p>
          <a:p>
            <a:pPr lvl="1" fontAlgn="ctr">
              <a:lnSpc>
                <a:spcPct val="150000"/>
              </a:lnSpc>
            </a:pPr>
            <a:r>
              <a:rPr lang="en-US" sz="2800" b="1" dirty="0">
                <a:solidFill>
                  <a:srgbClr val="6EBE4A"/>
                </a:solidFill>
                <a:latin typeface="Times New Roman" charset="0"/>
                <a:ea typeface="Times New Roman" charset="0"/>
                <a:cs typeface="Times New Roman" charset="0"/>
              </a:rPr>
              <a:t>3</a:t>
            </a:r>
            <a:r>
              <a:rPr lang="en-US" sz="2800" dirty="0">
                <a:latin typeface="Times New Roman" charset="0"/>
                <a:ea typeface="Times New Roman" charset="0"/>
                <a:cs typeface="Times New Roman" charset="0"/>
              </a:rPr>
              <a:t> credit hours - Major Electives</a:t>
            </a:r>
          </a:p>
          <a:p>
            <a:pPr lvl="1">
              <a:lnSpc>
                <a:spcPct val="150000"/>
              </a:lnSpc>
            </a:pPr>
            <a:r>
              <a:rPr lang="en-US" sz="2800" b="1" dirty="0">
                <a:solidFill>
                  <a:srgbClr val="6EBE4A"/>
                </a:solidFill>
                <a:latin typeface="Times New Roman" charset="0"/>
                <a:ea typeface="Times New Roman" charset="0"/>
                <a:cs typeface="Times New Roman" charset="0"/>
              </a:rPr>
              <a:t>6</a:t>
            </a:r>
            <a:r>
              <a:rPr lang="en-US" sz="2800" dirty="0">
                <a:solidFill>
                  <a:srgbClr val="6EBE4A"/>
                </a:solidFill>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credit hours in Thesis (Thesis1 &amp; Thesis2) OR (Practicum &amp; Research Project)</a:t>
            </a:r>
          </a:p>
          <a:p>
            <a:endParaRPr lang="en-US" dirty="0"/>
          </a:p>
        </p:txBody>
      </p:sp>
    </p:spTree>
    <p:extLst>
      <p:ext uri="{BB962C8B-B14F-4D97-AF65-F5344CB8AC3E}">
        <p14:creationId xmlns:p14="http://schemas.microsoft.com/office/powerpoint/2010/main" val="391239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3878" y="-232022"/>
            <a:ext cx="10515600" cy="1091130"/>
          </a:xfrm>
        </p:spPr>
        <p:txBody>
          <a:bodyPr>
            <a:normAutofit/>
          </a:bodyPr>
          <a:lstStyle/>
          <a:p>
            <a:r>
              <a:rPr lang="en-US" b="1" u="sng" dirty="0">
                <a:solidFill>
                  <a:srgbClr val="9779D3"/>
                </a:solidFill>
                <a:latin typeface="Times New Roman" charset="0"/>
                <a:ea typeface="Times New Roman" charset="0"/>
                <a:cs typeface="Times New Roman" charset="0"/>
              </a:rPr>
              <a:t>Study Plan</a:t>
            </a:r>
          </a:p>
        </p:txBody>
      </p:sp>
      <p:sp>
        <p:nvSpPr>
          <p:cNvPr id="3" name="TextBox 2"/>
          <p:cNvSpPr txBox="1"/>
          <p:nvPr/>
        </p:nvSpPr>
        <p:spPr>
          <a:xfrm>
            <a:off x="5792446" y="4246915"/>
            <a:ext cx="1956620" cy="13716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nvGraphicFramePr>
        <p:xfrm>
          <a:off x="106270" y="770294"/>
          <a:ext cx="5686176" cy="5456931"/>
        </p:xfrm>
        <a:graphic>
          <a:graphicData uri="http://schemas.openxmlformats.org/drawingml/2006/table">
            <a:tbl>
              <a:tblPr>
                <a:tableStyleId>{5C22544A-7EE6-4342-B048-85BDC9FD1C3A}</a:tableStyleId>
              </a:tblPr>
              <a:tblGrid>
                <a:gridCol w="771396">
                  <a:extLst>
                    <a:ext uri="{9D8B030D-6E8A-4147-A177-3AD203B41FA5}">
                      <a16:colId xmlns:a16="http://schemas.microsoft.com/office/drawing/2014/main" val="2044876894"/>
                    </a:ext>
                  </a:extLst>
                </a:gridCol>
                <a:gridCol w="1129448">
                  <a:extLst>
                    <a:ext uri="{9D8B030D-6E8A-4147-A177-3AD203B41FA5}">
                      <a16:colId xmlns:a16="http://schemas.microsoft.com/office/drawing/2014/main" val="2880100596"/>
                    </a:ext>
                  </a:extLst>
                </a:gridCol>
                <a:gridCol w="3189110">
                  <a:extLst>
                    <a:ext uri="{9D8B030D-6E8A-4147-A177-3AD203B41FA5}">
                      <a16:colId xmlns:a16="http://schemas.microsoft.com/office/drawing/2014/main" val="20002"/>
                    </a:ext>
                  </a:extLst>
                </a:gridCol>
                <a:gridCol w="596222">
                  <a:extLst>
                    <a:ext uri="{9D8B030D-6E8A-4147-A177-3AD203B41FA5}">
                      <a16:colId xmlns:a16="http://schemas.microsoft.com/office/drawing/2014/main" val="1942306088"/>
                    </a:ext>
                  </a:extLst>
                </a:gridCol>
              </a:tblGrid>
              <a:tr h="359248">
                <a:tc gridSpan="4">
                  <a:txBody>
                    <a:bodyPr/>
                    <a:lstStyle/>
                    <a:p>
                      <a:pPr marL="0" marR="0" fontAlgn="ctr">
                        <a:lnSpc>
                          <a:spcPct val="120000"/>
                        </a:lnSpc>
                        <a:spcBef>
                          <a:spcPts val="0"/>
                        </a:spcBef>
                        <a:spcAft>
                          <a:spcPts val="0"/>
                        </a:spcAft>
                      </a:pPr>
                      <a:r>
                        <a:rPr lang="en-US" sz="1400" b="1" dirty="0">
                          <a:solidFill>
                            <a:schemeClr val="accent4">
                              <a:lumMod val="40000"/>
                              <a:lumOff val="60000"/>
                            </a:schemeClr>
                          </a:solidFill>
                          <a:effectLst/>
                          <a:latin typeface="Times New Roman" charset="0"/>
                          <a:ea typeface="Times New Roman" charset="0"/>
                          <a:cs typeface="Times New Roman" charset="0"/>
                        </a:rPr>
                        <a:t>FIRST YEAR </a:t>
                      </a:r>
                      <a:r>
                        <a:rPr lang="en-US" sz="1400" b="1" dirty="0">
                          <a:effectLst/>
                          <a:latin typeface="Times New Roman" charset="0"/>
                          <a:ea typeface="Times New Roman" charset="0"/>
                          <a:cs typeface="Times New Roman" charset="0"/>
                        </a:rPr>
                        <a:t>(21 credit hours)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750476"/>
                  </a:ext>
                </a:extLst>
              </a:tr>
              <a:tr h="613589">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Term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Title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Cr Hrs.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1035716474"/>
                  </a:ext>
                </a:extLst>
              </a:tr>
              <a:tr h="551547">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Fall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Concepts and methods of epidemiology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124426"/>
                  </a:ext>
                </a:extLst>
              </a:tr>
              <a:tr h="359248">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601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Concepts and methods of biostatistics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5949"/>
                  </a:ext>
                </a:extLst>
              </a:tr>
              <a:tr h="359248">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602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Social and behavioral sciences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210504"/>
                  </a:ext>
                </a:extLst>
              </a:tr>
              <a:tr h="575296">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XXX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a:effectLst/>
                          <a:latin typeface="Times New Roman" charset="0"/>
                          <a:ea typeface="Times New Roman" charset="0"/>
                          <a:cs typeface="Times New Roman" charset="0"/>
                        </a:rPr>
                        <a:t>Major Elective  * (only one Elective is required)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030853"/>
                  </a:ext>
                </a:extLst>
              </a:tr>
              <a:tr h="359248">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dirty="0">
                          <a:effectLst/>
                          <a:latin typeface="Times New Roman" charset="0"/>
                          <a:ea typeface="Times New Roman" charset="0"/>
                          <a:cs typeface="Times New Roman" charset="0"/>
                        </a:rPr>
                        <a:t>9-12*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819598"/>
                  </a:ext>
                </a:extLst>
              </a:tr>
              <a:tr h="359248">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Spring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Research design and methods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901793"/>
                  </a:ext>
                </a:extLst>
              </a:tr>
              <a:tr h="359248">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604</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a:effectLst/>
                          <a:latin typeface="Times New Roman" charset="0"/>
                          <a:ea typeface="Times New Roman" charset="0"/>
                          <a:cs typeface="Times New Roman" charset="0"/>
                        </a:rPr>
                        <a:t>Foundations of environmental health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3819"/>
                  </a:ext>
                </a:extLst>
              </a:tr>
              <a:tr h="572637">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a:effectLst/>
                          <a:latin typeface="Times New Roman" charset="0"/>
                          <a:ea typeface="Times New Roman" charset="0"/>
                          <a:cs typeface="Times New Roman" charset="0"/>
                        </a:rPr>
                        <a:t>Health services management and leadership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611047"/>
                  </a:ext>
                </a:extLst>
              </a:tr>
              <a:tr h="575296">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XXX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Major Elective* (</a:t>
                      </a:r>
                      <a:r>
                        <a:rPr lang="en-US" sz="1400" b="1" dirty="0">
                          <a:effectLst/>
                          <a:latin typeface="Times New Roman" charset="0"/>
                          <a:ea typeface="Times New Roman" charset="0"/>
                          <a:cs typeface="Times New Roman" charset="0"/>
                        </a:rPr>
                        <a:t>only one Elective</a:t>
                      </a:r>
                      <a:r>
                        <a:rPr lang="en-US" sz="1400" dirty="0">
                          <a:effectLst/>
                          <a:latin typeface="Times New Roman" charset="0"/>
                          <a:ea typeface="Times New Roman" charset="0"/>
                          <a:cs typeface="Times New Roman" charset="0"/>
                        </a:rPr>
                        <a:t> is required)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072799"/>
                  </a:ext>
                </a:extLst>
              </a:tr>
              <a:tr h="359248">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dirty="0">
                          <a:effectLst/>
                          <a:latin typeface="Times New Roman" charset="0"/>
                          <a:ea typeface="Times New Roman" charset="0"/>
                          <a:cs typeface="Times New Roman" charset="0"/>
                        </a:rPr>
                        <a:t>9-12*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568650"/>
                  </a:ext>
                </a:extLst>
              </a:tr>
            </a:tbl>
          </a:graphicData>
        </a:graphic>
      </p:graphicFrame>
      <p:graphicFrame>
        <p:nvGraphicFramePr>
          <p:cNvPr id="5" name="Table 4"/>
          <p:cNvGraphicFramePr>
            <a:graphicFrameLocks noGrp="1"/>
          </p:cNvGraphicFramePr>
          <p:nvPr/>
        </p:nvGraphicFramePr>
        <p:xfrm>
          <a:off x="6000266" y="770294"/>
          <a:ext cx="6017459" cy="5403104"/>
        </p:xfrm>
        <a:graphic>
          <a:graphicData uri="http://schemas.openxmlformats.org/drawingml/2006/table">
            <a:tbl>
              <a:tblPr>
                <a:tableStyleId>{5C22544A-7EE6-4342-B048-85BDC9FD1C3A}</a:tableStyleId>
              </a:tblPr>
              <a:tblGrid>
                <a:gridCol w="816657">
                  <a:extLst>
                    <a:ext uri="{9D8B030D-6E8A-4147-A177-3AD203B41FA5}">
                      <a16:colId xmlns:a16="http://schemas.microsoft.com/office/drawing/2014/main" val="3418896806"/>
                    </a:ext>
                  </a:extLst>
                </a:gridCol>
                <a:gridCol w="1085171">
                  <a:extLst>
                    <a:ext uri="{9D8B030D-6E8A-4147-A177-3AD203B41FA5}">
                      <a16:colId xmlns:a16="http://schemas.microsoft.com/office/drawing/2014/main" val="1776723097"/>
                    </a:ext>
                  </a:extLst>
                </a:gridCol>
                <a:gridCol w="3470903">
                  <a:extLst>
                    <a:ext uri="{9D8B030D-6E8A-4147-A177-3AD203B41FA5}">
                      <a16:colId xmlns:a16="http://schemas.microsoft.com/office/drawing/2014/main" val="20002"/>
                    </a:ext>
                  </a:extLst>
                </a:gridCol>
                <a:gridCol w="644728">
                  <a:extLst>
                    <a:ext uri="{9D8B030D-6E8A-4147-A177-3AD203B41FA5}">
                      <a16:colId xmlns:a16="http://schemas.microsoft.com/office/drawing/2014/main" val="2480010716"/>
                    </a:ext>
                  </a:extLst>
                </a:gridCol>
              </a:tblGrid>
              <a:tr h="304998">
                <a:tc gridSpan="4">
                  <a:txBody>
                    <a:bodyPr/>
                    <a:lstStyle/>
                    <a:p>
                      <a:pPr marL="0" marR="0" fontAlgn="ctr">
                        <a:lnSpc>
                          <a:spcPct val="120000"/>
                        </a:lnSpc>
                        <a:spcBef>
                          <a:spcPts val="0"/>
                        </a:spcBef>
                        <a:spcAft>
                          <a:spcPts val="0"/>
                        </a:spcAft>
                      </a:pPr>
                      <a:r>
                        <a:rPr lang="en-US" sz="1400" b="1" kern="1200" dirty="0">
                          <a:solidFill>
                            <a:schemeClr val="accent4">
                              <a:lumMod val="40000"/>
                              <a:lumOff val="60000"/>
                            </a:schemeClr>
                          </a:solidFill>
                          <a:effectLst/>
                          <a:latin typeface="Times New Roman" charset="0"/>
                          <a:ea typeface="Times New Roman" charset="0"/>
                          <a:cs typeface="Times New Roman" charset="0"/>
                        </a:rPr>
                        <a:t>SECOND YEAR </a:t>
                      </a:r>
                      <a:r>
                        <a:rPr lang="en-US" sz="1400" b="1" kern="1200" dirty="0">
                          <a:solidFill>
                            <a:schemeClr val="dk1"/>
                          </a:solidFill>
                          <a:effectLst/>
                          <a:latin typeface="Times New Roman" charset="0"/>
                          <a:ea typeface="Times New Roman" charset="0"/>
                          <a:cs typeface="Times New Roman" charset="0"/>
                        </a:rPr>
                        <a:t>(21 credit 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527548">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Hrs.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304998">
                <a:tc rowSpan="5">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610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a:solidFill>
                            <a:schemeClr val="dk1"/>
                          </a:solidFill>
                          <a:effectLst/>
                          <a:latin typeface="Times New Roman" charset="0"/>
                          <a:ea typeface="Times New Roman" charset="0"/>
                          <a:cs typeface="Times New Roman" charset="0"/>
                        </a:rPr>
                        <a:t>Advanced epidemiologic methods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509002">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611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Epidemiology of communicable and   </a:t>
                      </a:r>
                      <a:r>
                        <a:rPr lang="en-US" sz="1400" kern="1200" dirty="0" err="1">
                          <a:solidFill>
                            <a:schemeClr val="dk1"/>
                          </a:solidFill>
                          <a:effectLst/>
                          <a:latin typeface="Times New Roman" charset="0"/>
                          <a:ea typeface="Times New Roman" charset="0"/>
                          <a:cs typeface="Times New Roman" charset="0"/>
                        </a:rPr>
                        <a:t>noncommunicable</a:t>
                      </a:r>
                      <a:r>
                        <a:rPr lang="en-US" sz="1400" kern="1200" dirty="0">
                          <a:solidFill>
                            <a:schemeClr val="dk1"/>
                          </a:solidFill>
                          <a:effectLst/>
                          <a:latin typeface="Times New Roman" charset="0"/>
                          <a:ea typeface="Times New Roman" charset="0"/>
                          <a:cs typeface="Times New Roman" charset="0"/>
                        </a:rPr>
                        <a:t> diseases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Categorical data analysis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821139"/>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640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a:lnSpc>
                          <a:spcPct val="115000"/>
                        </a:lnSpc>
                        <a:spcBef>
                          <a:spcPts val="0"/>
                        </a:spcBef>
                        <a:spcAft>
                          <a:spcPts val="1000"/>
                        </a:spcAft>
                      </a:pPr>
                      <a:r>
                        <a:rPr lang="en-US" sz="1400" kern="1200">
                          <a:solidFill>
                            <a:schemeClr val="dk1"/>
                          </a:solidFill>
                          <a:effectLst/>
                          <a:latin typeface="Times New Roman" charset="0"/>
                          <a:ea typeface="Times New Roman" charset="0"/>
                          <a:cs typeface="Times New Roman" charset="0"/>
                        </a:rPr>
                        <a:t>Practicum  (For non-thesis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extLst>
                  <a:ext uri="{0D108BD9-81ED-4DB2-BD59-A6C34878D82A}">
                    <a16:rowId xmlns:a16="http://schemas.microsoft.com/office/drawing/2014/main" val="1778033570"/>
                  </a:ext>
                </a:extLst>
              </a:tr>
              <a:tr h="304998">
                <a:tc vMerge="1">
                  <a:txBody>
                    <a:bodyPr/>
                    <a:lstStyle/>
                    <a:p>
                      <a:endParaRPr lang="en-US"/>
                    </a:p>
                  </a:txBody>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695</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Thesis 1 (For 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298609467"/>
                  </a:ext>
                </a:extLst>
              </a:tr>
              <a:tr h="30499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04998">
                <a:tc rowSpan="5">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613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Continuous data analysis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614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Evidence-based public health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615</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Supervised field experience- Epidemiology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875471"/>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641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Research Project  (For non-thesis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extLst>
                  <a:ext uri="{0D108BD9-81ED-4DB2-BD59-A6C34878D82A}">
                    <a16:rowId xmlns:a16="http://schemas.microsoft.com/office/drawing/2014/main" val="1301951902"/>
                  </a:ext>
                </a:extLst>
              </a:tr>
              <a:tr h="304998">
                <a:tc vMerge="1">
                  <a:txBody>
                    <a:bodyPr/>
                    <a:lstStyle/>
                    <a:p>
                      <a:endParaRPr lang="en-US"/>
                    </a:p>
                  </a:txBody>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695</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Thesis 2 (For 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682391398"/>
                  </a:ext>
                </a:extLst>
              </a:tr>
              <a:tr h="30499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9</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bl>
          </a:graphicData>
        </a:graphic>
      </p:graphicFrame>
      <p:sp>
        <p:nvSpPr>
          <p:cNvPr id="2" name="TextBox 1"/>
          <p:cNvSpPr txBox="1"/>
          <p:nvPr/>
        </p:nvSpPr>
        <p:spPr>
          <a:xfrm>
            <a:off x="16570" y="6252384"/>
            <a:ext cx="12270216" cy="923330"/>
          </a:xfrm>
          <a:prstGeom prst="rect">
            <a:avLst/>
          </a:prstGeom>
          <a:noFill/>
        </p:spPr>
        <p:txBody>
          <a:bodyPr wrap="square" rtlCol="0">
            <a:spAutoFit/>
          </a:bodyPr>
          <a:lstStyle/>
          <a:p>
            <a:r>
              <a:rPr lang="en-US" b="1" dirty="0">
                <a:latin typeface="Times New Roman" charset="0"/>
                <a:ea typeface="Times New Roman" charset="0"/>
                <a:cs typeface="Times New Roman" charset="0"/>
              </a:rPr>
              <a:t>Electives: </a:t>
            </a:r>
            <a:r>
              <a:rPr lang="en-US" dirty="0">
                <a:latin typeface="Times New Roman" charset="0"/>
                <a:ea typeface="Times New Roman" charset="0"/>
                <a:cs typeface="Times New Roman" charset="0"/>
              </a:rPr>
              <a:t>PUBH 606 </a:t>
            </a:r>
            <a:r>
              <a:rPr lang="en-US" u="sng" dirty="0">
                <a:latin typeface="Times New Roman" charset="0"/>
                <a:ea typeface="Times New Roman" charset="0"/>
                <a:cs typeface="Times New Roman" charset="0"/>
              </a:rPr>
              <a:t>Clinical epidemiology, </a:t>
            </a:r>
            <a:r>
              <a:rPr lang="en-US" dirty="0">
                <a:latin typeface="Times New Roman" charset="0"/>
                <a:ea typeface="Times New Roman" charset="0"/>
                <a:cs typeface="Times New Roman" charset="0"/>
              </a:rPr>
              <a:t>PUBH 607 Special topics I – </a:t>
            </a:r>
            <a:r>
              <a:rPr lang="en-US" u="sng" dirty="0">
                <a:latin typeface="Times New Roman" charset="0"/>
                <a:ea typeface="Times New Roman" charset="0"/>
                <a:cs typeface="Times New Roman" charset="0"/>
              </a:rPr>
              <a:t>New Trends in Health Services Management</a:t>
            </a:r>
            <a:r>
              <a:rPr lang="en-US" dirty="0">
                <a:latin typeface="Times New Roman" charset="0"/>
                <a:ea typeface="Times New Roman" charset="0"/>
                <a:cs typeface="Times New Roman" charset="0"/>
              </a:rPr>
              <a:t>, PUBH 608 Special topics  II – </a:t>
            </a:r>
            <a:r>
              <a:rPr lang="en-US" u="sng" dirty="0">
                <a:latin typeface="Times New Roman" charset="0"/>
                <a:ea typeface="Times New Roman" charset="0"/>
                <a:cs typeface="Times New Roman" charset="0"/>
              </a:rPr>
              <a:t>Qualitative methods</a:t>
            </a:r>
          </a:p>
          <a:p>
            <a:endParaRPr lang="en-US" dirty="0"/>
          </a:p>
        </p:txBody>
      </p:sp>
    </p:spTree>
    <p:extLst>
      <p:ext uri="{BB962C8B-B14F-4D97-AF65-F5344CB8AC3E}">
        <p14:creationId xmlns:p14="http://schemas.microsoft.com/office/powerpoint/2010/main" val="3483383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5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Important Information</a:t>
            </a:r>
          </a:p>
        </p:txBody>
      </p:sp>
      <p:sp>
        <p:nvSpPr>
          <p:cNvPr id="5" name="Content Placeholder 4"/>
          <p:cNvSpPr>
            <a:spLocks noGrp="1"/>
          </p:cNvSpPr>
          <p:nvPr>
            <p:ph idx="1"/>
          </p:nvPr>
        </p:nvSpPr>
        <p:spPr>
          <a:xfrm>
            <a:off x="838200" y="1618876"/>
            <a:ext cx="10515600" cy="4351338"/>
          </a:xfrm>
        </p:spPr>
        <p:txBody>
          <a:bodyPr>
            <a:noAutofit/>
          </a:bodyPr>
          <a:lstStyle/>
          <a:p>
            <a:pPr marL="0" indent="0">
              <a:buNone/>
            </a:pPr>
            <a:r>
              <a:rPr lang="en-US" b="1" dirty="0">
                <a:latin typeface="Times New Roman" charset="0"/>
                <a:ea typeface="Times New Roman" charset="0"/>
                <a:cs typeface="Times New Roman" charset="0"/>
              </a:rPr>
              <a:t>About the MPH program – study plan </a:t>
            </a:r>
            <a:r>
              <a:rPr lang="en-US" b="1" dirty="0" err="1">
                <a:latin typeface="Times New Roman" charset="0"/>
                <a:ea typeface="Times New Roman" charset="0"/>
                <a:cs typeface="Times New Roman" charset="0"/>
              </a:rPr>
              <a:t>etc</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http://www.qu.edu.qa/chs/academic_programs/master_public_health/about.php</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Office of graduate studies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http://www.qu.edu.qa/offices/vpcao/graduates/</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Academic Policies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http://www.qu.edu.qa/research/offices/graduate-studies/graduate-academics</a:t>
            </a:r>
          </a:p>
          <a:p>
            <a:pPr marL="0" indent="0">
              <a:buNone/>
            </a:pP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2234824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7"/>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Contacts</a:t>
            </a:r>
          </a:p>
        </p:txBody>
      </p:sp>
      <p:sp>
        <p:nvSpPr>
          <p:cNvPr id="3" name="Content Placeholder 2"/>
          <p:cNvSpPr>
            <a:spLocks noGrp="1"/>
          </p:cNvSpPr>
          <p:nvPr>
            <p:ph idx="1"/>
          </p:nvPr>
        </p:nvSpPr>
        <p:spPr>
          <a:xfrm>
            <a:off x="838200" y="1371598"/>
            <a:ext cx="10515600" cy="5063271"/>
          </a:xfrm>
        </p:spPr>
        <p:txBody>
          <a:bodyPr>
            <a:normAutofit fontScale="92500" lnSpcReduction="20000"/>
          </a:bodyPr>
          <a:lstStyle/>
          <a:p>
            <a:pPr marL="0" indent="0" algn="ctr">
              <a:buNone/>
            </a:pPr>
            <a:r>
              <a:rPr lang="en-US" sz="2700" b="1" dirty="0">
                <a:latin typeface="Times New Roman" charset="0"/>
                <a:ea typeface="Times New Roman" charset="0"/>
                <a:cs typeface="Times New Roman" charset="0"/>
              </a:rPr>
              <a:t>Public Health Department, College of Health Sciences, Qatar University, </a:t>
            </a:r>
          </a:p>
          <a:p>
            <a:pPr marL="0" indent="0" algn="ctr">
              <a:buNone/>
            </a:pPr>
            <a:r>
              <a:rPr lang="en-US" sz="2700" b="1" dirty="0">
                <a:latin typeface="Times New Roman" charset="0"/>
                <a:ea typeface="Times New Roman" charset="0"/>
                <a:cs typeface="Times New Roman" charset="0"/>
              </a:rPr>
              <a:t>Building H12 -Annex</a:t>
            </a:r>
          </a:p>
          <a:p>
            <a:pPr marL="0" indent="0" algn="ctr">
              <a:buNone/>
            </a:pPr>
            <a:endParaRPr lang="en-US" sz="2700" b="1" dirty="0">
              <a:latin typeface="Times New Roman" charset="0"/>
              <a:ea typeface="Times New Roman" charset="0"/>
              <a:cs typeface="Times New Roman" charset="0"/>
            </a:endParaRPr>
          </a:p>
          <a:p>
            <a:r>
              <a:rPr lang="en-US" sz="2700" b="1" dirty="0">
                <a:latin typeface="Times New Roman" charset="0"/>
                <a:ea typeface="Times New Roman" charset="0"/>
                <a:cs typeface="Times New Roman" charset="0"/>
              </a:rPr>
              <a:t>Dr. </a:t>
            </a:r>
            <a:r>
              <a:rPr lang="en-US" sz="2700" b="1" dirty="0" err="1">
                <a:latin typeface="Times New Roman" charset="0"/>
                <a:ea typeface="Times New Roman" charset="0"/>
                <a:cs typeface="Times New Roman" charset="0"/>
              </a:rPr>
              <a:t>Manar</a:t>
            </a:r>
            <a:r>
              <a:rPr lang="en-US" sz="2700" b="1" dirty="0">
                <a:latin typeface="Times New Roman" charset="0"/>
                <a:ea typeface="Times New Roman" charset="0"/>
                <a:cs typeface="Times New Roman" charset="0"/>
              </a:rPr>
              <a:t> Elhassan, PhD</a:t>
            </a:r>
          </a:p>
          <a:p>
            <a:pPr marL="457200" lvl="1" indent="0">
              <a:buNone/>
            </a:pPr>
            <a:r>
              <a:rPr lang="en-US" sz="2700" dirty="0">
                <a:solidFill>
                  <a:srgbClr val="6EBE4A"/>
                </a:solidFill>
                <a:latin typeface="Times New Roman" charset="0"/>
                <a:ea typeface="Times New Roman" charset="0"/>
                <a:cs typeface="Times New Roman" charset="0"/>
              </a:rPr>
              <a:t>Acting Head of the Department</a:t>
            </a:r>
          </a:p>
          <a:p>
            <a:pPr marL="457200" lvl="1" indent="0">
              <a:buNone/>
            </a:pPr>
            <a:r>
              <a:rPr lang="en-US" sz="2700" dirty="0">
                <a:latin typeface="Times New Roman" charset="0"/>
                <a:ea typeface="Times New Roman" charset="0"/>
                <a:cs typeface="Times New Roman" charset="0"/>
              </a:rPr>
              <a:t>Email: </a:t>
            </a:r>
            <a:r>
              <a:rPr lang="en-US" sz="2700" u="sng" dirty="0" err="1">
                <a:latin typeface="Times New Roman" charset="0"/>
                <a:ea typeface="Times New Roman" charset="0"/>
                <a:cs typeface="Times New Roman" charset="0"/>
              </a:rPr>
              <a:t>melhassan@qu.edu.qa</a:t>
            </a:r>
            <a:r>
              <a:rPr lang="en-US" sz="2700" dirty="0">
                <a:latin typeface="Times New Roman" charset="0"/>
                <a:ea typeface="Times New Roman" charset="0"/>
                <a:cs typeface="Times New Roman" charset="0"/>
              </a:rPr>
              <a:t>, Tel: +974 </a:t>
            </a:r>
            <a:r>
              <a:rPr lang="is-IS" sz="2700" dirty="0">
                <a:latin typeface="Times New Roman" charset="0"/>
                <a:ea typeface="Times New Roman" charset="0"/>
                <a:cs typeface="Times New Roman" charset="0"/>
              </a:rPr>
              <a:t>4403 7506</a:t>
            </a:r>
          </a:p>
          <a:p>
            <a:pPr marL="457200" lvl="1" indent="0">
              <a:buNone/>
            </a:pPr>
            <a:endParaRPr lang="en-US" sz="2700" dirty="0">
              <a:latin typeface="Times New Roman" charset="0"/>
              <a:ea typeface="Times New Roman" charset="0"/>
              <a:cs typeface="Times New Roman" charset="0"/>
            </a:endParaRPr>
          </a:p>
          <a:p>
            <a:pPr marL="228600" lvl="1">
              <a:spcBef>
                <a:spcPts val="1000"/>
              </a:spcBef>
            </a:pPr>
            <a:r>
              <a:rPr lang="es-ES" sz="2700" b="1" dirty="0">
                <a:latin typeface="Times New Roman" charset="0"/>
                <a:ea typeface="Times New Roman" charset="0"/>
                <a:cs typeface="Times New Roman" charset="0"/>
              </a:rPr>
              <a:t>Dr. </a:t>
            </a:r>
            <a:r>
              <a:rPr lang="es-ES" sz="2700" b="1" dirty="0" err="1">
                <a:latin typeface="Times New Roman" charset="0"/>
                <a:ea typeface="Times New Roman" charset="0"/>
                <a:cs typeface="Times New Roman" charset="0"/>
              </a:rPr>
              <a:t>Karam</a:t>
            </a:r>
            <a:r>
              <a:rPr lang="es-ES" sz="2700" b="1" dirty="0">
                <a:latin typeface="Times New Roman" charset="0"/>
                <a:ea typeface="Times New Roman" charset="0"/>
                <a:cs typeface="Times New Roman" charset="0"/>
              </a:rPr>
              <a:t> Adawi</a:t>
            </a:r>
          </a:p>
          <a:p>
            <a:pPr marL="457200" lvl="1" indent="0">
              <a:buNone/>
            </a:pPr>
            <a:r>
              <a:rPr lang="es-ES" sz="2700" dirty="0">
                <a:solidFill>
                  <a:srgbClr val="6EBE4A"/>
                </a:solidFill>
                <a:latin typeface="Times New Roman" charset="0"/>
                <a:ea typeface="Times New Roman" charset="0"/>
                <a:cs typeface="Times New Roman" charset="0"/>
              </a:rPr>
              <a:t>MPH </a:t>
            </a:r>
            <a:r>
              <a:rPr lang="es-ES" sz="2700" dirty="0" err="1">
                <a:solidFill>
                  <a:srgbClr val="6EBE4A"/>
                </a:solidFill>
                <a:latin typeface="Times New Roman" charset="0"/>
                <a:ea typeface="Times New Roman" charset="0"/>
                <a:cs typeface="Times New Roman" charset="0"/>
              </a:rPr>
              <a:t>Program</a:t>
            </a:r>
            <a:r>
              <a:rPr lang="es-ES" sz="2700" dirty="0">
                <a:solidFill>
                  <a:srgbClr val="6EBE4A"/>
                </a:solidFill>
                <a:latin typeface="Times New Roman" charset="0"/>
                <a:ea typeface="Times New Roman" charset="0"/>
                <a:cs typeface="Times New Roman" charset="0"/>
              </a:rPr>
              <a:t> </a:t>
            </a:r>
            <a:r>
              <a:rPr lang="es-ES" sz="2700" dirty="0" err="1">
                <a:solidFill>
                  <a:srgbClr val="6EBE4A"/>
                </a:solidFill>
                <a:latin typeface="Times New Roman" charset="0"/>
                <a:ea typeface="Times New Roman" charset="0"/>
                <a:cs typeface="Times New Roman" charset="0"/>
              </a:rPr>
              <a:t>Coordinator</a:t>
            </a:r>
            <a:endParaRPr lang="es-ES" sz="2700" dirty="0">
              <a:solidFill>
                <a:srgbClr val="6EBE4A"/>
              </a:solidFill>
              <a:latin typeface="Times New Roman" charset="0"/>
              <a:ea typeface="Times New Roman" charset="0"/>
              <a:cs typeface="Times New Roman" charset="0"/>
            </a:endParaRPr>
          </a:p>
          <a:p>
            <a:pPr marL="457200" lvl="1" indent="0">
              <a:buNone/>
            </a:pPr>
            <a:r>
              <a:rPr lang="en-US" sz="2700" dirty="0">
                <a:latin typeface="Times New Roman" charset="0"/>
                <a:ea typeface="Times New Roman" charset="0"/>
                <a:cs typeface="Times New Roman" charset="0"/>
              </a:rPr>
              <a:t>Email: </a:t>
            </a:r>
            <a:r>
              <a:rPr lang="en-US" sz="2700" u="sng" dirty="0">
                <a:latin typeface="Times New Roman" charset="0"/>
                <a:ea typeface="Times New Roman" charset="0"/>
                <a:cs typeface="Times New Roman" charset="0"/>
              </a:rPr>
              <a:t>kadawi@qu.edu.qa</a:t>
            </a:r>
            <a:r>
              <a:rPr lang="en-US" sz="2700" dirty="0">
                <a:latin typeface="Times New Roman" charset="0"/>
                <a:ea typeface="Times New Roman" charset="0"/>
                <a:cs typeface="Times New Roman" charset="0"/>
              </a:rPr>
              <a:t> , Tel: +974 4403 7508</a:t>
            </a:r>
          </a:p>
          <a:p>
            <a:pPr marL="0" lvl="1" indent="0">
              <a:spcBef>
                <a:spcPts val="1000"/>
              </a:spcBef>
              <a:buNone/>
            </a:pPr>
            <a:endParaRPr lang="es-ES" sz="2700" b="1" dirty="0">
              <a:solidFill>
                <a:srgbClr val="FF6699"/>
              </a:solidFill>
              <a:latin typeface="Times New Roman" charset="0"/>
              <a:ea typeface="Times New Roman" charset="0"/>
              <a:cs typeface="Times New Roman" charset="0"/>
            </a:endParaRPr>
          </a:p>
          <a:p>
            <a:pPr marL="228600" lvl="1">
              <a:spcBef>
                <a:spcPts val="1000"/>
              </a:spcBef>
            </a:pPr>
            <a:r>
              <a:rPr lang="es-ES" sz="2700" b="1" dirty="0">
                <a:latin typeface="Times New Roman" charset="0"/>
                <a:ea typeface="Times New Roman" charset="0"/>
                <a:cs typeface="Times New Roman" charset="0"/>
              </a:rPr>
              <a:t>Ms. </a:t>
            </a:r>
            <a:r>
              <a:rPr lang="es-ES" sz="2700" b="1" dirty="0" err="1">
                <a:latin typeface="Times New Roman" charset="0"/>
                <a:ea typeface="Times New Roman" charset="0"/>
                <a:cs typeface="Times New Roman" charset="0"/>
              </a:rPr>
              <a:t>Sawsan</a:t>
            </a:r>
            <a:r>
              <a:rPr lang="es-ES" sz="2700" b="1" dirty="0">
                <a:latin typeface="Times New Roman" charset="0"/>
                <a:ea typeface="Times New Roman" charset="0"/>
                <a:cs typeface="Times New Roman" charset="0"/>
              </a:rPr>
              <a:t> Awada</a:t>
            </a:r>
            <a:r>
              <a:rPr lang="es-ES" sz="2700" dirty="0">
                <a:latin typeface="Times New Roman" charset="0"/>
                <a:ea typeface="Times New Roman" charset="0"/>
                <a:cs typeface="Times New Roman" charset="0"/>
              </a:rPr>
              <a:t>, MPH</a:t>
            </a:r>
          </a:p>
          <a:p>
            <a:pPr marL="457200" lvl="1" indent="0">
              <a:buNone/>
            </a:pPr>
            <a:r>
              <a:rPr lang="en-US" sz="2700" dirty="0">
                <a:solidFill>
                  <a:srgbClr val="6EBE4A"/>
                </a:solidFill>
                <a:latin typeface="Times New Roman" charset="0"/>
                <a:ea typeface="Times New Roman" charset="0"/>
                <a:cs typeface="Times New Roman" charset="0"/>
              </a:rPr>
              <a:t>MPH Teaching Assistant</a:t>
            </a:r>
          </a:p>
          <a:p>
            <a:pPr marL="457200" lvl="1" indent="0">
              <a:buNone/>
            </a:pPr>
            <a:r>
              <a:rPr lang="en-US" sz="2700" dirty="0">
                <a:latin typeface="Times New Roman" charset="0"/>
                <a:ea typeface="Times New Roman" charset="0"/>
                <a:cs typeface="Times New Roman" charset="0"/>
              </a:rPr>
              <a:t>Email: </a:t>
            </a:r>
            <a:r>
              <a:rPr lang="en-US" sz="2700" u="sng" dirty="0">
                <a:latin typeface="Times New Roman" charset="0"/>
                <a:ea typeface="Times New Roman" charset="0"/>
                <a:cs typeface="Times New Roman" charset="0"/>
              </a:rPr>
              <a:t>sawada@qu.edu.qa</a:t>
            </a:r>
            <a:r>
              <a:rPr lang="en-US" sz="2700" dirty="0">
                <a:latin typeface="Times New Roman" charset="0"/>
                <a:ea typeface="Times New Roman" charset="0"/>
                <a:cs typeface="Times New Roman" charset="0"/>
              </a:rPr>
              <a:t>,  Tel: +974 4403 6057</a:t>
            </a:r>
          </a:p>
          <a:p>
            <a:pPr marL="457200" lvl="1" indent="0">
              <a:buNone/>
            </a:pPr>
            <a:endParaRPr lang="en-US" sz="2800" dirty="0"/>
          </a:p>
          <a:p>
            <a:pPr marL="228600" lvl="1">
              <a:spcBef>
                <a:spcPts val="1000"/>
              </a:spcBef>
            </a:pPr>
            <a:endParaRPr lang="en-US" sz="2800" dirty="0"/>
          </a:p>
        </p:txBody>
      </p:sp>
    </p:spTree>
    <p:extLst>
      <p:ext uri="{BB962C8B-B14F-4D97-AF65-F5344CB8AC3E}">
        <p14:creationId xmlns:p14="http://schemas.microsoft.com/office/powerpoint/2010/main" val="2027099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normAutofit fontScale="92500" lnSpcReduction="20000"/>
          </a:bodyPr>
          <a:lstStyle/>
          <a:p>
            <a:pPr marL="0" lv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Master’s of Science in Human Nutrition (MSc)</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solidFill>
                <a:schemeClr val="tx1">
                  <a:lumMod val="95000"/>
                  <a:lumOff val="5000"/>
                </a:schemeClr>
              </a:solidFill>
            </a:endParaRPr>
          </a:p>
        </p:txBody>
      </p:sp>
    </p:spTree>
    <p:extLst>
      <p:ext uri="{BB962C8B-B14F-4D97-AF65-F5344CB8AC3E}">
        <p14:creationId xmlns:p14="http://schemas.microsoft.com/office/powerpoint/2010/main" val="4074975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033"/>
            <a:ext cx="10515600" cy="1325563"/>
          </a:xfrm>
        </p:spPr>
        <p:txBody>
          <a:bodyPr/>
          <a:lstStyle/>
          <a:p>
            <a:r>
              <a:rPr lang="en-US" sz="6000" b="1" u="sng" dirty="0">
                <a:solidFill>
                  <a:srgbClr val="9779D3"/>
                </a:solidFill>
                <a:latin typeface="Times New Roman" charset="0"/>
                <a:ea typeface="Times New Roman" charset="0"/>
                <a:cs typeface="Times New Roman" charset="0"/>
              </a:rPr>
              <a:t>Program Mission:</a:t>
            </a:r>
            <a:endParaRPr lang="en-US" b="1" u="sng" dirty="0">
              <a:solidFill>
                <a:srgbClr val="9779D3"/>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648506"/>
            <a:ext cx="10515600" cy="4496367"/>
          </a:xfrm>
        </p:spPr>
        <p:txBody>
          <a:bodyPr>
            <a:normAutofit/>
          </a:bodyPr>
          <a:lstStyle/>
          <a:p>
            <a:pPr marL="0" indent="0" algn="just">
              <a:lnSpc>
                <a:spcPct val="150000"/>
              </a:lnSpc>
              <a:buNone/>
            </a:pPr>
            <a:r>
              <a:rPr lang="en-US" dirty="0">
                <a:latin typeface="Times New Roman" charset="0"/>
                <a:ea typeface="Times New Roman" charset="0"/>
                <a:cs typeface="Times New Roman" charset="0"/>
              </a:rPr>
              <a:t>The mission of the MSc degree in Human Nutrition is to maintain a progressive and effective academic program that integrates graduate education, professional experience, research, and public service to </a:t>
            </a:r>
            <a:r>
              <a:rPr lang="en-US" b="1" dirty="0">
                <a:latin typeface="Times New Roman" charset="0"/>
                <a:ea typeface="Times New Roman" charset="0"/>
                <a:cs typeface="Times New Roman" charset="0"/>
              </a:rPr>
              <a:t>develop competent graduates with the knowledge and skills necessary to satisfy and improve the diet, health, and nutritional needs</a:t>
            </a:r>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of the Qatari community and communities of the Gulf region.</a:t>
            </a:r>
            <a:endParaRPr lang="en-US" b="1" dirty="0"/>
          </a:p>
        </p:txBody>
      </p:sp>
    </p:spTree>
    <p:extLst>
      <p:ext uri="{BB962C8B-B14F-4D97-AF65-F5344CB8AC3E}">
        <p14:creationId xmlns:p14="http://schemas.microsoft.com/office/powerpoint/2010/main" val="2493707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209448"/>
            <a:ext cx="10515600" cy="51311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a:latin typeface="Times New Roman" charset="0"/>
                <a:ea typeface="Times New Roman" charset="0"/>
                <a:cs typeface="Times New Roman" charset="0"/>
              </a:rPr>
              <a:t>Master's Degree in Human Nutrition</a:t>
            </a:r>
          </a:p>
          <a:p>
            <a:pPr>
              <a:lnSpc>
                <a:spcPct val="150000"/>
              </a:lnSpc>
            </a:pPr>
            <a:r>
              <a:rPr lang="en-US" dirty="0">
                <a:latin typeface="Times New Roman" charset="0"/>
                <a:ea typeface="Times New Roman" charset="0"/>
                <a:cs typeface="Times New Roman" charset="0"/>
              </a:rPr>
              <a:t>Offered by the Department of Human Nutrition at CHS</a:t>
            </a:r>
          </a:p>
          <a:p>
            <a:pPr>
              <a:lnSpc>
                <a:spcPct val="150000"/>
              </a:lnSpc>
            </a:pPr>
            <a:r>
              <a:rPr lang="en-US" b="1" dirty="0">
                <a:solidFill>
                  <a:srgbClr val="FF0000"/>
                </a:solidFill>
                <a:latin typeface="Times New Roman" charset="0"/>
                <a:ea typeface="Times New Roman" charset="0"/>
                <a:cs typeface="Times New Roman" charset="0"/>
              </a:rPr>
              <a:t>Start date: Fall 2021</a:t>
            </a:r>
          </a:p>
          <a:p>
            <a:pPr>
              <a:lnSpc>
                <a:spcPct val="15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50000"/>
              </a:lnSpc>
            </a:pPr>
            <a:r>
              <a:rPr lang="en-US" dirty="0">
                <a:latin typeface="Times New Roman" charset="0"/>
                <a:ea typeface="Times New Roman" charset="0"/>
                <a:cs typeface="Times New Roman" charset="0"/>
              </a:rPr>
              <a:t>Expected number of enrolled students per year is </a:t>
            </a:r>
            <a:r>
              <a:rPr lang="en-US" b="1" dirty="0">
                <a:solidFill>
                  <a:srgbClr val="7030A0"/>
                </a:solidFill>
                <a:latin typeface="Times New Roman" charset="0"/>
                <a:ea typeface="Times New Roman" charset="0"/>
                <a:cs typeface="Times New Roman" charset="0"/>
              </a:rPr>
              <a:t>10 students</a:t>
            </a:r>
          </a:p>
          <a:p>
            <a:pPr>
              <a:lnSpc>
                <a:spcPct val="150000"/>
              </a:lnSpc>
            </a:pPr>
            <a:r>
              <a:rPr lang="en-US" dirty="0">
                <a:latin typeface="Times New Roman" charset="0"/>
                <a:ea typeface="Times New Roman" charset="0"/>
                <a:cs typeface="Times New Roman" charset="0"/>
              </a:rPr>
              <a:t>Course duration: </a:t>
            </a:r>
          </a:p>
          <a:p>
            <a:pPr lvl="1">
              <a:lnSpc>
                <a:spcPct val="150000"/>
              </a:lnSpc>
            </a:pPr>
            <a:r>
              <a:rPr lang="en-US" b="1" dirty="0">
                <a:latin typeface="Times New Roman" charset="0"/>
                <a:ea typeface="Times New Roman" charset="0"/>
                <a:cs typeface="Times New Roman" charset="0"/>
              </a:rPr>
              <a:t>Two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full-time</a:t>
            </a:r>
            <a:r>
              <a:rPr lang="en-US" dirty="0">
                <a:latin typeface="Times New Roman" charset="0"/>
                <a:ea typeface="Times New Roman" charset="0"/>
                <a:cs typeface="Times New Roman" charset="0"/>
              </a:rPr>
              <a:t> or </a:t>
            </a:r>
            <a:r>
              <a:rPr lang="en-US" b="1" dirty="0">
                <a:latin typeface="Times New Roman" charset="0"/>
                <a:ea typeface="Times New Roman" charset="0"/>
                <a:cs typeface="Times New Roman" charset="0"/>
              </a:rPr>
              <a:t>four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part-time</a:t>
            </a:r>
            <a:r>
              <a:rPr lang="en-US" b="1" dirty="0">
                <a:latin typeface="Times New Roman" charset="0"/>
                <a:ea typeface="Times New Roman" charset="0"/>
                <a:cs typeface="Times New Roman" charset="0"/>
              </a:rPr>
              <a:t> </a:t>
            </a:r>
            <a:r>
              <a:rPr lang="en-US" b="1" dirty="0">
                <a:solidFill>
                  <a:srgbClr val="6EBE4A"/>
                </a:solidFill>
                <a:latin typeface="Times New Roman" charset="0"/>
                <a:ea typeface="Times New Roman" charset="0"/>
                <a:cs typeface="Times New Roman" charset="0"/>
              </a:rPr>
              <a:t>(36 credits in total)</a:t>
            </a:r>
          </a:p>
          <a:p>
            <a:pPr>
              <a:lnSpc>
                <a:spcPct val="150000"/>
              </a:lnSpc>
            </a:pPr>
            <a:endParaRPr lang="en-US" dirty="0"/>
          </a:p>
          <a:p>
            <a:pPr marL="0" indent="0">
              <a:buFont typeface="Arial"/>
              <a:buNone/>
            </a:pPr>
            <a:endParaRPr lang="en-US" dirty="0"/>
          </a:p>
          <a:p>
            <a:pPr marL="0" indent="0">
              <a:buFont typeface="Arial"/>
              <a:buNone/>
            </a:pPr>
            <a:endParaRPr lang="en-US" dirty="0"/>
          </a:p>
          <a:p>
            <a:endParaRPr lang="en-US" dirty="0"/>
          </a:p>
          <a:p>
            <a:endParaRPr lang="en-US" dirty="0"/>
          </a:p>
        </p:txBody>
      </p:sp>
    </p:spTree>
    <p:extLst>
      <p:ext uri="{BB962C8B-B14F-4D97-AF65-F5344CB8AC3E}">
        <p14:creationId xmlns:p14="http://schemas.microsoft.com/office/powerpoint/2010/main" val="3591588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726510" y="1465544"/>
            <a:ext cx="11160690" cy="4975895"/>
          </a:xfrm>
        </p:spPr>
        <p:txBody>
          <a:bodyPr>
            <a:normAutofit fontScale="77500" lnSpcReduction="20000"/>
          </a:bodyPr>
          <a:lstStyle/>
          <a:p>
            <a:pPr lvl="0" algn="just">
              <a:lnSpc>
                <a:spcPct val="150000"/>
              </a:lnSpc>
            </a:pPr>
            <a:r>
              <a:rPr lang="en-US" dirty="0">
                <a:latin typeface="Times New Roman" charset="0"/>
                <a:ea typeface="Times New Roman" charset="0"/>
                <a:cs typeface="Times New Roman" charset="0"/>
              </a:rPr>
              <a:t>Admission application form</a:t>
            </a:r>
          </a:p>
          <a:p>
            <a:pPr lvl="0" algn="just">
              <a:lnSpc>
                <a:spcPct val="150000"/>
              </a:lnSpc>
            </a:pPr>
            <a:r>
              <a:rPr lang="en-US" dirty="0">
                <a:latin typeface="Times New Roman" charset="0"/>
                <a:ea typeface="Times New Roman" charset="0"/>
                <a:cs typeface="Times New Roman" charset="0"/>
              </a:rPr>
              <a:t>Completed a Bachelor level degree or an equivalent degree in a </a:t>
            </a:r>
            <a:r>
              <a:rPr lang="en-US" b="1" dirty="0">
                <a:solidFill>
                  <a:srgbClr val="9677D2"/>
                </a:solidFill>
                <a:latin typeface="Times New Roman" charset="0"/>
                <a:ea typeface="Times New Roman" charset="0"/>
                <a:cs typeface="Times New Roman" charset="0"/>
              </a:rPr>
              <a:t>nutrition, dietetics or related health </a:t>
            </a:r>
            <a:r>
              <a:rPr lang="en-US" dirty="0">
                <a:latin typeface="Times New Roman" charset="0"/>
                <a:ea typeface="Times New Roman" charset="0"/>
                <a:cs typeface="Times New Roman" charset="0"/>
              </a:rPr>
              <a:t>fields with a minimum cumulative GPA of 2.80 out of 4.00 </a:t>
            </a:r>
          </a:p>
          <a:p>
            <a:pPr lvl="0">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520 TOEFL </a:t>
            </a:r>
            <a:r>
              <a:rPr lang="en-AU" dirty="0">
                <a:latin typeface="Times New Roman" charset="0"/>
                <a:ea typeface="Times New Roman" charset="0"/>
                <a:cs typeface="Times New Roman" charset="0"/>
              </a:rPr>
              <a:t>or equivalent test (e.g. </a:t>
            </a:r>
            <a:r>
              <a:rPr lang="en-AU" b="1" dirty="0">
                <a:latin typeface="Times New Roman" charset="0"/>
                <a:ea typeface="Times New Roman" charset="0"/>
                <a:cs typeface="Times New Roman" charset="0"/>
              </a:rPr>
              <a:t>IELTS score of 6.0</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a:t>
            </a:r>
            <a:r>
              <a:rPr lang="en-AU" dirty="0">
                <a:latin typeface="Times New Roman" charset="0"/>
                <a:ea typeface="Times New Roman" charset="0"/>
                <a:cs typeface="Times New Roman" charset="0"/>
              </a:rPr>
              <a:t>. </a:t>
            </a:r>
            <a:r>
              <a:rPr lang="en-US" dirty="0"/>
              <a:t>English proficiency must have been taken within 2 years of the start of the intended semester of admission.</a:t>
            </a:r>
            <a:endParaRPr lang="en-US" dirty="0">
              <a:latin typeface="Times New Roman" charset="0"/>
              <a:ea typeface="Times New Roman" charset="0"/>
              <a:cs typeface="Times New Roman" charset="0"/>
            </a:endParaRPr>
          </a:p>
          <a:p>
            <a:pPr lvl="0" algn="just">
              <a:lnSpc>
                <a:spcPct val="150000"/>
              </a:lnSpc>
            </a:pPr>
            <a:r>
              <a:rPr lang="en-US" dirty="0">
                <a:latin typeface="Times New Roman" charset="0"/>
                <a:ea typeface="Times New Roman" charset="0"/>
                <a:cs typeface="Times New Roman" charset="0"/>
              </a:rPr>
              <a:t>Applicants must submit a typed, </a:t>
            </a:r>
            <a:r>
              <a:rPr lang="en-US" b="1" dirty="0">
                <a:latin typeface="Times New Roman" charset="0"/>
                <a:ea typeface="Times New Roman" charset="0"/>
                <a:cs typeface="Times New Roman" charset="0"/>
              </a:rPr>
              <a:t>300-word personal statement </a:t>
            </a:r>
            <a:r>
              <a:rPr lang="en-US" dirty="0">
                <a:latin typeface="Times New Roman" charset="0"/>
                <a:ea typeface="Times New Roman" charset="0"/>
                <a:cs typeface="Times New Roman" charset="0"/>
              </a:rPr>
              <a:t>discussing their motivation for seeking a master’s degree in view of prior formal education, current job responsibilities and career plans.</a:t>
            </a:r>
          </a:p>
          <a:p>
            <a:pPr lvl="0"/>
            <a:endParaRPr lang="en-US" dirty="0"/>
          </a:p>
          <a:p>
            <a:pPr lvl="0"/>
            <a:endParaRPr lang="en-US" dirty="0"/>
          </a:p>
        </p:txBody>
      </p:sp>
    </p:spTree>
    <p:extLst>
      <p:ext uri="{BB962C8B-B14F-4D97-AF65-F5344CB8AC3E}">
        <p14:creationId xmlns:p14="http://schemas.microsoft.com/office/powerpoint/2010/main" val="629574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74"/>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Admission criteria.. continued</a:t>
            </a:r>
          </a:p>
        </p:txBody>
      </p:sp>
      <p:sp>
        <p:nvSpPr>
          <p:cNvPr id="3" name="Content Placeholder 2"/>
          <p:cNvSpPr>
            <a:spLocks noGrp="1"/>
          </p:cNvSpPr>
          <p:nvPr>
            <p:ph idx="1"/>
          </p:nvPr>
        </p:nvSpPr>
        <p:spPr>
          <a:xfrm>
            <a:off x="505325" y="1227222"/>
            <a:ext cx="11177337" cy="5630778"/>
          </a:xfrm>
        </p:spPr>
        <p:txBody>
          <a:bodyPr>
            <a:normAutofit fontScale="85000" lnSpcReduction="10000"/>
          </a:bodyPr>
          <a:lstStyle/>
          <a:p>
            <a:pPr lvl="0" algn="just">
              <a:lnSpc>
                <a:spcPct val="150000"/>
              </a:lnSpc>
            </a:pPr>
            <a:r>
              <a:rPr lang="en-US" dirty="0">
                <a:latin typeface="Times New Roman" charset="0"/>
                <a:ea typeface="Times New Roman" charset="0"/>
                <a:cs typeface="Times New Roman" charset="0"/>
              </a:rPr>
              <a:t>3 letters of confidential recommendations-at least 2 from their professors of their undergraduate program and no more than one from the employer/supervisor directly sent to program coordinator </a:t>
            </a:r>
          </a:p>
          <a:p>
            <a:pPr lvl="0" algn="just">
              <a:lnSpc>
                <a:spcPct val="150000"/>
              </a:lnSpc>
            </a:pPr>
            <a:r>
              <a:rPr lang="en-US" dirty="0">
                <a:latin typeface="Times New Roman" charset="0"/>
                <a:ea typeface="Times New Roman" charset="0"/>
                <a:cs typeface="Times New Roman" charset="0"/>
              </a:rPr>
              <a:t>Curriculum vitae</a:t>
            </a:r>
          </a:p>
          <a:p>
            <a:pPr lvl="0" algn="just">
              <a:lnSpc>
                <a:spcPct val="150000"/>
              </a:lnSpc>
            </a:pPr>
            <a:r>
              <a:rPr lang="en-US" dirty="0">
                <a:latin typeface="Times New Roman" charset="0"/>
                <a:ea typeface="Times New Roman" charset="0"/>
                <a:cs typeface="Times New Roman" charset="0"/>
              </a:rPr>
              <a:t>Copy of the official transcripts</a:t>
            </a:r>
          </a:p>
          <a:p>
            <a:pPr lvl="0" algn="just">
              <a:lnSpc>
                <a:spcPct val="150000"/>
              </a:lnSpc>
            </a:pPr>
            <a:r>
              <a:rPr lang="en-US" dirty="0">
                <a:latin typeface="Times New Roman" charset="0"/>
                <a:ea typeface="Times New Roman" charset="0"/>
                <a:cs typeface="Times New Roman" charset="0"/>
              </a:rPr>
              <a:t>Admission to the MSc in Human Nutrition takes place only the Fall of every year.</a:t>
            </a:r>
          </a:p>
          <a:p>
            <a:pPr lvl="0" algn="just">
              <a:lnSpc>
                <a:spcPct val="150000"/>
              </a:lnSpc>
            </a:pPr>
            <a:r>
              <a:rPr lang="en-US" dirty="0">
                <a:latin typeface="Times New Roman" charset="0"/>
                <a:ea typeface="Times New Roman" charset="0"/>
                <a:cs typeface="Times New Roman" charset="0"/>
              </a:rPr>
              <a:t>University mandated application fees</a:t>
            </a:r>
          </a:p>
          <a:p>
            <a:pPr algn="just">
              <a:lnSpc>
                <a:spcPct val="150000"/>
              </a:lnSpc>
            </a:pPr>
            <a:r>
              <a:rPr lang="en-US" dirty="0">
                <a:latin typeface="Times New Roman" charset="0"/>
                <a:ea typeface="Times New Roman" charset="0"/>
                <a:cs typeface="Times New Roman" charset="0"/>
              </a:rPr>
              <a:t>A satisfactory performance in the </a:t>
            </a:r>
            <a:r>
              <a:rPr lang="en-US" b="1" dirty="0">
                <a:latin typeface="Times New Roman" charset="0"/>
                <a:ea typeface="Times New Roman" charset="0"/>
                <a:cs typeface="Times New Roman" charset="0"/>
              </a:rPr>
              <a:t>personal interview (oral interview and written essay) </a:t>
            </a:r>
            <a:r>
              <a:rPr lang="en-US" dirty="0">
                <a:latin typeface="Times New Roman" charset="0"/>
                <a:ea typeface="Times New Roman" charset="0"/>
                <a:cs typeface="Times New Roman" charset="0"/>
              </a:rPr>
              <a:t>with the Admissions Committee</a:t>
            </a:r>
          </a:p>
          <a:p>
            <a:pPr lvl="0" algn="just">
              <a:lnSpc>
                <a:spcPct val="150000"/>
              </a:lnSpc>
            </a:pPr>
            <a:endParaRPr lang="en-AU"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30173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365760" algn="ctr">
              <a:lnSpc>
                <a:spcPct val="115000"/>
              </a:lnSpc>
              <a:spcAft>
                <a:spcPts val="1000"/>
              </a:spcAft>
            </a:pPr>
            <a:r>
              <a:rPr lang="en-US" sz="2800" b="1" spc="5" dirty="0">
                <a:latin typeface="Times New Roman" panose="02020603050405020304" pitchFamily="18" charset="0"/>
                <a:ea typeface="Times New Roman" panose="02020603050405020304" pitchFamily="18" charset="0"/>
                <a:cs typeface="Times New Roman" panose="02020603050405020304" pitchFamily="18" charset="0"/>
              </a:rPr>
              <a:t>Typical milestones for incoming students</a:t>
            </a:r>
          </a:p>
        </p:txBody>
      </p:sp>
      <p:sp>
        <p:nvSpPr>
          <p:cNvPr id="3" name="Content Placeholder 2"/>
          <p:cNvSpPr>
            <a:spLocks noGrp="1"/>
          </p:cNvSpPr>
          <p:nvPr>
            <p:ph idx="1"/>
          </p:nvPr>
        </p:nvSpPr>
        <p:spPr>
          <a:xfrm>
            <a:off x="838200" y="1825624"/>
            <a:ext cx="10515600" cy="4783519"/>
          </a:xfrm>
        </p:spPr>
        <p:txBody>
          <a:bodyPr>
            <a:normAutofit fontScale="92500" lnSpcReduction="20000"/>
          </a:bodyPr>
          <a:lstStyle/>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Enrollment in core, elective and advanced courses to develop a broad foundation and specialization in biomedical sciences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Rotation through research laboratories to learn research techniques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Participation in interdisciplinary seminars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Write thesis research proposal</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Passing the written comprehensive and oral candidacy examination.</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Performing original research on relevant topic within concentration and publishing </a:t>
            </a:r>
          </a:p>
          <a:p>
            <a:pPr marL="0" marR="365760" indent="0">
              <a:lnSpc>
                <a:spcPct val="115000"/>
              </a:lnSpc>
              <a:spcAft>
                <a:spcPts val="1000"/>
              </a:spcAft>
              <a:buClr>
                <a:srgbClr val="C00000"/>
              </a:buClr>
              <a:buNone/>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	results in peer reviewed international journals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Successful defense of a dissertation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Clr>
                <a:srgbClr val="800000"/>
              </a:buClr>
              <a:buSzPct val="125000"/>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6</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752807" y="2095640"/>
            <a:ext cx="3378235" cy="3103812"/>
          </a:xfrm>
          <a:prstGeom prst="rect">
            <a:avLst/>
          </a:prstGeom>
        </p:spPr>
      </p:pic>
    </p:spTree>
    <p:extLst>
      <p:ext uri="{BB962C8B-B14F-4D97-AF65-F5344CB8AC3E}">
        <p14:creationId xmlns:p14="http://schemas.microsoft.com/office/powerpoint/2010/main" val="770514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37637" y="305508"/>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Degree requirement</a:t>
            </a:r>
          </a:p>
        </p:txBody>
      </p:sp>
      <p:sp>
        <p:nvSpPr>
          <p:cNvPr id="10" name="Rectangle 9"/>
          <p:cNvSpPr/>
          <p:nvPr/>
        </p:nvSpPr>
        <p:spPr>
          <a:xfrm>
            <a:off x="937637" y="3379018"/>
            <a:ext cx="8746189" cy="923330"/>
          </a:xfrm>
          <a:prstGeom prst="rect">
            <a:avLst/>
          </a:prstGeom>
        </p:spPr>
        <p:txBody>
          <a:bodyPr wrap="square">
            <a:spAutoFit/>
          </a:bodyPr>
          <a:lstStyle/>
          <a:p>
            <a:endParaRPr lang="en-US" dirty="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	</a:t>
            </a:r>
            <a:endParaRPr lang="en-US" dirty="0"/>
          </a:p>
        </p:txBody>
      </p:sp>
      <p:graphicFrame>
        <p:nvGraphicFramePr>
          <p:cNvPr id="2" name="Table 1"/>
          <p:cNvGraphicFramePr>
            <a:graphicFrameLocks noGrp="1"/>
          </p:cNvGraphicFramePr>
          <p:nvPr/>
        </p:nvGraphicFramePr>
        <p:xfrm>
          <a:off x="1576136" y="2358183"/>
          <a:ext cx="9483747" cy="2938112"/>
        </p:xfrm>
        <a:graphic>
          <a:graphicData uri="http://schemas.openxmlformats.org/drawingml/2006/table">
            <a:tbl>
              <a:tblPr firstRow="1" bandRow="1">
                <a:tableStyleId>{F2DE63D5-997A-4646-A377-4702673A728D}</a:tableStyleId>
              </a:tblPr>
              <a:tblGrid>
                <a:gridCol w="3161249">
                  <a:extLst>
                    <a:ext uri="{9D8B030D-6E8A-4147-A177-3AD203B41FA5}">
                      <a16:colId xmlns:a16="http://schemas.microsoft.com/office/drawing/2014/main" val="20000"/>
                    </a:ext>
                  </a:extLst>
                </a:gridCol>
                <a:gridCol w="3016238">
                  <a:extLst>
                    <a:ext uri="{9D8B030D-6E8A-4147-A177-3AD203B41FA5}">
                      <a16:colId xmlns:a16="http://schemas.microsoft.com/office/drawing/2014/main" val="20001"/>
                    </a:ext>
                  </a:extLst>
                </a:gridCol>
                <a:gridCol w="3306260">
                  <a:extLst>
                    <a:ext uri="{9D8B030D-6E8A-4147-A177-3AD203B41FA5}">
                      <a16:colId xmlns:a16="http://schemas.microsoft.com/office/drawing/2014/main" val="20002"/>
                    </a:ext>
                  </a:extLst>
                </a:gridCol>
              </a:tblGrid>
              <a:tr h="826344">
                <a:tc>
                  <a:txBody>
                    <a:bodyPr/>
                    <a:lstStyle/>
                    <a:p>
                      <a:pPr algn="ctr"/>
                      <a:r>
                        <a:rPr lang="en-US" sz="2400" dirty="0">
                          <a:latin typeface="Times New Roman" charset="0"/>
                          <a:ea typeface="Times New Roman" charset="0"/>
                          <a:cs typeface="Times New Roman" charset="0"/>
                        </a:rPr>
                        <a:t>Curriculum component</a:t>
                      </a:r>
                    </a:p>
                  </a:txBody>
                  <a:tcPr/>
                </a:tc>
                <a:tc>
                  <a:txBody>
                    <a:bodyPr/>
                    <a:lstStyle/>
                    <a:p>
                      <a:pPr algn="ctr"/>
                      <a:r>
                        <a:rPr lang="en-US" sz="2400" dirty="0">
                          <a:latin typeface="Times New Roman" charset="0"/>
                          <a:ea typeface="Times New Roman" charset="0"/>
                          <a:cs typeface="Times New Roman" charset="0"/>
                        </a:rPr>
                        <a:t>Number</a:t>
                      </a:r>
                      <a:r>
                        <a:rPr lang="en-US" sz="2400" baseline="0" dirty="0">
                          <a:latin typeface="Times New Roman" charset="0"/>
                          <a:ea typeface="Times New Roman" charset="0"/>
                          <a:cs typeface="Times New Roman" charset="0"/>
                        </a:rPr>
                        <a:t> of Courses</a:t>
                      </a:r>
                      <a:endParaRPr lang="en-US" sz="2400" dirty="0">
                        <a:latin typeface="Times New Roman" charset="0"/>
                        <a:ea typeface="Times New Roman" charset="0"/>
                        <a:cs typeface="Times New Roman" charset="0"/>
                      </a:endParaRPr>
                    </a:p>
                  </a:txBody>
                  <a:tcPr/>
                </a:tc>
                <a:tc>
                  <a:txBody>
                    <a:bodyPr/>
                    <a:lstStyle/>
                    <a:p>
                      <a:pPr algn="ctr"/>
                      <a:r>
                        <a:rPr lang="en-US" sz="2400" dirty="0">
                          <a:latin typeface="Times New Roman" charset="0"/>
                          <a:ea typeface="Times New Roman" charset="0"/>
                          <a:cs typeface="Times New Roman" charset="0"/>
                        </a:rPr>
                        <a:t>Total Number of Credit</a:t>
                      </a:r>
                      <a:r>
                        <a:rPr lang="en-US" sz="2400" baseline="0" dirty="0">
                          <a:latin typeface="Times New Roman" charset="0"/>
                          <a:ea typeface="Times New Roman" charset="0"/>
                          <a:cs typeface="Times New Roman" charset="0"/>
                        </a:rPr>
                        <a:t> Hours</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826344">
                <a:tc>
                  <a:txBody>
                    <a:bodyPr/>
                    <a:lstStyle/>
                    <a:p>
                      <a:r>
                        <a:rPr lang="en-US" sz="2400" b="1" dirty="0">
                          <a:latin typeface="Times New Roman" charset="0"/>
                          <a:ea typeface="Times New Roman" charset="0"/>
                          <a:cs typeface="Times New Roman" charset="0"/>
                        </a:rPr>
                        <a:t>Required Courses in Major</a:t>
                      </a:r>
                    </a:p>
                  </a:txBody>
                  <a:tcPr/>
                </a:tc>
                <a:tc>
                  <a:txBody>
                    <a:bodyPr/>
                    <a:lstStyle/>
                    <a:p>
                      <a:pPr algn="ctr"/>
                      <a:r>
                        <a:rPr lang="cs-CZ" sz="2400" dirty="0">
                          <a:latin typeface="Times New Roman" charset="0"/>
                          <a:ea typeface="Times New Roman" charset="0"/>
                          <a:cs typeface="Times New Roman" charset="0"/>
                        </a:rPr>
                        <a:t>11 </a:t>
                      </a:r>
                      <a:endParaRPr lang="en-US" sz="2400" dirty="0">
                        <a:latin typeface="Times New Roman" charset="0"/>
                        <a:ea typeface="Times New Roman" charset="0"/>
                        <a:cs typeface="Times New Roman" charset="0"/>
                      </a:endParaRPr>
                    </a:p>
                  </a:txBody>
                  <a:tcPr/>
                </a:tc>
                <a:tc>
                  <a:txBody>
                    <a:bodyPr/>
                    <a:lstStyle/>
                    <a:p>
                      <a:pPr algn="ctr"/>
                      <a:r>
                        <a:rPr lang="en-US" sz="2400" dirty="0">
                          <a:latin typeface="Times New Roman" charset="0"/>
                          <a:ea typeface="Times New Roman" charset="0"/>
                          <a:cs typeface="Times New Roman" charset="0"/>
                        </a:rPr>
                        <a:t>30 </a:t>
                      </a:r>
                    </a:p>
                  </a:txBody>
                  <a:tcPr/>
                </a:tc>
                <a:extLst>
                  <a:ext uri="{0D108BD9-81ED-4DB2-BD59-A6C34878D82A}">
                    <a16:rowId xmlns:a16="http://schemas.microsoft.com/office/drawing/2014/main" val="10001"/>
                  </a:ext>
                </a:extLst>
              </a:tr>
              <a:tr h="826344">
                <a:tc>
                  <a:txBody>
                    <a:bodyPr/>
                    <a:lstStyle/>
                    <a:p>
                      <a:r>
                        <a:rPr lang="en-US" sz="2400" b="1" dirty="0">
                          <a:latin typeface="Times New Roman" charset="0"/>
                          <a:ea typeface="Times New Roman" charset="0"/>
                          <a:cs typeface="Times New Roman" charset="0"/>
                        </a:rPr>
                        <a:t>Elective Courses</a:t>
                      </a:r>
                      <a:r>
                        <a:rPr lang="en-US" sz="2400" b="1" baseline="0" dirty="0">
                          <a:latin typeface="Times New Roman" charset="0"/>
                          <a:ea typeface="Times New Roman" charset="0"/>
                          <a:cs typeface="Times New Roman" charset="0"/>
                        </a:rPr>
                        <a:t> in Major</a:t>
                      </a:r>
                      <a:endParaRPr lang="en-US" sz="2400" b="1" dirty="0">
                        <a:latin typeface="Times New Roman" charset="0"/>
                        <a:ea typeface="Times New Roman" charset="0"/>
                        <a:cs typeface="Times New Roman" charset="0"/>
                      </a:endParaRPr>
                    </a:p>
                  </a:txBody>
                  <a:tcPr/>
                </a:tc>
                <a:tc>
                  <a:txBody>
                    <a:bodyPr/>
                    <a:lstStyle/>
                    <a:p>
                      <a:pPr algn="ctr"/>
                      <a:r>
                        <a:rPr lang="is-IS" sz="2400" dirty="0">
                          <a:latin typeface="Times New Roman" charset="0"/>
                          <a:ea typeface="Times New Roman" charset="0"/>
                          <a:cs typeface="Times New Roman" charset="0"/>
                        </a:rPr>
                        <a:t>2 </a:t>
                      </a:r>
                      <a:endParaRPr lang="en-US" sz="2400" dirty="0">
                        <a:latin typeface="Times New Roman" charset="0"/>
                        <a:ea typeface="Times New Roman" charset="0"/>
                        <a:cs typeface="Times New Roman" charset="0"/>
                      </a:endParaRPr>
                    </a:p>
                  </a:txBody>
                  <a:tcPr/>
                </a:tc>
                <a:tc>
                  <a:txBody>
                    <a:bodyPr/>
                    <a:lstStyle/>
                    <a:p>
                      <a:pPr algn="ctr"/>
                      <a:r>
                        <a:rPr lang="en-US" sz="2400" dirty="0">
                          <a:latin typeface="Times New Roman" charset="0"/>
                          <a:ea typeface="Times New Roman" charset="0"/>
                          <a:cs typeface="Times New Roman" charset="0"/>
                        </a:rPr>
                        <a:t>6 </a:t>
                      </a:r>
                    </a:p>
                  </a:txBody>
                  <a:tcPr/>
                </a:tc>
                <a:extLst>
                  <a:ext uri="{0D108BD9-81ED-4DB2-BD59-A6C34878D82A}">
                    <a16:rowId xmlns:a16="http://schemas.microsoft.com/office/drawing/2014/main" val="10002"/>
                  </a:ext>
                </a:extLst>
              </a:tr>
              <a:tr h="459080">
                <a:tc>
                  <a:txBody>
                    <a:bodyPr/>
                    <a:lstStyle/>
                    <a:p>
                      <a:pPr algn="r"/>
                      <a:r>
                        <a:rPr lang="en-US" sz="2400" dirty="0">
                          <a:latin typeface="Times New Roman" charset="0"/>
                          <a:ea typeface="Times New Roman" charset="0"/>
                          <a:cs typeface="Times New Roman" charset="0"/>
                        </a:rPr>
                        <a:t>Total</a:t>
                      </a:r>
                    </a:p>
                  </a:txBody>
                  <a:tcPr/>
                </a:tc>
                <a:tc>
                  <a:txBody>
                    <a:bodyPr/>
                    <a:lstStyle/>
                    <a:p>
                      <a:pPr algn="ctr"/>
                      <a:r>
                        <a:rPr lang="en-US" sz="2400" dirty="0">
                          <a:latin typeface="Times New Roman" charset="0"/>
                          <a:ea typeface="Times New Roman" charset="0"/>
                          <a:cs typeface="Times New Roman" charset="0"/>
                        </a:rPr>
                        <a:t>13</a:t>
                      </a:r>
                    </a:p>
                  </a:txBody>
                  <a:tcPr/>
                </a:tc>
                <a:tc>
                  <a:txBody>
                    <a:bodyPr/>
                    <a:lstStyle/>
                    <a:p>
                      <a:pPr algn="ctr"/>
                      <a:r>
                        <a:rPr lang="en-US" sz="2400" dirty="0">
                          <a:latin typeface="Times New Roman" charset="0"/>
                          <a:ea typeface="Times New Roman" charset="0"/>
                          <a:cs typeface="Times New Roman" charset="0"/>
                        </a:rPr>
                        <a:t>36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8737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3878" y="-192834"/>
            <a:ext cx="10515600" cy="1325563"/>
          </a:xfrm>
        </p:spPr>
        <p:txBody>
          <a:bodyPr>
            <a:normAutofit/>
          </a:bodyPr>
          <a:lstStyle/>
          <a:p>
            <a:r>
              <a:rPr lang="en-US" sz="5400" b="1" u="sng" dirty="0">
                <a:solidFill>
                  <a:srgbClr val="9779D3"/>
                </a:solidFill>
                <a:latin typeface="Times New Roman" charset="0"/>
                <a:ea typeface="Times New Roman" charset="0"/>
                <a:cs typeface="Times New Roman" charset="0"/>
              </a:rPr>
              <a:t>Study Plan</a:t>
            </a:r>
          </a:p>
        </p:txBody>
      </p:sp>
      <p:sp>
        <p:nvSpPr>
          <p:cNvPr id="3" name="TextBox 2"/>
          <p:cNvSpPr txBox="1"/>
          <p:nvPr/>
        </p:nvSpPr>
        <p:spPr>
          <a:xfrm>
            <a:off x="5792446" y="4246915"/>
            <a:ext cx="1956620" cy="13716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nvGraphicFramePr>
        <p:xfrm>
          <a:off x="132344" y="1336339"/>
          <a:ext cx="5727031" cy="4987815"/>
        </p:xfrm>
        <a:graphic>
          <a:graphicData uri="http://schemas.openxmlformats.org/drawingml/2006/table">
            <a:tbl>
              <a:tblPr>
                <a:tableStyleId>{5C22544A-7EE6-4342-B048-85BDC9FD1C3A}</a:tableStyleId>
              </a:tblPr>
              <a:tblGrid>
                <a:gridCol w="776938">
                  <a:extLst>
                    <a:ext uri="{9D8B030D-6E8A-4147-A177-3AD203B41FA5}">
                      <a16:colId xmlns:a16="http://schemas.microsoft.com/office/drawing/2014/main" val="2044876894"/>
                    </a:ext>
                  </a:extLst>
                </a:gridCol>
                <a:gridCol w="1137563">
                  <a:extLst>
                    <a:ext uri="{9D8B030D-6E8A-4147-A177-3AD203B41FA5}">
                      <a16:colId xmlns:a16="http://schemas.microsoft.com/office/drawing/2014/main" val="2880100596"/>
                    </a:ext>
                  </a:extLst>
                </a:gridCol>
                <a:gridCol w="3212024">
                  <a:extLst>
                    <a:ext uri="{9D8B030D-6E8A-4147-A177-3AD203B41FA5}">
                      <a16:colId xmlns:a16="http://schemas.microsoft.com/office/drawing/2014/main" val="20002"/>
                    </a:ext>
                  </a:extLst>
                </a:gridCol>
                <a:gridCol w="600506">
                  <a:extLst>
                    <a:ext uri="{9D8B030D-6E8A-4147-A177-3AD203B41FA5}">
                      <a16:colId xmlns:a16="http://schemas.microsoft.com/office/drawing/2014/main" val="1942306088"/>
                    </a:ext>
                  </a:extLst>
                </a:gridCol>
              </a:tblGrid>
              <a:tr h="393088">
                <a:tc gridSpan="4">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FIRST YEAR (18 credit hours)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750476"/>
                  </a:ext>
                </a:extLst>
              </a:tr>
              <a:tr h="684865">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Term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Course #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Course Title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Cr Hrs.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1035716474"/>
                  </a:ext>
                </a:extLst>
              </a:tr>
              <a:tr h="440162">
                <a:tc rowSpan="3">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Fall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is-IS" sz="1600" dirty="0">
                          <a:effectLst/>
                          <a:latin typeface="Times New Roman" charset="0"/>
                          <a:ea typeface="Times New Roman" charset="0"/>
                          <a:cs typeface="Times New Roman" charset="0"/>
                        </a:rPr>
                        <a:t>NUTR 620</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Advanced Nutrition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124426"/>
                  </a:ext>
                </a:extLst>
              </a:tr>
              <a:tr h="638135">
                <a:tc vMerge="1">
                  <a:txBody>
                    <a:bodyPr/>
                    <a:lstStyle/>
                    <a:p>
                      <a:endParaRPr lang="en-US"/>
                    </a:p>
                  </a:txBody>
                  <a:tcPr/>
                </a:tc>
                <a:tc>
                  <a:txBody>
                    <a:bodyPr/>
                    <a:lstStyle/>
                    <a:p>
                      <a:pPr marL="0" marR="0" fontAlgn="ctr">
                        <a:lnSpc>
                          <a:spcPct val="120000"/>
                        </a:lnSpc>
                        <a:spcBef>
                          <a:spcPts val="0"/>
                        </a:spcBef>
                        <a:spcAft>
                          <a:spcPts val="0"/>
                        </a:spcAft>
                      </a:pPr>
                      <a:r>
                        <a:rPr lang="de-DE" sz="1600" dirty="0">
                          <a:effectLst/>
                          <a:latin typeface="Times New Roman" charset="0"/>
                          <a:ea typeface="Times New Roman" charset="0"/>
                          <a:cs typeface="Times New Roman" charset="0"/>
                        </a:rPr>
                        <a:t>NUTR 601</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Advanced Statistics for Nutrition Research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5949"/>
                  </a:ext>
                </a:extLst>
              </a:tr>
              <a:tr h="393088">
                <a:tc vMerge="1">
                  <a:txBody>
                    <a:bodyPr/>
                    <a:lstStyle/>
                    <a:p>
                      <a:endParaRPr lang="en-US"/>
                    </a:p>
                  </a:txBody>
                  <a:tcPr/>
                </a:tc>
                <a:tc>
                  <a:txBody>
                    <a:bodyPr/>
                    <a:lstStyle/>
                    <a:p>
                      <a:pPr marL="0" marR="0" fontAlgn="ctr">
                        <a:lnSpc>
                          <a:spcPct val="120000"/>
                        </a:lnSpc>
                        <a:spcBef>
                          <a:spcPts val="0"/>
                        </a:spcBef>
                        <a:spcAft>
                          <a:spcPts val="0"/>
                        </a:spcAft>
                      </a:pPr>
                      <a:r>
                        <a:rPr lang="de-DE" sz="1600" dirty="0">
                          <a:effectLst/>
                          <a:latin typeface="Times New Roman" charset="0"/>
                          <a:ea typeface="Times New Roman" charset="0"/>
                          <a:cs typeface="Times New Roman" charset="0"/>
                        </a:rPr>
                        <a:t>NUTR 640</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Nutrition care management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210504"/>
                  </a:ext>
                </a:extLst>
              </a:tr>
              <a:tr h="393088">
                <a:tc gridSpan="3">
                  <a:txBody>
                    <a:bodyPr/>
                    <a:lstStyle/>
                    <a:p>
                      <a:pPr marL="0" marR="0" algn="r" fontAlgn="ctr">
                        <a:lnSpc>
                          <a:spcPct val="120000"/>
                        </a:lnSpc>
                        <a:spcBef>
                          <a:spcPts val="0"/>
                        </a:spcBef>
                        <a:spcAft>
                          <a:spcPts val="0"/>
                        </a:spcAft>
                      </a:pPr>
                      <a:r>
                        <a:rPr lang="en-US" sz="16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dirty="0">
                          <a:effectLst/>
                          <a:latin typeface="Times New Roman" charset="0"/>
                          <a:ea typeface="Times New Roman" charset="0"/>
                          <a:cs typeface="Times New Roman" charset="0"/>
                        </a:rPr>
                        <a:t>9</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819598"/>
                  </a:ext>
                </a:extLst>
              </a:tr>
              <a:tr h="393088">
                <a:tc rowSpan="3">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Spring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cs-CZ" sz="1600" dirty="0">
                          <a:effectLst/>
                          <a:latin typeface="Times New Roman" charset="0"/>
                          <a:ea typeface="Times New Roman" charset="0"/>
                          <a:cs typeface="Times New Roman" charset="0"/>
                        </a:rPr>
                        <a:t>NUTR 621 </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Advanced Nutrition II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901793"/>
                  </a:ext>
                </a:extLst>
              </a:tr>
              <a:tr h="638135">
                <a:tc vMerge="1">
                  <a:txBody>
                    <a:bodyPr/>
                    <a:lstStyle/>
                    <a:p>
                      <a:endParaRPr lang="en-US"/>
                    </a:p>
                  </a:txBody>
                  <a:tcPr/>
                </a:tc>
                <a:tc>
                  <a:txBody>
                    <a:bodyPr/>
                    <a:lstStyle/>
                    <a:p>
                      <a:pPr marL="0" marR="0" fontAlgn="ctr">
                        <a:lnSpc>
                          <a:spcPct val="120000"/>
                        </a:lnSpc>
                        <a:spcBef>
                          <a:spcPts val="0"/>
                        </a:spcBef>
                        <a:spcAft>
                          <a:spcPts val="0"/>
                        </a:spcAft>
                      </a:pPr>
                      <a:r>
                        <a:rPr lang="de-DE" sz="1600" dirty="0">
                          <a:effectLst/>
                          <a:latin typeface="Times New Roman" charset="0"/>
                          <a:ea typeface="Times New Roman" charset="0"/>
                          <a:cs typeface="Times New Roman" charset="0"/>
                        </a:rPr>
                        <a:t>NUTR 631</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Research Methods in Human Nutrition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3819"/>
                  </a:ext>
                </a:extLst>
              </a:tr>
              <a:tr h="564933">
                <a:tc vMerge="1">
                  <a:txBody>
                    <a:bodyPr/>
                    <a:lstStyle/>
                    <a:p>
                      <a:endParaRPr lang="en-US"/>
                    </a:p>
                  </a:txBody>
                  <a:tcPr/>
                </a:tc>
                <a:tc>
                  <a:txBody>
                    <a:bodyPr/>
                    <a:lstStyle/>
                    <a:p>
                      <a:pPr marL="0" marR="0" fontAlgn="ctr">
                        <a:lnSpc>
                          <a:spcPct val="120000"/>
                        </a:lnSpc>
                        <a:spcBef>
                          <a:spcPts val="0"/>
                        </a:spcBef>
                        <a:spcAft>
                          <a:spcPts val="0"/>
                        </a:spcAft>
                      </a:pP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Free Elective</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611047"/>
                  </a:ext>
                </a:extLst>
              </a:tr>
              <a:tr h="393088">
                <a:tc gridSpan="3">
                  <a:txBody>
                    <a:bodyPr/>
                    <a:lstStyle/>
                    <a:p>
                      <a:pPr marL="0" marR="0" algn="r" fontAlgn="ctr">
                        <a:lnSpc>
                          <a:spcPct val="120000"/>
                        </a:lnSpc>
                        <a:spcBef>
                          <a:spcPts val="0"/>
                        </a:spcBef>
                        <a:spcAft>
                          <a:spcPts val="0"/>
                        </a:spcAft>
                      </a:pPr>
                      <a:r>
                        <a:rPr lang="en-US" sz="16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dirty="0">
                          <a:effectLst/>
                          <a:latin typeface="Times New Roman" charset="0"/>
                          <a:ea typeface="Times New Roman" charset="0"/>
                          <a:cs typeface="Times New Roman" charset="0"/>
                        </a:rPr>
                        <a:t>9</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568650"/>
                  </a:ext>
                </a:extLst>
              </a:tr>
            </a:tbl>
          </a:graphicData>
        </a:graphic>
      </p:graphicFrame>
      <p:graphicFrame>
        <p:nvGraphicFramePr>
          <p:cNvPr id="5" name="Table 4"/>
          <p:cNvGraphicFramePr>
            <a:graphicFrameLocks noGrp="1"/>
          </p:cNvGraphicFramePr>
          <p:nvPr/>
        </p:nvGraphicFramePr>
        <p:xfrm>
          <a:off x="5919542" y="1335508"/>
          <a:ext cx="6177403" cy="4988648"/>
        </p:xfrm>
        <a:graphic>
          <a:graphicData uri="http://schemas.openxmlformats.org/drawingml/2006/table">
            <a:tbl>
              <a:tblPr>
                <a:tableStyleId>{5C22544A-7EE6-4342-B048-85BDC9FD1C3A}</a:tableStyleId>
              </a:tblPr>
              <a:tblGrid>
                <a:gridCol w="838364">
                  <a:extLst>
                    <a:ext uri="{9D8B030D-6E8A-4147-A177-3AD203B41FA5}">
                      <a16:colId xmlns:a16="http://schemas.microsoft.com/office/drawing/2014/main" val="3418896806"/>
                    </a:ext>
                  </a:extLst>
                </a:gridCol>
                <a:gridCol w="1114015">
                  <a:extLst>
                    <a:ext uri="{9D8B030D-6E8A-4147-A177-3AD203B41FA5}">
                      <a16:colId xmlns:a16="http://schemas.microsoft.com/office/drawing/2014/main" val="1776723097"/>
                    </a:ext>
                  </a:extLst>
                </a:gridCol>
                <a:gridCol w="3563160">
                  <a:extLst>
                    <a:ext uri="{9D8B030D-6E8A-4147-A177-3AD203B41FA5}">
                      <a16:colId xmlns:a16="http://schemas.microsoft.com/office/drawing/2014/main" val="20002"/>
                    </a:ext>
                  </a:extLst>
                </a:gridCol>
                <a:gridCol w="661864">
                  <a:extLst>
                    <a:ext uri="{9D8B030D-6E8A-4147-A177-3AD203B41FA5}">
                      <a16:colId xmlns:a16="http://schemas.microsoft.com/office/drawing/2014/main" val="2480010716"/>
                    </a:ext>
                  </a:extLst>
                </a:gridCol>
              </a:tblGrid>
              <a:tr h="413084">
                <a:tc gridSpan="4">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SECOND </a:t>
                      </a:r>
                      <a:r>
                        <a:rPr lang="en-US" sz="1600" b="1" kern="1200">
                          <a:solidFill>
                            <a:schemeClr val="dk1"/>
                          </a:solidFill>
                          <a:effectLst/>
                          <a:latin typeface="Times New Roman" charset="0"/>
                          <a:ea typeface="Times New Roman" charset="0"/>
                          <a:cs typeface="Times New Roman" charset="0"/>
                        </a:rPr>
                        <a:t>YEAR (18</a:t>
                      </a:r>
                      <a:r>
                        <a:rPr lang="en-US" sz="1600" b="1" kern="1200" baseline="0">
                          <a:solidFill>
                            <a:schemeClr val="dk1"/>
                          </a:solidFill>
                          <a:effectLst/>
                          <a:latin typeface="Times New Roman" charset="0"/>
                          <a:ea typeface="Times New Roman" charset="0"/>
                          <a:cs typeface="Times New Roman" charset="0"/>
                        </a:rPr>
                        <a:t> </a:t>
                      </a:r>
                      <a:r>
                        <a:rPr lang="en-US" sz="1600" b="1" kern="1200">
                          <a:solidFill>
                            <a:schemeClr val="dk1"/>
                          </a:solidFill>
                          <a:effectLst/>
                          <a:latin typeface="Times New Roman" charset="0"/>
                          <a:ea typeface="Times New Roman" charset="0"/>
                          <a:cs typeface="Times New Roman" charset="0"/>
                        </a:rPr>
                        <a:t>credit </a:t>
                      </a:r>
                      <a:r>
                        <a:rPr lang="en-US" sz="1600" b="1" kern="1200" dirty="0">
                          <a:solidFill>
                            <a:schemeClr val="dk1"/>
                          </a:solidFill>
                          <a:effectLst/>
                          <a:latin typeface="Times New Roman" charset="0"/>
                          <a:ea typeface="Times New Roman" charset="0"/>
                          <a:cs typeface="Times New Roman" charset="0"/>
                        </a:rPr>
                        <a:t>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725043">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Cr Hrs.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413084">
                <a:tc rowSpan="3">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641</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Nutrition epidemiology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538656">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650</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Cardio metabolic diseases and nutrition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413084">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698</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Master’s Thesis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621821139"/>
                  </a:ext>
                </a:extLst>
              </a:tr>
              <a:tr h="413084">
                <a:tc gridSpan="3">
                  <a:txBody>
                    <a:bodyPr/>
                    <a:lstStyle/>
                    <a:p>
                      <a:pPr marL="0" marR="0" algn="r"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9</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413084">
                <a:tc rowSpan="4">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682</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kern="1200" dirty="0">
                          <a:solidFill>
                            <a:schemeClr val="dk1"/>
                          </a:solidFill>
                          <a:effectLst/>
                          <a:latin typeface="Times New Roman" charset="0"/>
                          <a:ea typeface="Times New Roman" charset="0"/>
                          <a:cs typeface="Times New Roman" charset="0"/>
                        </a:rPr>
                        <a:t>Nutrigenomics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413084">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681</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Graduate Seminar</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413084">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698 </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Master’s Thesis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3214875471"/>
                  </a:ext>
                </a:extLst>
              </a:tr>
              <a:tr h="420277">
                <a:tc vMerge="1">
                  <a:txBody>
                    <a:bodyPr/>
                    <a:lstStyle/>
                    <a:p>
                      <a:endParaRPr lang="en-US"/>
                    </a:p>
                  </a:txBody>
                  <a:tcPr/>
                </a:tc>
                <a:tc>
                  <a:txBody>
                    <a:bodyPr/>
                    <a:lstStyle/>
                    <a:p>
                      <a:pPr marL="0" marR="0" fontAlgn="ctr">
                        <a:lnSpc>
                          <a:spcPct val="120000"/>
                        </a:lnSpc>
                        <a:spcBef>
                          <a:spcPts val="0"/>
                        </a:spcBef>
                        <a:spcAft>
                          <a:spcPts val="0"/>
                        </a:spcAft>
                      </a:pP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Free Elective</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951902"/>
                  </a:ext>
                </a:extLst>
              </a:tr>
              <a:tr h="413084">
                <a:tc gridSpan="3">
                  <a:txBody>
                    <a:bodyPr/>
                    <a:lstStyle/>
                    <a:p>
                      <a:pPr marL="0" marR="0" algn="r"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9</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bl>
          </a:graphicData>
        </a:graphic>
      </p:graphicFrame>
    </p:spTree>
    <p:extLst>
      <p:ext uri="{BB962C8B-B14F-4D97-AF65-F5344CB8AC3E}">
        <p14:creationId xmlns:p14="http://schemas.microsoft.com/office/powerpoint/2010/main" val="341456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07264"/>
          </a:xfrm>
        </p:spPr>
        <p:txBody>
          <a:bodyPr/>
          <a:lstStyle/>
          <a:p>
            <a:r>
              <a:rPr lang="en-US" b="1" u="sng" dirty="0">
                <a:solidFill>
                  <a:srgbClr val="7030A0"/>
                </a:solidFill>
                <a:latin typeface="Times New Roman" charset="0"/>
                <a:ea typeface="Times New Roman" charset="0"/>
                <a:cs typeface="Times New Roman" charset="0"/>
              </a:rPr>
              <a:t>Masters Thesis</a:t>
            </a:r>
          </a:p>
        </p:txBody>
      </p:sp>
      <p:sp>
        <p:nvSpPr>
          <p:cNvPr id="3" name="Content Placeholder 2"/>
          <p:cNvSpPr>
            <a:spLocks noGrp="1"/>
          </p:cNvSpPr>
          <p:nvPr>
            <p:ph idx="1"/>
          </p:nvPr>
        </p:nvSpPr>
        <p:spPr>
          <a:xfrm>
            <a:off x="381000" y="1511300"/>
            <a:ext cx="11417300" cy="5232399"/>
          </a:xfrm>
        </p:spPr>
        <p:txBody>
          <a:bodyPr>
            <a:normAutofit/>
          </a:bodyPr>
          <a:lstStyle/>
          <a:p>
            <a:r>
              <a:rPr lang="en-US" dirty="0">
                <a:latin typeface="Times New Roman" panose="02020603050405020304" pitchFamily="18" charset="0"/>
                <a:cs typeface="Times New Roman" panose="02020603050405020304" pitchFamily="18" charset="0"/>
              </a:rPr>
              <a:t>MSc is a THESIS only option program</a:t>
            </a:r>
          </a:p>
          <a:p>
            <a:r>
              <a:rPr lang="en-US" dirty="0">
                <a:latin typeface="Times New Roman" panose="02020603050405020304" pitchFamily="18" charset="0"/>
                <a:cs typeface="Times New Roman" panose="02020603050405020304" pitchFamily="18" charset="0"/>
              </a:rPr>
              <a:t>Topic examples:</a:t>
            </a:r>
          </a:p>
          <a:p>
            <a:pPr lvl="1"/>
            <a:r>
              <a:rPr lang="en-US" sz="2800" dirty="0">
                <a:latin typeface="Times New Roman" panose="02020603050405020304" pitchFamily="18" charset="0"/>
                <a:cs typeface="Times New Roman" panose="02020603050405020304" pitchFamily="18" charset="0"/>
              </a:rPr>
              <a:t>Clinical Nutrition (Prof Vijay, Prof Hiba)</a:t>
            </a:r>
          </a:p>
          <a:p>
            <a:pPr lvl="1"/>
            <a:r>
              <a:rPr lang="en-US" sz="2800" dirty="0">
                <a:latin typeface="Times New Roman" panose="02020603050405020304" pitchFamily="18" charset="0"/>
                <a:cs typeface="Times New Roman" panose="02020603050405020304" pitchFamily="18" charset="0"/>
              </a:rPr>
              <a:t>Community nutrition (Dr. Abdelhamid, Prof. Hiba)</a:t>
            </a:r>
          </a:p>
          <a:p>
            <a:pPr lvl="1"/>
            <a:r>
              <a:rPr lang="en-US" sz="2800" dirty="0">
                <a:latin typeface="Times New Roman" panose="02020603050405020304" pitchFamily="18" charset="0"/>
                <a:cs typeface="Times New Roman" panose="02020603050405020304" pitchFamily="18" charset="0"/>
              </a:rPr>
              <a:t>Nutritional epidemiology (Prof Zumin, Prof Vijay, Prof. Hiba, Dr. Abdelhamid)</a:t>
            </a:r>
          </a:p>
          <a:p>
            <a:pPr lvl="1"/>
            <a:r>
              <a:rPr lang="en-US" sz="2800" dirty="0">
                <a:latin typeface="Times New Roman" panose="02020603050405020304" pitchFamily="18" charset="0"/>
                <a:cs typeface="Times New Roman" panose="02020603050405020304" pitchFamily="18" charset="0"/>
              </a:rPr>
              <a:t>Food science and foodservice (Dr. Tahra, Prof. Vijay)</a:t>
            </a:r>
          </a:p>
          <a:p>
            <a:pPr lvl="1"/>
            <a:r>
              <a:rPr lang="en-US" sz="2800" dirty="0">
                <a:latin typeface="Times New Roman" panose="02020603050405020304" pitchFamily="18" charset="0"/>
                <a:cs typeface="Times New Roman" panose="02020603050405020304" pitchFamily="18" charset="0"/>
              </a:rPr>
              <a:t>Nutrition Education and counseling (Prof. Hiba, Dr Abdelhamid)</a:t>
            </a:r>
          </a:p>
          <a:p>
            <a:r>
              <a:rPr lang="en-US" dirty="0">
                <a:latin typeface="Times New Roman" panose="02020603050405020304" pitchFamily="18" charset="0"/>
                <a:cs typeface="Times New Roman" panose="02020603050405020304" pitchFamily="18" charset="0"/>
              </a:rPr>
              <a:t>Select the topic in 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semester of first year</a:t>
            </a:r>
          </a:p>
        </p:txBody>
      </p:sp>
    </p:spTree>
    <p:extLst>
      <p:ext uri="{BB962C8B-B14F-4D97-AF65-F5344CB8AC3E}">
        <p14:creationId xmlns:p14="http://schemas.microsoft.com/office/powerpoint/2010/main" val="2275067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5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Important Information</a:t>
            </a:r>
          </a:p>
        </p:txBody>
      </p:sp>
      <p:sp>
        <p:nvSpPr>
          <p:cNvPr id="5" name="Content Placeholder 4"/>
          <p:cNvSpPr>
            <a:spLocks noGrp="1"/>
          </p:cNvSpPr>
          <p:nvPr>
            <p:ph idx="1"/>
          </p:nvPr>
        </p:nvSpPr>
        <p:spPr>
          <a:xfrm>
            <a:off x="838200" y="1618876"/>
            <a:ext cx="10515600" cy="4351338"/>
          </a:xfrm>
        </p:spPr>
        <p:txBody>
          <a:bodyPr>
            <a:noAutofit/>
          </a:bodyPr>
          <a:lstStyle/>
          <a:p>
            <a:pPr marL="0" indent="0">
              <a:buNone/>
            </a:pPr>
            <a:r>
              <a:rPr lang="en-US" b="1" dirty="0">
                <a:latin typeface="Times New Roman" charset="0"/>
                <a:ea typeface="Times New Roman" charset="0"/>
                <a:cs typeface="Times New Roman" charset="0"/>
              </a:rPr>
              <a:t>About the MSc Program in Human Nutrition – Detailed description</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http://www.qu.edu.qa/chs/academic_programs/master_public_health/about.php</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Office of graduate studies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http://www.qu.edu.qa/offices/vpcao/graduates/</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Academic Policies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http://www.qu.edu.qa/research/offices/graduate-studies/graduate-academics</a:t>
            </a:r>
          </a:p>
          <a:p>
            <a:pPr marL="0" indent="0">
              <a:buNone/>
            </a:pP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4191188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7"/>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Contacts</a:t>
            </a:r>
          </a:p>
        </p:txBody>
      </p:sp>
      <p:sp>
        <p:nvSpPr>
          <p:cNvPr id="3" name="Content Placeholder 2"/>
          <p:cNvSpPr>
            <a:spLocks noGrp="1"/>
          </p:cNvSpPr>
          <p:nvPr>
            <p:ph idx="1"/>
          </p:nvPr>
        </p:nvSpPr>
        <p:spPr>
          <a:xfrm>
            <a:off x="838200" y="1371598"/>
            <a:ext cx="10515600" cy="5063271"/>
          </a:xfrm>
        </p:spPr>
        <p:txBody>
          <a:bodyPr>
            <a:normAutofit fontScale="92500" lnSpcReduction="20000"/>
          </a:bodyPr>
          <a:lstStyle/>
          <a:p>
            <a:pPr marL="0" indent="0" algn="ctr">
              <a:buNone/>
            </a:pPr>
            <a:r>
              <a:rPr lang="en-US" sz="2400" b="1" dirty="0">
                <a:latin typeface="Times New Roman" charset="0"/>
                <a:ea typeface="Times New Roman" charset="0"/>
                <a:cs typeface="Times New Roman" charset="0"/>
              </a:rPr>
              <a:t>Human Nutrition Department, College of Health Sciences, Qatar University, </a:t>
            </a:r>
          </a:p>
          <a:p>
            <a:pPr marL="0" indent="0" algn="ctr">
              <a:buNone/>
            </a:pPr>
            <a:r>
              <a:rPr lang="en-US" sz="2400" b="1" dirty="0">
                <a:latin typeface="Times New Roman" charset="0"/>
                <a:ea typeface="Times New Roman" charset="0"/>
                <a:cs typeface="Times New Roman" charset="0"/>
              </a:rPr>
              <a:t>Building C01 –E126</a:t>
            </a:r>
          </a:p>
          <a:p>
            <a:pPr marL="0" indent="0" algn="ctr">
              <a:buNone/>
            </a:pPr>
            <a:endParaRPr lang="en-US" sz="2400" b="1" dirty="0">
              <a:latin typeface="Times New Roman" charset="0"/>
              <a:ea typeface="Times New Roman" charset="0"/>
              <a:cs typeface="Times New Roman" charset="0"/>
            </a:endParaRPr>
          </a:p>
          <a:p>
            <a:pPr marL="228600" lvl="1">
              <a:spcBef>
                <a:spcPts val="1000"/>
              </a:spcBef>
            </a:pPr>
            <a:r>
              <a:rPr lang="en-US" b="1" dirty="0">
                <a:latin typeface="Times New Roman" charset="0"/>
                <a:ea typeface="Times New Roman" charset="0"/>
                <a:cs typeface="Times New Roman" charset="0"/>
              </a:rPr>
              <a:t>Dr. </a:t>
            </a:r>
            <a:r>
              <a:rPr lang="en-US" b="1" dirty="0" err="1">
                <a:latin typeface="Times New Roman" charset="0"/>
                <a:ea typeface="Times New Roman" charset="0"/>
                <a:cs typeface="Times New Roman" charset="0"/>
              </a:rPr>
              <a:t>Tahra</a:t>
            </a:r>
            <a:r>
              <a:rPr lang="en-US" b="1" dirty="0">
                <a:latin typeface="Times New Roman" charset="0"/>
                <a:ea typeface="Times New Roman" charset="0"/>
                <a:cs typeface="Times New Roman" charset="0"/>
              </a:rPr>
              <a:t> El Obeid, PhD </a:t>
            </a:r>
          </a:p>
          <a:p>
            <a:pPr marL="457200" lvl="1" indent="0">
              <a:buNone/>
            </a:pPr>
            <a:r>
              <a:rPr lang="en-US" dirty="0">
                <a:solidFill>
                  <a:srgbClr val="6EBE4A"/>
                </a:solidFill>
                <a:latin typeface="Times New Roman" charset="0"/>
                <a:ea typeface="Times New Roman" charset="0"/>
                <a:cs typeface="Times New Roman" charset="0"/>
              </a:rPr>
              <a:t>Department Head </a:t>
            </a:r>
          </a:p>
          <a:p>
            <a:pPr marL="457200" lvl="1" indent="0">
              <a:buNone/>
            </a:pPr>
            <a:r>
              <a:rPr lang="en-US" dirty="0">
                <a:latin typeface="Times New Roman" charset="0"/>
                <a:ea typeface="Times New Roman" charset="0"/>
                <a:cs typeface="Times New Roman" charset="0"/>
              </a:rPr>
              <a:t>Email: </a:t>
            </a:r>
            <a:r>
              <a:rPr lang="en-US" dirty="0" err="1">
                <a:latin typeface="Times New Roman" charset="0"/>
                <a:ea typeface="Times New Roman" charset="0"/>
                <a:cs typeface="Times New Roman" charset="0"/>
              </a:rPr>
              <a:t>tahra.e@qu.edu.qa</a:t>
            </a:r>
            <a:r>
              <a:rPr lang="en-US" dirty="0">
                <a:latin typeface="Times New Roman" charset="0"/>
                <a:ea typeface="Times New Roman" charset="0"/>
                <a:cs typeface="Times New Roman" charset="0"/>
              </a:rPr>
              <a:t>, Tel: </a:t>
            </a:r>
            <a:r>
              <a:rPr lang="cs-CZ" dirty="0">
                <a:latin typeface="Times New Roman" charset="0"/>
                <a:ea typeface="Times New Roman" charset="0"/>
                <a:cs typeface="Times New Roman" charset="0"/>
              </a:rPr>
              <a:t>+974 4403-4811</a:t>
            </a:r>
            <a:endParaRPr lang="en-US" dirty="0">
              <a:latin typeface="Times New Roman" charset="0"/>
              <a:ea typeface="Times New Roman" charset="0"/>
              <a:cs typeface="Times New Roman" charset="0"/>
            </a:endParaRPr>
          </a:p>
          <a:p>
            <a:pPr marL="457200" lvl="1" indent="0">
              <a:buNone/>
            </a:pPr>
            <a:endParaRPr lang="en-US" dirty="0">
              <a:latin typeface="Times New Roman" charset="0"/>
              <a:ea typeface="Times New Roman" charset="0"/>
              <a:cs typeface="Times New Roman" charset="0"/>
            </a:endParaRPr>
          </a:p>
          <a:p>
            <a:pPr marL="228600" lvl="1">
              <a:spcBef>
                <a:spcPts val="1000"/>
              </a:spcBef>
            </a:pPr>
            <a:r>
              <a:rPr lang="en-US" b="1" dirty="0">
                <a:latin typeface="Times New Roman" charset="0"/>
                <a:ea typeface="Times New Roman" charset="0"/>
                <a:cs typeface="Times New Roman" charset="0"/>
              </a:rPr>
              <a:t>Professor. Vijay Ganji, PhD, RD </a:t>
            </a:r>
          </a:p>
          <a:p>
            <a:pPr marL="457200" lvl="1" indent="0">
              <a:buNone/>
            </a:pPr>
            <a:r>
              <a:rPr lang="en-US" dirty="0">
                <a:latin typeface="Times New Roman" charset="0"/>
                <a:ea typeface="Times New Roman" charset="0"/>
                <a:cs typeface="Times New Roman" charset="0"/>
              </a:rPr>
              <a:t>Graduate Program Coordinator</a:t>
            </a:r>
          </a:p>
          <a:p>
            <a:pPr marL="457200" lvl="1" indent="0">
              <a:buNone/>
            </a:pPr>
            <a:r>
              <a:rPr lang="en-US" dirty="0">
                <a:latin typeface="Times New Roman" charset="0"/>
                <a:ea typeface="Times New Roman" charset="0"/>
                <a:cs typeface="Times New Roman" charset="0"/>
              </a:rPr>
              <a:t>Email: </a:t>
            </a:r>
            <a:r>
              <a:rPr lang="en-US" dirty="0">
                <a:latin typeface="Times New Roman" charset="0"/>
                <a:ea typeface="Times New Roman" charset="0"/>
                <a:cs typeface="Times New Roman" charset="0"/>
                <a:hlinkClick r:id="rId2"/>
              </a:rPr>
              <a:t>vganji@qu.edu</a:t>
            </a:r>
            <a:r>
              <a:rPr lang="en-US" dirty="0">
                <a:latin typeface="Times New Roman" charset="0"/>
                <a:ea typeface="Times New Roman" charset="0"/>
                <a:cs typeface="Times New Roman" charset="0"/>
              </a:rPr>
              <a:t> Tel: +974 4403 4796</a:t>
            </a:r>
            <a:endParaRPr lang="cs-CZ"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228600" lvl="1">
              <a:spcBef>
                <a:spcPts val="1000"/>
              </a:spcBef>
            </a:pPr>
            <a:r>
              <a:rPr lang="en-US" b="1" dirty="0">
                <a:latin typeface="Times New Roman" charset="0"/>
                <a:ea typeface="Times New Roman" charset="0"/>
                <a:cs typeface="Times New Roman" charset="0"/>
              </a:rPr>
              <a:t>Ms. </a:t>
            </a:r>
            <a:r>
              <a:rPr lang="en-US" b="1" dirty="0" err="1">
                <a:latin typeface="Times New Roman" charset="0"/>
                <a:ea typeface="Times New Roman" charset="0"/>
                <a:cs typeface="Times New Roman" charset="0"/>
              </a:rPr>
              <a:t>Bashayer</a:t>
            </a:r>
            <a:r>
              <a:rPr lang="en-US" b="1" dirty="0">
                <a:latin typeface="Times New Roman" charset="0"/>
                <a:ea typeface="Times New Roman" charset="0"/>
                <a:cs typeface="Times New Roman" charset="0"/>
              </a:rPr>
              <a:t> </a:t>
            </a:r>
            <a:r>
              <a:rPr lang="en-US" b="1" dirty="0" err="1">
                <a:latin typeface="Times New Roman" charset="0"/>
                <a:ea typeface="Times New Roman" charset="0"/>
                <a:cs typeface="Times New Roman" charset="0"/>
              </a:rPr>
              <a:t>AlSulaiti</a:t>
            </a:r>
            <a:r>
              <a:rPr lang="en-US" b="1" dirty="0">
                <a:latin typeface="Times New Roman" charset="0"/>
                <a:ea typeface="Times New Roman" charset="0"/>
                <a:cs typeface="Times New Roman" charset="0"/>
              </a:rPr>
              <a:t> </a:t>
            </a:r>
          </a:p>
          <a:p>
            <a:pPr marL="457200" lvl="1" indent="0">
              <a:buNone/>
            </a:pPr>
            <a:r>
              <a:rPr lang="en-US" dirty="0">
                <a:solidFill>
                  <a:srgbClr val="6EBE4A"/>
                </a:solidFill>
                <a:latin typeface="Times New Roman" charset="0"/>
                <a:ea typeface="Times New Roman" charset="0"/>
                <a:cs typeface="Times New Roman" charset="0"/>
              </a:rPr>
              <a:t>Administrative Coordinator </a:t>
            </a:r>
          </a:p>
          <a:p>
            <a:pPr marL="457200" lvl="1" indent="0">
              <a:buNone/>
            </a:pPr>
            <a:r>
              <a:rPr lang="en-US" dirty="0">
                <a:latin typeface="Times New Roman" charset="0"/>
                <a:ea typeface="Times New Roman" charset="0"/>
                <a:cs typeface="Times New Roman" charset="0"/>
              </a:rPr>
              <a:t>Email: </a:t>
            </a:r>
            <a:r>
              <a:rPr lang="en-US" dirty="0" err="1">
                <a:latin typeface="Times New Roman" charset="0"/>
                <a:ea typeface="Times New Roman" charset="0"/>
                <a:cs typeface="Times New Roman" charset="0"/>
              </a:rPr>
              <a:t>balsulaiti@qu.edu.qa</a:t>
            </a:r>
            <a:r>
              <a:rPr lang="en-US" dirty="0">
                <a:latin typeface="Times New Roman" charset="0"/>
                <a:ea typeface="Times New Roman" charset="0"/>
                <a:cs typeface="Times New Roman" charset="0"/>
              </a:rPr>
              <a:t> , Tel: </a:t>
            </a:r>
            <a:r>
              <a:rPr lang="fi-FI" dirty="0">
                <a:latin typeface="Times New Roman" charset="0"/>
                <a:ea typeface="Times New Roman" charset="0"/>
                <a:cs typeface="Times New Roman" charset="0"/>
              </a:rPr>
              <a:t>+974 4403 4796 </a:t>
            </a:r>
            <a:endParaRPr lang="es-ES" dirty="0">
              <a:latin typeface="Times New Roman" charset="0"/>
              <a:ea typeface="Times New Roman" charset="0"/>
              <a:cs typeface="Times New Roman" charset="0"/>
            </a:endParaRPr>
          </a:p>
          <a:p>
            <a:pPr marL="457200" lvl="1" indent="0">
              <a:buNone/>
            </a:pPr>
            <a:endParaRPr lang="en-US" sz="2800" dirty="0"/>
          </a:p>
        </p:txBody>
      </p:sp>
    </p:spTree>
    <p:extLst>
      <p:ext uri="{BB962C8B-B14F-4D97-AF65-F5344CB8AC3E}">
        <p14:creationId xmlns:p14="http://schemas.microsoft.com/office/powerpoint/2010/main" val="313467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5" y="249984"/>
            <a:ext cx="10515600" cy="1325563"/>
          </a:xfrm>
        </p:spPr>
        <p:txBody>
          <a:bodyPr/>
          <a:lstStyle/>
          <a:p>
            <a:r>
              <a:rPr lang="en-US" dirty="0">
                <a:latin typeface="Times New Roman" panose="02020603050405020304" pitchFamily="18" charset="0"/>
                <a:cs typeface="Times New Roman" panose="02020603050405020304" pitchFamily="18" charset="0"/>
              </a:rPr>
              <a:t>Admission Process</a:t>
            </a:r>
            <a:r>
              <a:rPr lang="en-US" dirty="0"/>
              <a:t>: </a:t>
            </a:r>
          </a:p>
        </p:txBody>
      </p:sp>
      <p:graphicFrame>
        <p:nvGraphicFramePr>
          <p:cNvPr id="3" name="Diagram 2"/>
          <p:cNvGraphicFramePr/>
          <p:nvPr>
            <p:extLst>
              <p:ext uri="{D42A27DB-BD31-4B8C-83A1-F6EECF244321}">
                <p14:modId xmlns:p14="http://schemas.microsoft.com/office/powerpoint/2010/main" val="2849432494"/>
              </p:ext>
            </p:extLst>
          </p:nvPr>
        </p:nvGraphicFramePr>
        <p:xfrm>
          <a:off x="450376" y="1392072"/>
          <a:ext cx="11163869" cy="474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233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Tuition Fees and Penalties: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Each credit hour costs 2000 QR. </a:t>
            </a:r>
          </a:p>
          <a:p>
            <a:pPr marL="0" indent="0">
              <a:buNone/>
            </a:pPr>
            <a:r>
              <a:rPr lang="en-US" dirty="0">
                <a:latin typeface="Times New Roman" panose="02020603050405020304" pitchFamily="18" charset="0"/>
                <a:cs typeface="Times New Roman" panose="02020603050405020304" pitchFamily="18" charset="0"/>
              </a:rPr>
              <a:t>For example: Course with 3 credits cost : 3X2000=6000 QR. </a:t>
            </a:r>
          </a:p>
          <a:p>
            <a:r>
              <a:rPr lang="en-US" dirty="0">
                <a:latin typeface="Times New Roman" panose="02020603050405020304" pitchFamily="18" charset="0"/>
                <a:cs typeface="Times New Roman" panose="02020603050405020304" pitchFamily="18" charset="0"/>
              </a:rPr>
              <a:t>You need to pay your fees before registering for the next semester. </a:t>
            </a:r>
          </a:p>
          <a:p>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55242610"/>
              </p:ext>
            </p:extLst>
          </p:nvPr>
        </p:nvGraphicFramePr>
        <p:xfrm>
          <a:off x="978089" y="3466531"/>
          <a:ext cx="10235822" cy="2552736"/>
        </p:xfrm>
        <a:graphic>
          <a:graphicData uri="http://schemas.openxmlformats.org/drawingml/2006/table">
            <a:tbl>
              <a:tblPr/>
              <a:tblGrid>
                <a:gridCol w="2822692">
                  <a:extLst>
                    <a:ext uri="{9D8B030D-6E8A-4147-A177-3AD203B41FA5}">
                      <a16:colId xmlns:a16="http://schemas.microsoft.com/office/drawing/2014/main" val="2370808410"/>
                    </a:ext>
                  </a:extLst>
                </a:gridCol>
                <a:gridCol w="4091478">
                  <a:extLst>
                    <a:ext uri="{9D8B030D-6E8A-4147-A177-3AD203B41FA5}">
                      <a16:colId xmlns:a16="http://schemas.microsoft.com/office/drawing/2014/main" val="40629578"/>
                    </a:ext>
                  </a:extLst>
                </a:gridCol>
                <a:gridCol w="3321652">
                  <a:extLst>
                    <a:ext uri="{9D8B030D-6E8A-4147-A177-3AD203B41FA5}">
                      <a16:colId xmlns:a16="http://schemas.microsoft.com/office/drawing/2014/main" val="763154796"/>
                    </a:ext>
                  </a:extLst>
                </a:gridCol>
              </a:tblGrid>
              <a:tr h="694439">
                <a:tc>
                  <a:txBody>
                    <a:bodyPr/>
                    <a:lstStyle/>
                    <a:p>
                      <a:pPr algn="l" fontAlgn="t"/>
                      <a:r>
                        <a:rPr lang="en-US" b="0">
                          <a:effectLst/>
                          <a:latin typeface="Times New Roman" panose="02020603050405020304" pitchFamily="18" charset="0"/>
                          <a:cs typeface="Times New Roman" panose="02020603050405020304" pitchFamily="18" charset="0"/>
                        </a:rPr>
                        <a:t>Semester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b="0">
                          <a:effectLst/>
                          <a:latin typeface="Times New Roman" panose="02020603050405020304" pitchFamily="18" charset="0"/>
                          <a:cs typeface="Times New Roman" panose="02020603050405020304" pitchFamily="18" charset="0"/>
                        </a:rPr>
                        <a:t>Time of drop or withdrawal</a:t>
                      </a:r>
                      <a:br>
                        <a:rPr lang="en-US" b="0">
                          <a:effectLst/>
                          <a:latin typeface="Times New Roman" panose="02020603050405020304" pitchFamily="18" charset="0"/>
                          <a:cs typeface="Times New Roman" panose="02020603050405020304" pitchFamily="18" charset="0"/>
                        </a:rPr>
                      </a:br>
                      <a:r>
                        <a:rPr lang="en-US" b="0">
                          <a:effectLst/>
                          <a:latin typeface="Times New Roman" panose="02020603050405020304" pitchFamily="18" charset="0"/>
                          <a:cs typeface="Times New Roman" panose="02020603050405020304" pitchFamily="18" charset="0"/>
                        </a:rPr>
                        <a:t>after the end of Add/ Drop Period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b="0">
                          <a:effectLst/>
                          <a:latin typeface="Times New Roman" panose="02020603050405020304" pitchFamily="18" charset="0"/>
                          <a:cs typeface="Times New Roman" panose="02020603050405020304" pitchFamily="18" charset="0"/>
                        </a:rPr>
                        <a:t>Penalty</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211837996"/>
                  </a:ext>
                </a:extLst>
              </a:tr>
              <a:tr h="303817">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Up to 2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20% = 1200 QR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90804162"/>
                  </a:ext>
                </a:extLst>
              </a:tr>
              <a:tr h="499128">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After 2 weeks and up to 4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50%</a:t>
                      </a:r>
                      <a:r>
                        <a:rPr lang="en-US" baseline="0" dirty="0">
                          <a:effectLst/>
                          <a:latin typeface="Times New Roman" panose="02020603050405020304" pitchFamily="18" charset="0"/>
                          <a:cs typeface="Times New Roman" panose="02020603050405020304" pitchFamily="18" charset="0"/>
                        </a:rPr>
                        <a:t>  = 3000 QR</a:t>
                      </a:r>
                      <a:endParaRPr lang="en-US" dirty="0">
                        <a:effectLst/>
                        <a:latin typeface="Times New Roman" panose="02020603050405020304" pitchFamily="18" charset="0"/>
                        <a:cs typeface="Times New Roman" panose="02020603050405020304"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33101425"/>
                  </a:ext>
                </a:extLst>
              </a:tr>
              <a:tr h="499128">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After 4 weeks and up to 8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75% = 4500 QR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45109098"/>
                  </a:ext>
                </a:extLst>
              </a:tr>
              <a:tr h="303817">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After 8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100% = 6000 QR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46054006"/>
                  </a:ext>
                </a:extLst>
              </a:tr>
            </a:tbl>
          </a:graphicData>
        </a:graphic>
      </p:graphicFrame>
    </p:spTree>
    <p:extLst>
      <p:ext uri="{BB962C8B-B14F-4D97-AF65-F5344CB8AC3E}">
        <p14:creationId xmlns:p14="http://schemas.microsoft.com/office/powerpoint/2010/main" val="2609832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Graduate Assistant (GA)</a:t>
            </a:r>
          </a:p>
        </p:txBody>
      </p:sp>
      <p:pic>
        <p:nvPicPr>
          <p:cNvPr id="5" name="Content Placeholder 4"/>
          <p:cNvPicPr>
            <a:picLocks noGrp="1" noChangeAspect="1"/>
          </p:cNvPicPr>
          <p:nvPr>
            <p:ph idx="1"/>
          </p:nvPr>
        </p:nvPicPr>
        <p:blipFill>
          <a:blip r:embed="rId2"/>
          <a:stretch>
            <a:fillRect/>
          </a:stretch>
        </p:blipFill>
        <p:spPr>
          <a:xfrm>
            <a:off x="2614930" y="1457136"/>
            <a:ext cx="6962140" cy="4351338"/>
          </a:xfrm>
          <a:prstGeom prst="rect">
            <a:avLst/>
          </a:prstGeom>
        </p:spPr>
      </p:pic>
      <p:sp>
        <p:nvSpPr>
          <p:cNvPr id="6" name="TextBox 5"/>
          <p:cNvSpPr txBox="1"/>
          <p:nvPr/>
        </p:nvSpPr>
        <p:spPr>
          <a:xfrm>
            <a:off x="1228299" y="6196084"/>
            <a:ext cx="8939283" cy="369332"/>
          </a:xfrm>
          <a:prstGeom prst="rect">
            <a:avLst/>
          </a:prstGeom>
          <a:noFill/>
        </p:spPr>
        <p:txBody>
          <a:bodyPr wrap="square" rtlCol="0">
            <a:spAutoFit/>
          </a:bodyPr>
          <a:lstStyle/>
          <a:p>
            <a:r>
              <a:rPr lang="en-US" dirty="0">
                <a:hlinkClick r:id="rId3"/>
              </a:rPr>
              <a:t>http://www.qu.edu.qa/research/graduate-studies/prospective-students/graduate-assistants</a:t>
            </a:r>
            <a:r>
              <a:rPr lang="en-US" dirty="0"/>
              <a:t> </a:t>
            </a:r>
          </a:p>
        </p:txBody>
      </p:sp>
    </p:spTree>
    <p:extLst>
      <p:ext uri="{BB962C8B-B14F-4D97-AF65-F5344CB8AC3E}">
        <p14:creationId xmlns:p14="http://schemas.microsoft.com/office/powerpoint/2010/main" val="13395890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38077"/>
            <a:ext cx="10515600" cy="1325563"/>
          </a:xfrm>
        </p:spPr>
        <p:txBody>
          <a:bodyPr/>
          <a:lstStyle/>
          <a:p>
            <a:r>
              <a:rPr lang="en-US" dirty="0">
                <a:latin typeface="Times New Roman" panose="02020603050405020304" pitchFamily="18" charset="0"/>
                <a:cs typeface="Times New Roman" panose="02020603050405020304" pitchFamily="18" charset="0"/>
              </a:rPr>
              <a:t>Office of Graduate Studies </a:t>
            </a:r>
          </a:p>
        </p:txBody>
      </p:sp>
      <p:sp>
        <p:nvSpPr>
          <p:cNvPr id="3" name="Content Placeholder 2"/>
          <p:cNvSpPr>
            <a:spLocks noGrp="1"/>
          </p:cNvSpPr>
          <p:nvPr>
            <p:ph idx="1"/>
          </p:nvPr>
        </p:nvSpPr>
        <p:spPr>
          <a:xfrm>
            <a:off x="838199" y="1453357"/>
            <a:ext cx="10201275" cy="1167013"/>
          </a:xfrm>
        </p:spPr>
        <p:txBody>
          <a:bodyPr/>
          <a:lstStyle/>
          <a:p>
            <a:r>
              <a:rPr lang="en-US" dirty="0">
                <a:latin typeface="Times New Roman" panose="02020603050405020304" pitchFamily="18" charset="0"/>
                <a:cs typeface="Times New Roman" panose="02020603050405020304" pitchFamily="18" charset="0"/>
              </a:rPr>
              <a:t>We are at Research Building – H 10 , Second Floor , Room # G201 </a:t>
            </a:r>
          </a:p>
          <a:p>
            <a:r>
              <a:rPr lang="en-US" dirty="0">
                <a:latin typeface="Times New Roman" panose="02020603050405020304" pitchFamily="18" charset="0"/>
                <a:cs typeface="Times New Roman" panose="02020603050405020304" pitchFamily="18" charset="0"/>
              </a:rPr>
              <a:t>For any question </a:t>
            </a:r>
            <a:r>
              <a:rPr lang="en-US" dirty="0">
                <a:latin typeface="Times New Roman" panose="02020603050405020304" pitchFamily="18" charset="0"/>
                <a:cs typeface="Times New Roman" panose="02020603050405020304" pitchFamily="18" charset="0"/>
                <a:hlinkClick r:id="rId2"/>
              </a:rPr>
              <a:t>gradstudents@qu.edu.qa</a:t>
            </a:r>
            <a:r>
              <a:rPr lang="en-US" dirty="0">
                <a:latin typeface="Times New Roman" panose="02020603050405020304" pitchFamily="18" charset="0"/>
                <a:cs typeface="Times New Roman" panose="02020603050405020304" pitchFamily="18" charset="0"/>
              </a:rPr>
              <a:t> </a:t>
            </a:r>
          </a:p>
        </p:txBody>
      </p:sp>
      <p:pic>
        <p:nvPicPr>
          <p:cNvPr id="1026" name="Picture 2" descr="About | Qata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952466"/>
            <a:ext cx="11144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98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Research Areas</a:t>
            </a:r>
          </a:p>
        </p:txBody>
      </p:sp>
      <p:sp>
        <p:nvSpPr>
          <p:cNvPr id="3" name="Content Placeholder 2"/>
          <p:cNvSpPr>
            <a:spLocks noGrp="1"/>
          </p:cNvSpPr>
          <p:nvPr>
            <p:ph idx="1"/>
          </p:nvPr>
        </p:nvSpPr>
        <p:spPr>
          <a:xfrm>
            <a:off x="845881" y="1318659"/>
            <a:ext cx="5140351" cy="4215865"/>
          </a:xfrm>
        </p:spPr>
        <p:txBody>
          <a:bodyPr>
            <a:normAutofit/>
          </a:bodyPr>
          <a:lstStyle/>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Cancer</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Cardiovascular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Metabolic disorders (diabetes, obesity)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Infection &amp; immunity,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Neuroscience &amp; mental health</a:t>
            </a:r>
          </a:p>
          <a:p>
            <a:pPr marL="285750" indent="-285750">
              <a:lnSpc>
                <a:spcPct val="200000"/>
              </a:lnSpc>
              <a:buFont typeface="Wingdings" panose="05000000000000000000" pitchFamily="2" charset="2"/>
              <a:buChar char="§"/>
            </a:pPr>
            <a:endParaRPr lang="en-US" sz="1900" dirty="0">
              <a:latin typeface="Times New Roman" panose="02020603050405020304" pitchFamily="18" charset="0"/>
              <a:cs typeface="Times New Roman" panose="02020603050405020304" pitchFamily="18" charset="0"/>
            </a:endParaRPr>
          </a:p>
          <a:p>
            <a:pPr>
              <a:buClr>
                <a:srgbClr val="800000"/>
              </a:buClr>
              <a:buSzPct val="125000"/>
            </a:pPr>
            <a:endParaRPr lang="en-US" sz="1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64873" y="4225637"/>
            <a:ext cx="4211782" cy="914400"/>
          </a:xfrm>
          <a:prstGeom prst="rect">
            <a:avLst/>
          </a:prstGeom>
        </p:spPr>
        <p:txBody>
          <a:bodyPr vert="horz" wrap="none" lIns="91440" tIns="45720" rIns="91440" bIns="45720" rtlCol="0">
            <a:noAutofit/>
          </a:bodyPr>
          <a:lstStyle/>
          <a:p>
            <a:pPr marL="228600" indent="-228600"/>
            <a:endParaRPr lang="en-US" sz="2000" i="1" dirty="0">
              <a:solidFill>
                <a:srgbClr val="80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7</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6137480" y="1318660"/>
            <a:ext cx="5909913" cy="4215865"/>
          </a:xfrm>
          <a:prstGeom prst="rect">
            <a:avLst/>
          </a:prstGeom>
        </p:spPr>
        <p:txBody>
          <a:bodyPr vert="horz" lIns="91440" tIns="45720" rIns="91440" bIns="45720" rtlCol="0">
            <a:normAutofit/>
          </a:bodyPr>
          <a:lstStyle>
            <a:lvl1pPr marL="342896" indent="-342896" algn="l" defTabSz="457195" rtl="0" eaLnBrk="1" latinLnBrk="0" hangingPunct="1">
              <a:spcBef>
                <a:spcPct val="20000"/>
              </a:spcBef>
              <a:buFont typeface="Arial"/>
              <a:buChar char="•"/>
              <a:defRPr sz="1600" kern="1200">
                <a:solidFill>
                  <a:schemeClr val="tx1"/>
                </a:solidFill>
                <a:latin typeface="+mn-lt"/>
                <a:ea typeface="+mn-ea"/>
                <a:cs typeface="+mn-cs"/>
              </a:defRPr>
            </a:lvl1pPr>
            <a:lvl2pPr marL="742941" indent="-285747" algn="l" defTabSz="457195" rtl="0" eaLnBrk="1" latinLnBrk="0" hangingPunct="1">
              <a:spcBef>
                <a:spcPct val="20000"/>
              </a:spcBef>
              <a:buFont typeface="Arial"/>
              <a:buChar char="–"/>
              <a:defRPr sz="1600" kern="1200">
                <a:solidFill>
                  <a:schemeClr val="tx1"/>
                </a:solidFill>
                <a:latin typeface="+mn-lt"/>
                <a:ea typeface="+mn-ea"/>
                <a:cs typeface="+mn-cs"/>
              </a:defRPr>
            </a:lvl2pPr>
            <a:lvl3pPr marL="1142986" indent="-228597" algn="l" defTabSz="457195" rtl="0" eaLnBrk="1" latinLnBrk="0" hangingPunct="1">
              <a:spcBef>
                <a:spcPct val="20000"/>
              </a:spcBef>
              <a:buFont typeface="Arial"/>
              <a:buChar char="•"/>
              <a:defRPr sz="1600" kern="1200">
                <a:solidFill>
                  <a:schemeClr val="tx1"/>
                </a:solidFill>
                <a:latin typeface="+mn-lt"/>
                <a:ea typeface="+mn-ea"/>
                <a:cs typeface="+mn-cs"/>
              </a:defRPr>
            </a:lvl3pPr>
            <a:lvl4pPr marL="1600182" indent="-228597" algn="l" defTabSz="457195" rtl="0" eaLnBrk="1" latinLnBrk="0" hangingPunct="1">
              <a:spcBef>
                <a:spcPct val="20000"/>
              </a:spcBef>
              <a:buFont typeface="Arial"/>
              <a:buChar char="–"/>
              <a:defRPr sz="1400" kern="1200">
                <a:solidFill>
                  <a:schemeClr val="tx1"/>
                </a:solidFill>
                <a:latin typeface="+mn-lt"/>
                <a:ea typeface="+mn-ea"/>
                <a:cs typeface="+mn-cs"/>
              </a:defRPr>
            </a:lvl4pPr>
            <a:lvl5pPr marL="2057376" indent="-228597" algn="l" defTabSz="457195" rtl="0" eaLnBrk="1" latinLnBrk="0" hangingPunct="1">
              <a:spcBef>
                <a:spcPct val="20000"/>
              </a:spcBef>
              <a:buFont typeface="Arial"/>
              <a:buChar char="»"/>
              <a:defRPr sz="1400" kern="1200">
                <a:solidFill>
                  <a:schemeClr val="tx1"/>
                </a:solidFill>
                <a:latin typeface="+mn-lt"/>
                <a:ea typeface="+mn-ea"/>
                <a:cs typeface="+mn-cs"/>
              </a:defRPr>
            </a:lvl5pPr>
            <a:lvl6pPr marL="2514571" indent="-228597"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6" indent="-228597"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0" indent="-228597"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5" indent="-228597" algn="l" defTabSz="457195"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Reproductive system and infertility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Profession education</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Public health, human nutrition, population medicine</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Drug discovery</a:t>
            </a:r>
          </a:p>
          <a:p>
            <a:pPr>
              <a:buClr>
                <a:srgbClr val="800000"/>
              </a:buClr>
              <a:buSzPct val="125000"/>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12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365760" algn="ctr">
              <a:lnSpc>
                <a:spcPct val="115000"/>
              </a:lnSpc>
              <a:spcAft>
                <a:spcPts val="1000"/>
              </a:spcAft>
            </a:pP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PhD Dual Degrees</a:t>
            </a:r>
          </a:p>
        </p:txBody>
      </p:sp>
      <p:sp>
        <p:nvSpPr>
          <p:cNvPr id="3" name="Content Placeholder 2"/>
          <p:cNvSpPr>
            <a:spLocks noGrp="1"/>
          </p:cNvSpPr>
          <p:nvPr>
            <p:ph idx="1"/>
          </p:nvPr>
        </p:nvSpPr>
        <p:spPr/>
        <p:txBody>
          <a:bodyPr>
            <a:normAutofit/>
          </a:bodyPr>
          <a:lstStyle/>
          <a:p>
            <a:pPr marL="0" indent="0">
              <a:buNone/>
            </a:pPr>
            <a:endParaRPr lang="en-US" sz="2200" cap="all"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8</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4235" y="3291788"/>
            <a:ext cx="4334820" cy="707886"/>
          </a:xfrm>
          <a:prstGeom prst="rect">
            <a:avLst/>
          </a:prstGeom>
        </p:spPr>
        <p:txBody>
          <a:bodyPr wrap="square">
            <a:spAutoFit/>
          </a:bodyPr>
          <a:lstStyle/>
          <a:p>
            <a:pPr marL="342900" lvl="0" indent="-342900">
              <a:buFont typeface="Wingdings" panose="05000000000000000000" pitchFamily="2" charset="2"/>
              <a:buChar char="§"/>
            </a:pPr>
            <a:r>
              <a:rPr lang="en-US" sz="2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McGill University, Montreal, Canada</a:t>
            </a:r>
            <a:endParaRPr lang="en-US" sz="20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930" y="4047017"/>
            <a:ext cx="1956159" cy="19648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542" y="1610431"/>
            <a:ext cx="2664590" cy="12280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773" y="3999674"/>
            <a:ext cx="2752983" cy="1913784"/>
          </a:xfrm>
          <a:prstGeom prst="rect">
            <a:avLst/>
          </a:prstGeom>
        </p:spPr>
      </p:pic>
      <p:sp>
        <p:nvSpPr>
          <p:cNvPr id="13" name="Rectangle 12"/>
          <p:cNvSpPr/>
          <p:nvPr/>
        </p:nvSpPr>
        <p:spPr>
          <a:xfrm>
            <a:off x="6664908" y="2977574"/>
            <a:ext cx="4529274" cy="769441"/>
          </a:xfrm>
          <a:prstGeom prst="rect">
            <a:avLst/>
          </a:prstGeom>
        </p:spPr>
        <p:txBody>
          <a:bodyPr wrap="square">
            <a:spAutoFit/>
          </a:bodyPr>
          <a:lstStyle/>
          <a:p>
            <a:pPr lvl="0"/>
            <a:endParaRPr lang="en-US" sz="2400" dirty="0">
              <a:solidFill>
                <a:srgbClr val="1F497D"/>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University of Alberta, Alberta- Canada</a:t>
            </a:r>
          </a:p>
        </p:txBody>
      </p:sp>
      <p:sp>
        <p:nvSpPr>
          <p:cNvPr id="14" name="Rectangle 13"/>
          <p:cNvSpPr/>
          <p:nvPr/>
        </p:nvSpPr>
        <p:spPr>
          <a:xfrm>
            <a:off x="403519" y="1448284"/>
            <a:ext cx="4996253" cy="707886"/>
          </a:xfrm>
          <a:prstGeom prst="rect">
            <a:avLst/>
          </a:prstGeom>
        </p:spPr>
        <p:txBody>
          <a:bodyPr wrap="square">
            <a:spAutoFit/>
          </a:bodyPr>
          <a:lstStyle/>
          <a:p>
            <a:pPr marL="342900" lvl="0" indent="-342900">
              <a:buFont typeface="Wingdings" panose="05000000000000000000" pitchFamily="2" charset="2"/>
              <a:buChar char="§"/>
            </a:pPr>
            <a:r>
              <a:rPr lang="en-US" sz="2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Royal College of Surgeons in Ireland (RCSI)</a:t>
            </a:r>
          </a:p>
        </p:txBody>
      </p:sp>
    </p:spTree>
    <p:extLst>
      <p:ext uri="{BB962C8B-B14F-4D97-AF65-F5344CB8AC3E}">
        <p14:creationId xmlns:p14="http://schemas.microsoft.com/office/powerpoint/2010/main" val="404473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Program Requirements</a:t>
            </a:r>
          </a:p>
        </p:txBody>
      </p:sp>
      <p:sp>
        <p:nvSpPr>
          <p:cNvPr id="3" name="Content Placeholder 2"/>
          <p:cNvSpPr>
            <a:spLocks noGrp="1"/>
          </p:cNvSpPr>
          <p:nvPr>
            <p:ph idx="1"/>
          </p:nvPr>
        </p:nvSpPr>
        <p:spPr/>
        <p:txBody>
          <a:bodyPr>
            <a:normAutofit/>
          </a:bodyPr>
          <a:lstStyle/>
          <a:p>
            <a:pPr marL="0" indent="0">
              <a:buNone/>
            </a:pPr>
            <a:endParaRPr lang="en-US" sz="2200" cap="all"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9</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401053" y="1674326"/>
            <a:ext cx="6712016" cy="3416320"/>
          </a:xfrm>
          <a:prstGeom prst="rect">
            <a:avLst/>
          </a:prstGeom>
        </p:spPr>
        <p:txBody>
          <a:bodyPr wrap="square">
            <a:spAutoFit/>
          </a:bodyPr>
          <a:lstStyle/>
          <a:p>
            <a:pPr marL="285750" indent="-28575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A Master's degree in Biomedical Science or related areas in the research track with a minimum cumulative GPA of 3 out of 4.</a:t>
            </a:r>
          </a:p>
          <a:p>
            <a:endParaRPr lang="en-US" sz="2400" spc="5"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Achieve a minimum score of 68 in TOEFL </a:t>
            </a:r>
            <a:r>
              <a:rPr lang="en-US" sz="2400" spc="5" dirty="0" err="1">
                <a:latin typeface="Times New Roman" panose="02020603050405020304" pitchFamily="18" charset="0"/>
                <a:ea typeface="Times New Roman" panose="02020603050405020304" pitchFamily="18" charset="0"/>
                <a:cs typeface="Times New Roman" panose="02020603050405020304" pitchFamily="18" charset="0"/>
              </a:rPr>
              <a:t>iBT</a:t>
            </a: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 or equivalent test taken within 2 years, OR English waiver.</a:t>
            </a:r>
          </a:p>
          <a:p>
            <a:endParaRPr lang="en-US" sz="2400" spc="5"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Successfully pass the personal interview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889441" y="2093483"/>
            <a:ext cx="3295116" cy="2186550"/>
          </a:xfrm>
          <a:prstGeom prst="rect">
            <a:avLst/>
          </a:prstGeom>
        </p:spPr>
      </p:pic>
    </p:spTree>
    <p:extLst>
      <p:ext uri="{BB962C8B-B14F-4D97-AF65-F5344CB8AC3E}">
        <p14:creationId xmlns:p14="http://schemas.microsoft.com/office/powerpoint/2010/main" val="1917859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QPT3VHF6MKWP-83287781-44312</_dlc_DocId>
    <_dlc_DocIdUrl xmlns="4595ca7b-3a15-4971-af5f-cadc29c03e04">
      <Url>https://qataruniversity-prd.qu.edu.qa/_layouts/15/DocIdRedir.aspx?ID=QPT3VHF6MKWP-83287781-44312</Url>
      <Description>QPT3VHF6MKWP-83287781-44312</Description>
    </_dlc_DocIdUrl>
  </documentManagement>
</p:properties>
</file>

<file path=customXml/itemProps1.xml><?xml version="1.0" encoding="utf-8"?>
<ds:datastoreItem xmlns:ds="http://schemas.openxmlformats.org/officeDocument/2006/customXml" ds:itemID="{E5B10DCC-80F0-440E-8639-3A64548EF009}"/>
</file>

<file path=customXml/itemProps2.xml><?xml version="1.0" encoding="utf-8"?>
<ds:datastoreItem xmlns:ds="http://schemas.openxmlformats.org/officeDocument/2006/customXml" ds:itemID="{28AB07E7-C16B-49FD-AB58-D7D4745EA404}"/>
</file>

<file path=customXml/itemProps3.xml><?xml version="1.0" encoding="utf-8"?>
<ds:datastoreItem xmlns:ds="http://schemas.openxmlformats.org/officeDocument/2006/customXml" ds:itemID="{039756E4-F229-4CCA-BA65-D81714865EF2}"/>
</file>

<file path=customXml/itemProps4.xml><?xml version="1.0" encoding="utf-8"?>
<ds:datastoreItem xmlns:ds="http://schemas.openxmlformats.org/officeDocument/2006/customXml" ds:itemID="{DAEF3739-D214-47FA-90C6-EC47C61BFF5D}"/>
</file>

<file path=docProps/app.xml><?xml version="1.0" encoding="utf-8"?>
<Properties xmlns="http://schemas.openxmlformats.org/officeDocument/2006/extended-properties" xmlns:vt="http://schemas.openxmlformats.org/officeDocument/2006/docPropsVTypes">
  <TotalTime>5925</TotalTime>
  <Words>5275</Words>
  <Application>Microsoft Office PowerPoint</Application>
  <PresentationFormat>Widescreen</PresentationFormat>
  <Paragraphs>1041</Paragraphs>
  <Slides>68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Batang</vt:lpstr>
      <vt:lpstr>Calibri</vt:lpstr>
      <vt:lpstr>Calibri Light</vt:lpstr>
      <vt:lpstr>Courier New</vt:lpstr>
      <vt:lpstr>Helvetica Neue</vt:lpstr>
      <vt:lpstr>Times New Roman</vt:lpstr>
      <vt:lpstr>Wingdings</vt:lpstr>
      <vt:lpstr>Office Theme</vt:lpstr>
      <vt:lpstr>PowerPoint Presentation</vt:lpstr>
      <vt:lpstr>PowerPoint Presentation</vt:lpstr>
      <vt:lpstr>PhD Biomedical Sciences </vt:lpstr>
      <vt:lpstr>PhD Biomedical Sciences </vt:lpstr>
      <vt:lpstr> Study Plan </vt:lpstr>
      <vt:lpstr>Typical milestones for incoming students</vt:lpstr>
      <vt:lpstr>Research Areas</vt:lpstr>
      <vt:lpstr>PhD Dual Degrees</vt:lpstr>
      <vt:lpstr>Program Requirements</vt:lpstr>
      <vt:lpstr>Required Documents</vt:lpstr>
      <vt:lpstr>PowerPoint Presentation</vt:lpstr>
      <vt:lpstr>PowerPoint Presentation</vt:lpstr>
      <vt:lpstr>PowerPoint Presentation</vt:lpstr>
      <vt:lpstr>PowerPoint Presentation</vt:lpstr>
      <vt:lpstr>PowerPoint Presentation</vt:lpstr>
      <vt:lpstr>PowerPoint Presentation</vt:lpstr>
      <vt:lpstr>Skills</vt:lpstr>
      <vt:lpstr>PowerPoint Presentation</vt:lpstr>
      <vt:lpstr>Admission criteria</vt:lpstr>
      <vt:lpstr>Program standing</vt:lpstr>
      <vt:lpstr>Degree Requirement and Study plan:</vt:lpstr>
      <vt:lpstr>PowerPoint Presentation</vt:lpstr>
      <vt:lpstr>PowerPoint Presentation</vt:lpstr>
      <vt:lpstr>About the certificate </vt:lpstr>
      <vt:lpstr>Study Plan</vt:lpstr>
      <vt:lpstr>PowerPoint Presentation</vt:lpstr>
      <vt:lpstr>PowerPoint Presentation</vt:lpstr>
      <vt:lpstr> </vt:lpstr>
      <vt:lpstr>PowerPoint Presentation</vt:lpstr>
      <vt:lpstr>PowerPoint Presentation</vt:lpstr>
      <vt:lpstr>MSc Advanced Clinical Practice Study Plan</vt:lpstr>
      <vt:lpstr>Graduate Assistantship </vt:lpstr>
      <vt:lpstr>PowerPoint Presentation</vt:lpstr>
      <vt:lpstr>Program Mission</vt:lpstr>
      <vt:lpstr>PowerPoint Presentation</vt:lpstr>
      <vt:lpstr>Admission criteria</vt:lpstr>
      <vt:lpstr>Admission</vt:lpstr>
      <vt:lpstr>Degree requirement</vt:lpstr>
      <vt:lpstr>Study Plan</vt:lpstr>
      <vt:lpstr>Program Faculty - QU </vt:lpstr>
      <vt:lpstr>Guest lecturers</vt:lpstr>
      <vt:lpstr>Clinical Team</vt:lpstr>
      <vt:lpstr>What kind of Clinical Training is involved? </vt:lpstr>
      <vt:lpstr>PowerPoint Presentation</vt:lpstr>
      <vt:lpstr>Program Mission:</vt:lpstr>
      <vt:lpstr>Skills</vt:lpstr>
      <vt:lpstr>PowerPoint Presentation</vt:lpstr>
      <vt:lpstr>Admission Criteria</vt:lpstr>
      <vt:lpstr>Previous Admissions </vt:lpstr>
      <vt:lpstr>The MPH Program</vt:lpstr>
      <vt:lpstr>Degree requirement</vt:lpstr>
      <vt:lpstr>Study Plan</vt:lpstr>
      <vt:lpstr>Important Information</vt:lpstr>
      <vt:lpstr>Contacts</vt:lpstr>
      <vt:lpstr>PowerPoint Presentation</vt:lpstr>
      <vt:lpstr>Program Mission:</vt:lpstr>
      <vt:lpstr>PowerPoint Presentation</vt:lpstr>
      <vt:lpstr>Admission Criteria</vt:lpstr>
      <vt:lpstr>Admission criteria.. continued</vt:lpstr>
      <vt:lpstr>Degree requirement</vt:lpstr>
      <vt:lpstr>Study Plan</vt:lpstr>
      <vt:lpstr>Masters Thesis</vt:lpstr>
      <vt:lpstr>Important Information</vt:lpstr>
      <vt:lpstr>Contacts</vt:lpstr>
      <vt:lpstr>Admission Process: </vt:lpstr>
      <vt:lpstr>Tuition Fees and Penalties:</vt:lpstr>
      <vt:lpstr>Graduate Assistant (GA)</vt:lpstr>
      <vt:lpstr>Office of Graduate Studies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Abdulsalam Saif Ibrahim</dc:creator>
  <cp:lastModifiedBy>Maha Abdulla H I Al-Asmakh</cp:lastModifiedBy>
  <cp:revision>123</cp:revision>
  <dcterms:created xsi:type="dcterms:W3CDTF">2020-09-17T06:06:30Z</dcterms:created>
  <dcterms:modified xsi:type="dcterms:W3CDTF">2021-02-02T17:49:50Z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ae4430db-10e3-4646-9584-017afb7ba525</vt:lpwstr>
  </property>
</Properties>
</file>