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9" r:id="rId7"/>
    <p:sldId id="290" r:id="rId8"/>
    <p:sldId id="291" r:id="rId9"/>
    <p:sldId id="268" r:id="rId10"/>
    <p:sldId id="269" r:id="rId11"/>
    <p:sldId id="29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7" r:id="rId21"/>
    <p:sldId id="293" r:id="rId22"/>
    <p:sldId id="282" r:id="rId23"/>
    <p:sldId id="283" r:id="rId24"/>
    <p:sldId id="284" r:id="rId25"/>
    <p:sldId id="285" r:id="rId26"/>
    <p:sldId id="288" r:id="rId27"/>
    <p:sldId id="286" r:id="rId28"/>
    <p:sldId id="294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56F0906-BC6B-467B-BEAD-B1535AD4A47B}">
  <a:tblStyle styleId="{A56F0906-BC6B-467B-BEAD-B1535AD4A47B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/>
    <p:restoredTop sz="93692"/>
  </p:normalViewPr>
  <p:slideViewPr>
    <p:cSldViewPr snapToGrid="0" snapToObjects="1">
      <p:cViewPr varScale="1">
        <p:scale>
          <a:sx n="106" d="100"/>
          <a:sy n="106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336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48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31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66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834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607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421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80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78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29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130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35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resources and assistance to seek and where; we will give you vocabulary to be able to discuss issues around program evaluation. 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910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67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14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02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33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8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46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84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50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6"/>
            <a:ext cx="9144000" cy="45291"/>
            <a:chOff x="0" y="1613646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3000"/>
            <a:ext cx="9144000" cy="45291"/>
            <a:chOff x="0" y="1613646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7"/>
            <a:ext cx="4910327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7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3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7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6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5000"/>
            <a:ext cx="9144000" cy="45291"/>
            <a:chOff x="0" y="1613646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9" cy="1252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5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9" y="-76199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8" y="2574131"/>
            <a:ext cx="5516562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8" y="53181"/>
            <a:ext cx="5516562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9" y="3406355"/>
            <a:ext cx="6858000" cy="45291"/>
            <a:chOff x="0" y="1613646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60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60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6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6"/>
            <a:ext cx="9144000" cy="45291"/>
            <a:chOff x="0" y="1613646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3000"/>
            <a:ext cx="9144000" cy="45291"/>
            <a:chOff x="0" y="1613646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5"/>
            <a:ext cx="3653116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8"/>
            <a:ext cx="3653116" cy="883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70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9" cy="4983479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9"/>
            <a:ext cx="9144000" cy="45291"/>
            <a:chOff x="0" y="1613646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2"/>
            <a:ext cx="9144000" cy="45291"/>
            <a:chOff x="0" y="1613646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9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9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9"/>
            <a:ext cx="3931919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9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9"/>
            <a:ext cx="3931919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9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8"/>
            <a:ext cx="9144000" cy="45291"/>
            <a:chOff x="0" y="1613646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6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8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17169" algn="l" rtl="0">
              <a:spcBef>
                <a:spcPts val="44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234950" algn="l" rtl="0">
              <a:spcBef>
                <a:spcPts val="40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40030" algn="l" rtl="0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246380" algn="l" rtl="0">
              <a:spcBef>
                <a:spcPts val="360"/>
              </a:spcBef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7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7: Substantive Experiments (cont.)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</a:t>
            </a:r>
            <a:r>
              <a:rPr lang="en-GB" sz="2375"/>
              <a:t>9</a:t>
            </a: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Example:</a:t>
            </a:r>
            <a:b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Internet Privacy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33350" y="1990726"/>
            <a:ext cx="8801100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3200" b="1" i="0" u="none" strike="noStrike" cap="none" dirty="0" smtClean="0">
                <a:solidFill>
                  <a:schemeClr val="lt1"/>
                </a:solidFill>
                <a:sym typeface="Corbel"/>
              </a:rPr>
              <a:t>Implications: overall, study participants are not satisfied with typical privacy practices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3200" b="1" i="0" u="none" strike="noStrike" cap="none" dirty="0" smtClean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3200" dirty="0" smtClean="0"/>
              <a:t>Limitations</a:t>
            </a:r>
          </a:p>
          <a:p>
            <a:pPr lvl="1"/>
            <a:r>
              <a:rPr lang="en-GB" sz="2800" dirty="0"/>
              <a:t>Operationalization (response options may not fully capture respondents’ dismay over the policies described in the vignettes).</a:t>
            </a:r>
          </a:p>
          <a:p>
            <a:pPr lvl="1"/>
            <a:r>
              <a:rPr lang="en-GB" sz="2800" dirty="0"/>
              <a:t>Generalizability (non-representative sample)</a:t>
            </a:r>
          </a:p>
          <a:p>
            <a:pPr lvl="1"/>
            <a:r>
              <a:rPr lang="en-GB" sz="2800" dirty="0"/>
              <a:t>Other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Clicker Question 10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3"/>
          </a:xfrm>
        </p:spPr>
        <p:txBody>
          <a:bodyPr/>
          <a:lstStyle/>
          <a:p>
            <a:pPr marL="137160" indent="0">
              <a:buNone/>
            </a:pPr>
            <a:r>
              <a:rPr lang="en-US" sz="2800" dirty="0" smtClean="0"/>
              <a:t>Indicate which you believe is the most important limitation of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Martin and Shilton </a:t>
            </a:r>
            <a:r>
              <a:rPr lang="en-US" sz="2800" dirty="0" smtClean="0"/>
              <a:t>study: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dirty="0" smtClean="0"/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Operationalization (response options may not fully capture respondents’ dismay over the policies described in the vignettes). 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Generalizability (non-representative sample)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Other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9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52400" y="1905000"/>
            <a:ext cx="8839199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Technique developed in the field of market research. Allows researchers to assess the importance of multiple factors in a person’s choice.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Respondents asked to choose between two or more options, which may vary on some or all of the factors.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Various statistical techniques can be used to </a:t>
            </a:r>
            <a:r>
              <a:rPr lang="en-GB" sz="2600" b="1" i="0" u="none" strike="noStrike" cap="none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analyze</a:t>
            </a: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the data.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Analysis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Example: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 Bailouts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763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Study: Bechtel et al., 2015, “Policy Design and Domestic Support for International Bailouts,” working paper.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Question: is opposition to financial bailout of failing Eurozone countries conditional on characteristics of the bailout package?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Hypotheses: support will be affected by cost, burden-sharing, conditionality, and endorsements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Approach: representative online sample of 4,655 German adults, fully randomized conjoint design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Example: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 Bailouts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7630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Design: values of seven factors randomly assigned to create bailout profiles. Each respondent asked to indicate whether they would support each proposal. 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Conjoint Example: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EU Bailouts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381000" y="2209800"/>
          <a:ext cx="8534400" cy="3962350"/>
        </p:xfrm>
        <a:graphic>
          <a:graphicData uri="http://schemas.openxmlformats.org/drawingml/2006/table">
            <a:tbl>
              <a:tblPr firstRow="1" bandRow="1">
                <a:noFill/>
                <a:tableStyleId>{A56F0906-BC6B-467B-BEAD-B1535AD4A47B}</a:tableStyleId>
              </a:tblPr>
              <a:tblGrid>
                <a:gridCol w="3962400"/>
                <a:gridCol w="2286000"/>
                <a:gridCol w="2286000"/>
              </a:tblGrid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/>
                        <a:t>Scenario 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/>
                        <a:t>Scenario 2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Germany’s contribution to the bailout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418 bn €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123 bn €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Germany’s share of the bailout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19%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27%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Haircut for private investors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50%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30%</a:t>
                      </a:r>
                    </a:p>
                  </a:txBody>
                  <a:tcPr marL="91450" marR="91450" marT="45725" marB="45725"/>
                </a:tc>
              </a:tr>
              <a:tr h="8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Conditions for receiving 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5% cut in public expenditures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15% cuts of public sector jobs</a:t>
                      </a:r>
                    </a:p>
                  </a:txBody>
                  <a:tcPr marL="91450" marR="91450" marT="45725" marB="45725"/>
                </a:tc>
              </a:tr>
              <a:tr h="809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Bailout endorsed by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Bundesbank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European Central Bank</a:t>
                      </a:r>
                    </a:p>
                  </a:txBody>
                  <a:tcPr marL="91450" marR="91450" marT="45725" marB="45725"/>
                </a:tc>
              </a:tr>
              <a:tr h="468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Receiving country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Greece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800" b="1"/>
                        <a:t>Ireland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88" name="Shape 288"/>
          <p:cNvSpPr txBox="1"/>
          <p:nvPr/>
        </p:nvSpPr>
        <p:spPr>
          <a:xfrm>
            <a:off x="285750" y="6211669"/>
            <a:ext cx="84582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b="0" i="1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Note: Figure illustrates experimental designs for the conjoint analysis</a:t>
            </a:r>
            <a:r>
              <a:rPr lang="en-GB" sz="1800" b="0" i="1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04800" y="1834117"/>
            <a:ext cx="8458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Figure 1: Conjoint Experimental Design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79400" y="6477000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Policy Dimensions &amp; Values for the Bailout Conjoint Experiment</a:t>
            </a:r>
          </a:p>
        </p:txBody>
      </p:sp>
      <p:pic>
        <p:nvPicPr>
          <p:cNvPr id="297" name="Shape 29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12" y="1752600"/>
            <a:ext cx="8069387" cy="455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76200" y="6477000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699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Results: most respondents hold conditional preferences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lang="en-GB" sz="3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5" name="Shape 305" descr="Screen Clipp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752600"/>
            <a:ext cx="6248399" cy="465934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76200" y="6486525"/>
            <a:ext cx="5562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Results: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financial considerations have the largest marginal effects</a:t>
            </a:r>
            <a:b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lang="en-GB" sz="432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Cost to Germany and share covered by Germany have the largest marginal effects on opposition to bailout packages</a:t>
            </a:r>
          </a:p>
          <a:p>
            <a:pPr marL="342900" marR="0" lvl="0" indent="-342900" algn="l" rtl="0"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09600"/>
            <a:ext cx="901992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76200" y="6457950"/>
            <a:ext cx="2981325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Bechtel,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Hainmueller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i="1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Margalit</a:t>
            </a:r>
            <a:r>
              <a:rPr lang="en-GB" i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(2014)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7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263" cy="44679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Continue examples of substantive survey experiment approaches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Conjoint Example:</a:t>
            </a:r>
            <a:br>
              <a:rPr lang="en-US" sz="3600" dirty="0" smtClean="0"/>
            </a:br>
            <a:r>
              <a:rPr lang="en-US" sz="3600" dirty="0" smtClean="0"/>
              <a:t>EU Bailouts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" y="1914525"/>
            <a:ext cx="8743950" cy="4867275"/>
          </a:xfrm>
        </p:spPr>
        <p:txBody>
          <a:bodyPr/>
          <a:lstStyle/>
          <a:p>
            <a:r>
              <a:rPr lang="en-US" sz="2800" dirty="0" smtClean="0"/>
              <a:t>Implications: efficient method for identifying the importance of a large set of factors on individual choice</a:t>
            </a:r>
          </a:p>
          <a:p>
            <a:r>
              <a:rPr lang="en-US" sz="2800" dirty="0" smtClean="0"/>
              <a:t>Limitations</a:t>
            </a:r>
          </a:p>
          <a:p>
            <a:pPr lvl="1"/>
            <a:r>
              <a:rPr lang="en-US" sz="2800" dirty="0"/>
              <a:t>External validity (vignette factors may not capture relevant dimensions)</a:t>
            </a:r>
          </a:p>
          <a:p>
            <a:pPr lvl="1"/>
            <a:r>
              <a:rPr lang="en-US" sz="2800" dirty="0"/>
              <a:t>Measurement error (respondents may have limited information)</a:t>
            </a:r>
          </a:p>
          <a:p>
            <a:pPr lvl="1"/>
            <a:r>
              <a:rPr lang="en-US" sz="2800" dirty="0" smtClean="0"/>
              <a:t>Other?</a:t>
            </a:r>
            <a:endParaRPr lang="en-US" sz="2800" dirty="0"/>
          </a:p>
          <a:p>
            <a:pPr marL="13716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93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Clicker Question 11</a:t>
            </a:r>
            <a:endParaRPr lang="en-US" sz="36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3"/>
          </a:xfrm>
        </p:spPr>
        <p:txBody>
          <a:bodyPr/>
          <a:lstStyle/>
          <a:p>
            <a:pPr marL="137160" indent="0">
              <a:buNone/>
            </a:pPr>
            <a:r>
              <a:rPr lang="en-US" sz="2800" dirty="0" smtClean="0"/>
              <a:t>Indicate which you believe is the most important limitation of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Bechtel et al. </a:t>
            </a:r>
            <a:r>
              <a:rPr lang="en-US" sz="2800" dirty="0" smtClean="0"/>
              <a:t>study: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dirty="0" smtClean="0"/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External validity (vignette factors may not capture relevant dimensions)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Measurement error (respondents may have limited information)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Other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Experiments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04800" y="1905000"/>
            <a:ext cx="8534399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Methodology often used to elicit responses to sensitive questions.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Treatment group views a list of non-sensitive questions, asked to report how many they support or agree with.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Control group views same list of non-sensitive questions with one sensitive question added, also asked how many they agree with.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Compare % supported between treatment and control groups as an estimate of support in the population.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dirty="0"/>
              <a:t>A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llows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aggregate comparisons.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Noto Sans Symbols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90500" y="1839036"/>
            <a:ext cx="8763000" cy="4495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Study: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Holbrook and </a:t>
            </a:r>
            <a:r>
              <a:rPr lang="en-GB" sz="2400" b="1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Krosnick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2010. “Social Desirability Bias in Voter Turnout Reports.” </a:t>
            </a:r>
            <a:r>
              <a:rPr lang="en-GB" sz="2400" b="1" i="1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POQ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400" b="1" i="0" u="none" strike="noStrike" cap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Question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percent of </a:t>
            </a:r>
            <a:r>
              <a:rPr lang="en-GB" dirty="0" smtClean="0"/>
              <a:t>respondents turned out to vote in the 2000 US Presidential Election? </a:t>
            </a:r>
          </a:p>
          <a:p>
            <a:pPr indent="-342900"/>
            <a:r>
              <a:rPr lang="en-GB" dirty="0"/>
              <a:t>Challenge: survey respondents frequently over-report their turnout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Approach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</a:t>
            </a: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with </a:t>
            </a:r>
            <a:r>
              <a:rPr lang="en-GB" dirty="0" smtClean="0"/>
              <a:t>4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/5 items (one phone, one internet), compared to direct turnout question. </a:t>
            </a: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Hypothesis: </a:t>
            </a: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biased reports of turnout less likely when response is anonymized.</a:t>
            </a: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33349" y="1847850"/>
            <a:ext cx="8810625" cy="4171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dirty="0" smtClean="0"/>
              <a:t>Two studies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endParaRPr lang="en-GB" sz="2800" dirty="0" smtClean="0"/>
          </a:p>
          <a:p>
            <a:pPr lvl="1" indent="-342900">
              <a:spcBef>
                <a:spcPts val="0"/>
              </a:spcBef>
              <a:buClr>
                <a:schemeClr val="accent1"/>
              </a:buClr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1) Telephone sample of 898 nationally representative adults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b="1" i="0" u="none" strike="noStrike" cap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2" indent="-342900">
              <a:spcBef>
                <a:spcPts val="0"/>
              </a:spcBef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Three experimental conditions</a:t>
            </a:r>
          </a:p>
          <a:p>
            <a:pPr lvl="3" indent="-342900">
              <a:spcBef>
                <a:spcPts val="0"/>
              </a:spcBef>
            </a:pPr>
            <a:r>
              <a:rPr lang="en-GB" sz="1800" dirty="0" smtClean="0"/>
              <a:t>One third asked whether they turned out in previous presidential election</a:t>
            </a:r>
          </a:p>
          <a:p>
            <a:pPr lvl="3" indent="-342900">
              <a:spcBef>
                <a:spcPts val="0"/>
              </a:spcBef>
            </a:pPr>
            <a:r>
              <a:rPr lang="en-GB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One third asked how many of four political activities they did </a:t>
            </a:r>
          </a:p>
          <a:p>
            <a:pPr lvl="3" indent="-342900">
              <a:spcBef>
                <a:spcPts val="0"/>
              </a:spcBef>
            </a:pPr>
            <a:r>
              <a:rPr lang="en-GB" sz="1800" dirty="0" smtClean="0"/>
              <a:t>One third asked how many of same four plus voting in last election</a:t>
            </a:r>
          </a:p>
          <a:p>
            <a:pPr marL="1028700" lvl="3" indent="0">
              <a:spcBef>
                <a:spcPts val="0"/>
              </a:spcBef>
              <a:buNone/>
            </a:pPr>
            <a:endParaRPr lang="en-GB" sz="1800" dirty="0" smtClean="0"/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2) Same design but with an internet sample of 1175 adults</a:t>
            </a:r>
          </a:p>
          <a:p>
            <a:pPr marL="342900" lvl="1" indent="0">
              <a:spcBef>
                <a:spcPts val="0"/>
              </a:spcBef>
              <a:buNone/>
            </a:pP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53097" y="1231464"/>
            <a:ext cx="4581173" cy="5733580"/>
          </a:xfrm>
          <a:prstGeom prst="rect">
            <a:avLst/>
          </a:prstGeom>
        </p:spPr>
      </p:pic>
      <p:sp>
        <p:nvSpPr>
          <p:cNvPr id="5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" name="Shape 320"/>
          <p:cNvSpPr txBox="1"/>
          <p:nvPr/>
        </p:nvSpPr>
        <p:spPr>
          <a:xfrm>
            <a:off x="76200" y="6457950"/>
            <a:ext cx="2981325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i="1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Holbrook and </a:t>
            </a:r>
            <a:r>
              <a:rPr lang="en-GB" i="1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Krosnick</a:t>
            </a:r>
            <a:r>
              <a:rPr lang="en-GB" i="1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(2010) </a:t>
            </a:r>
            <a:endParaRPr lang="en-GB" i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Large Mode Effects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25" y="1876426"/>
            <a:ext cx="8829675" cy="4848224"/>
          </a:xfrm>
        </p:spPr>
        <p:txBody>
          <a:bodyPr/>
          <a:lstStyle/>
          <a:p>
            <a:r>
              <a:rPr lang="en-US" sz="2800" dirty="0" smtClean="0"/>
              <a:t>Directly reported turnout in the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telephone survey </a:t>
            </a:r>
            <a:r>
              <a:rPr lang="en-US" sz="2800" dirty="0" smtClean="0"/>
              <a:t>was significantly higher than the turnout rate that was inferred from the list comparison.</a:t>
            </a:r>
          </a:p>
          <a:p>
            <a:r>
              <a:rPr lang="en-US" sz="2800" dirty="0" smtClean="0"/>
              <a:t>Directly reported turnout in the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internet survey </a:t>
            </a:r>
            <a:r>
              <a:rPr lang="en-US" sz="2800" dirty="0" smtClean="0"/>
              <a:t>was not statistically different from the turnout rate inferred from the list comparison.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58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228600" y="1895476"/>
            <a:ext cx="8724900" cy="4781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Implications: many applications in which respondents are more likely to truthfully reveal sensitive information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800" b="1" i="0" u="none" strike="noStrike" cap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dirty="0" smtClean="0"/>
              <a:t>Limitations</a:t>
            </a:r>
          </a:p>
          <a:p>
            <a:pPr lvl="1"/>
            <a:r>
              <a:rPr lang="en-GB" sz="2400" dirty="0"/>
              <a:t>Inferential limitations (method does not allow individual-level inferences)</a:t>
            </a:r>
          </a:p>
          <a:p>
            <a:pPr lvl="1"/>
            <a:r>
              <a:rPr lang="en-GB" sz="2400" dirty="0"/>
              <a:t>Comparisons (two studies use different </a:t>
            </a:r>
            <a:r>
              <a:rPr lang="en-GB" sz="2400" dirty="0" smtClean="0"/>
              <a:t>samples)</a:t>
            </a:r>
          </a:p>
          <a:p>
            <a:pPr lvl="1"/>
            <a:r>
              <a:rPr lang="en-GB" sz="2400" dirty="0" smtClean="0"/>
              <a:t>Other?</a:t>
            </a:r>
            <a:endParaRPr lang="en-GB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List </a:t>
            </a: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Experiment: Voter Turnout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Clicker Question 12</a:t>
            </a:r>
            <a:endParaRPr lang="en-US" sz="3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213" y="1852863"/>
            <a:ext cx="8981574" cy="4896853"/>
          </a:xfrm>
        </p:spPr>
        <p:txBody>
          <a:bodyPr/>
          <a:lstStyle/>
          <a:p>
            <a:pPr marL="137160" indent="0">
              <a:buNone/>
            </a:pPr>
            <a:r>
              <a:rPr lang="en-US" sz="2800" dirty="0" smtClean="0"/>
              <a:t>Indicate which you believe is the most important limitation of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Holbrook &amp;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Krosnick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study:</a:t>
            </a:r>
          </a:p>
          <a:p>
            <a:pPr marL="342900" lvl="1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400" dirty="0" smtClean="0"/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Font typeface="Noto Sans Symbols"/>
              <a:buAutoNum type="alphaLcParenR"/>
            </a:pPr>
            <a:r>
              <a:rPr lang="en-GB" sz="2800" dirty="0" smtClean="0"/>
              <a:t>Inferential limitations </a:t>
            </a:r>
            <a:r>
              <a:rPr lang="en-GB" sz="2800" dirty="0"/>
              <a:t>(method does not allow individual-level inferences)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Comparisons (two studies use different samples)</a:t>
            </a:r>
          </a:p>
          <a:p>
            <a:pPr marL="800100" lvl="1" indent="-457200">
              <a:spcBef>
                <a:spcPts val="0"/>
              </a:spcBef>
              <a:buClr>
                <a:schemeClr val="accent1"/>
              </a:buClr>
              <a:buAutoNum type="alphaLcParenR"/>
            </a:pPr>
            <a:r>
              <a:rPr lang="en-GB" sz="2800" dirty="0" smtClean="0"/>
              <a:t>Other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Experiments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90500" y="1686635"/>
            <a:ext cx="87630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Vignettes are descriptions of people, situations, or scenarios that have multiple factors or dimensions</a:t>
            </a:r>
            <a:r>
              <a:rPr lang="en-GB" sz="2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Similar to framing experiments, but often they contain many factors.</a:t>
            </a:r>
            <a:endParaRPr lang="en-GB"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9250" marR="0" lvl="1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vignette experiments, the researcher varies the factors in the vignettes provided to experimental subjects.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269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Advantage: allows the researcher to observe how </a:t>
            </a:r>
            <a:r>
              <a:rPr lang="en-GB" sz="2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multiple factors interact</a:t>
            </a:r>
            <a:endParaRPr lang="en-GB"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269"/>
              <a:buFont typeface="Noto Sans Symbols"/>
              <a:buNone/>
            </a:pPr>
            <a:endParaRPr sz="2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53"/>
              <a:buFont typeface="Noto Sans Symbols"/>
              <a:buChar char="●"/>
            </a:pPr>
            <a:r>
              <a:rPr lang="en-GB" sz="2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Disadvantage: number of interactions/treatments can increase quickly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4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1800"/>
              <a:buFont typeface="Noto Sans Symbols"/>
              <a:buNone/>
            </a:pPr>
            <a:endParaRPr sz="204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Example: </a:t>
            </a:r>
            <a:br>
              <a:rPr lang="en-GB" sz="36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Internet Privacy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66700" y="1839035"/>
            <a:ext cx="86105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>
                <a:solidFill>
                  <a:schemeClr val="lt1"/>
                </a:solidFill>
                <a:sym typeface="Corbel"/>
              </a:rPr>
              <a:t>Study: 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Martin and </a:t>
            </a:r>
            <a:r>
              <a:rPr lang="en-GB" b="1" i="0" u="none" strike="noStrike" cap="none" dirty="0" err="1" smtClean="0">
                <a:solidFill>
                  <a:schemeClr val="lt1"/>
                </a:solidFill>
                <a:sym typeface="Corbel"/>
              </a:rPr>
              <a:t>Shilton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, 2016. “Why Experience Matters to Privacy,” </a:t>
            </a:r>
            <a:r>
              <a:rPr lang="en-GB" b="1" i="1" u="none" strike="noStrike" cap="none" dirty="0" smtClean="0">
                <a:solidFill>
                  <a:schemeClr val="lt1"/>
                </a:solidFill>
                <a:sym typeface="Corbel"/>
              </a:rPr>
              <a:t>Journal for the Association of Information Science and Technology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.</a:t>
            </a:r>
            <a:endParaRPr lang="en-GB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89653"/>
            </a:pPr>
            <a:r>
              <a:rPr lang="en-GB" b="1" i="0" u="none" strike="noStrike" cap="none" dirty="0">
                <a:solidFill>
                  <a:schemeClr val="lt1"/>
                </a:solidFill>
                <a:sym typeface="Corbel"/>
              </a:rPr>
              <a:t>Question: 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how does </a:t>
            </a:r>
            <a:r>
              <a:rPr lang="en-GB" dirty="0" smtClean="0"/>
              <a:t>consumers’ experience impact </a:t>
            </a:r>
            <a:r>
              <a:rPr lang="en-GB" dirty="0"/>
              <a:t>context-dependent privacy </a:t>
            </a:r>
            <a:r>
              <a:rPr lang="en-GB" dirty="0" smtClean="0"/>
              <a:t>expectations for mobile applications? </a:t>
            </a:r>
            <a:endParaRPr lang="en-GB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>
                <a:solidFill>
                  <a:schemeClr val="lt1"/>
                </a:solidFill>
                <a:sym typeface="Corbel"/>
              </a:rPr>
              <a:t>Approach: </a:t>
            </a: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generated ~77,000 vignettes based on random combinations of five factors</a:t>
            </a:r>
            <a:endParaRPr lang="en-GB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Sample: 1,925 Mechanical Turk respondents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endParaRPr lang="en-GB" b="1" i="0" u="none" strike="noStrike" cap="none" dirty="0" smtClean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b="1" i="0" u="none" strike="noStrike" cap="none" dirty="0" smtClean="0">
                <a:solidFill>
                  <a:schemeClr val="lt1"/>
                </a:solidFill>
                <a:sym typeface="Corbel"/>
              </a:rPr>
              <a:t>Hypothesis: more frequent app users will rely less on general privacy expectations and more on contextual factors in judging whether privacy policies meet their expectations </a:t>
            </a: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818"/>
              <a:buFont typeface="Noto Sans Symbols"/>
              <a:buNone/>
            </a:pPr>
            <a:endParaRPr sz="222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Vignette Example:</a:t>
            </a:r>
            <a:b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Internet Privacy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10599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sz="28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Five factors</a:t>
            </a:r>
            <a:endParaRPr lang="en-GB"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marR="0" lvl="1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sym typeface="Corbel"/>
              </a:rPr>
              <a:t>Frequency of use </a:t>
            </a:r>
          </a:p>
          <a:p>
            <a:pPr marL="685800" marR="0" lvl="1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187"/>
              <a:buFont typeface="Noto Sans Symbols"/>
              <a:buChar char="●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sym typeface="Corbel"/>
              </a:rPr>
              <a:t>Context (games, weather, social networking, navigation, music, banking/finance, shopping/retail, productivity)</a:t>
            </a:r>
          </a:p>
          <a:p>
            <a:pPr lvl="1" indent="-342899">
              <a:lnSpc>
                <a:spcPct val="90000"/>
              </a:lnSpc>
              <a:spcBef>
                <a:spcPts val="0"/>
              </a:spcBef>
              <a:buSzPct val="90187"/>
            </a:pPr>
            <a:r>
              <a:rPr lang="en-GB" sz="2400" dirty="0" smtClean="0"/>
              <a:t>Data collector (app </a:t>
            </a:r>
            <a:r>
              <a:rPr lang="en-GB" sz="2400" dirty="0"/>
              <a:t>developer, mobile phone provider, </a:t>
            </a:r>
            <a:r>
              <a:rPr lang="en-GB" sz="2400" dirty="0" smtClean="0"/>
              <a:t>third party)</a:t>
            </a:r>
          </a:p>
          <a:p>
            <a:pPr lvl="1" indent="-342899">
              <a:lnSpc>
                <a:spcPct val="90000"/>
              </a:lnSpc>
              <a:spcBef>
                <a:spcPts val="0"/>
              </a:spcBef>
              <a:buSzPct val="90187"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sym typeface="Corbel"/>
              </a:rPr>
              <a:t>Info type (</a:t>
            </a:r>
            <a:r>
              <a:rPr lang="en-GB" sz="2400" dirty="0" smtClean="0"/>
              <a:t>location</a:t>
            </a:r>
            <a:r>
              <a:rPr lang="en-GB" sz="2400" dirty="0"/>
              <a:t>, accelerometer, demographic, images, keywords, name, friends, </a:t>
            </a:r>
            <a:r>
              <a:rPr lang="en-GB" sz="2400" dirty="0" smtClean="0"/>
              <a:t>contact lists)</a:t>
            </a:r>
          </a:p>
          <a:p>
            <a:pPr lvl="1" indent="-342899">
              <a:lnSpc>
                <a:spcPct val="90000"/>
              </a:lnSpc>
              <a:spcBef>
                <a:spcPts val="0"/>
              </a:spcBef>
              <a:buSzPct val="90187"/>
            </a:pPr>
            <a:r>
              <a:rPr lang="en-GB" sz="2400" dirty="0"/>
              <a:t>Transmission </a:t>
            </a:r>
            <a:r>
              <a:rPr lang="en-GB" sz="2400" dirty="0" smtClean="0"/>
              <a:t>principles (how </a:t>
            </a:r>
            <a:r>
              <a:rPr lang="en-GB" sz="2400" dirty="0"/>
              <a:t>the data are reused or stored, </a:t>
            </a:r>
            <a:r>
              <a:rPr lang="en-GB" sz="2400" dirty="0" smtClean="0"/>
              <a:t>whether used </a:t>
            </a:r>
            <a:r>
              <a:rPr lang="en-GB" sz="2400" dirty="0"/>
              <a:t>to target ads or track </a:t>
            </a:r>
            <a:r>
              <a:rPr lang="en-GB" sz="2400" dirty="0" smtClean="0"/>
              <a:t>users)</a:t>
            </a:r>
          </a:p>
          <a:p>
            <a:pPr marL="342901" lvl="1" indent="0">
              <a:lnSpc>
                <a:spcPct val="90000"/>
              </a:lnSpc>
              <a:spcBef>
                <a:spcPts val="0"/>
              </a:spcBef>
              <a:buSzPct val="90187"/>
              <a:buNone/>
            </a:pPr>
            <a:endParaRPr lang="en-GB" sz="2400" b="1" i="0" u="none" strike="noStrike" cap="none" dirty="0">
              <a:solidFill>
                <a:schemeClr val="lt1"/>
              </a:solidFill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Char char="●"/>
            </a:pPr>
            <a:r>
              <a:rPr lang="en-GB" sz="259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Produced ~77,000 random combinations of factors</a:t>
            </a:r>
            <a:endParaRPr lang="en-GB"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9653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818"/>
              <a:buFont typeface="Noto Sans Symbols"/>
              <a:buNone/>
            </a:pPr>
            <a:endParaRPr sz="222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Sample Vignettes</a:t>
            </a:r>
            <a:endParaRPr lang="en-US" sz="3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6" y="1951555"/>
            <a:ext cx="8440328" cy="3953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6438900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 and Shilton (2016)</a:t>
            </a:r>
            <a:endParaRPr lang="en-US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3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Vignette Screenshot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890628"/>
            <a:ext cx="8835390" cy="431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38900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 and Shilton (2016)</a:t>
            </a:r>
            <a:endParaRPr lang="en-US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Vignette Example:</a:t>
            </a:r>
            <a:br>
              <a:rPr lang="en-US" sz="3600" dirty="0" smtClean="0"/>
            </a:br>
            <a:r>
              <a:rPr lang="en-US" sz="3600" dirty="0" smtClean="0"/>
              <a:t>Internet Privacy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" y="1895475"/>
            <a:ext cx="8772525" cy="4800599"/>
          </a:xfrm>
        </p:spPr>
        <p:txBody>
          <a:bodyPr/>
          <a:lstStyle/>
          <a:p>
            <a:r>
              <a:rPr lang="en-US" sz="2800" dirty="0" smtClean="0"/>
              <a:t>Dependent variables</a:t>
            </a:r>
          </a:p>
          <a:p>
            <a:pPr lvl="1"/>
            <a:r>
              <a:rPr lang="en-US" sz="2400" dirty="0" smtClean="0"/>
              <a:t>General privacy preferences: “In general, I trust mobile applications” (7 points, strongly disagree to strongly agree)</a:t>
            </a:r>
          </a:p>
          <a:p>
            <a:pPr marL="468631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Vignette ratings: “This website meets my privacy expectations” (7 points, strongly disagree to strongly agree)</a:t>
            </a:r>
          </a:p>
          <a:p>
            <a:r>
              <a:rPr lang="en-US" sz="2800" dirty="0" smtClean="0"/>
              <a:t>Mediating variable: frequency of usage</a:t>
            </a:r>
          </a:p>
          <a:p>
            <a:r>
              <a:rPr lang="en-US" sz="2800" dirty="0" smtClean="0"/>
              <a:t>Control variables: respondent characteristics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17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Result: low-frequency users rely more on general privacy beliefs than context-specific factors</a:t>
            </a:r>
            <a:endParaRPr lang="en-GB" sz="36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479280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 and Shilton (2016)</a:t>
            </a:r>
            <a:endParaRPr lang="en-US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37" y="1784844"/>
            <a:ext cx="6608760" cy="4654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QPT3VHF6MKWP-83287781-41478</_dlc_DocId>
    <_dlc_DocIdUrl xmlns="4595ca7b-3a15-4971-af5f-cadc29c03e04">
      <Url>https://qataruniversity-prd.qu.edu.qa/_layouts/15/DocIdRedir.aspx?ID=QPT3VHF6MKWP-83287781-41478</Url>
      <Description>QPT3VHF6MKWP-83287781-41478</Description>
    </_dlc_DocIdUrl>
  </documentManagement>
</p:properties>
</file>

<file path=customXml/itemProps1.xml><?xml version="1.0" encoding="utf-8"?>
<ds:datastoreItem xmlns:ds="http://schemas.openxmlformats.org/officeDocument/2006/customXml" ds:itemID="{4EEB17C2-8509-4687-8701-27EE9421B351}"/>
</file>

<file path=customXml/itemProps2.xml><?xml version="1.0" encoding="utf-8"?>
<ds:datastoreItem xmlns:ds="http://schemas.openxmlformats.org/officeDocument/2006/customXml" ds:itemID="{E588DE98-DE57-42B5-B323-8F08D3568B13}"/>
</file>

<file path=customXml/itemProps3.xml><?xml version="1.0" encoding="utf-8"?>
<ds:datastoreItem xmlns:ds="http://schemas.openxmlformats.org/officeDocument/2006/customXml" ds:itemID="{A7D79B2B-D618-4BB1-8A81-B21CC77D5F5A}"/>
</file>

<file path=customXml/itemProps4.xml><?xml version="1.0" encoding="utf-8"?>
<ds:datastoreItem xmlns:ds="http://schemas.openxmlformats.org/officeDocument/2006/customXml" ds:itemID="{98D2B46B-FE6E-421F-AB03-C97B2BCC9B48}"/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1242</Words>
  <Application>Microsoft Office PowerPoint</Application>
  <PresentationFormat>On-screen Show (4:3)</PresentationFormat>
  <Paragraphs>183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Focus</vt:lpstr>
      <vt:lpstr>SESRI   Workshop on Survey-based Experiments</vt:lpstr>
      <vt:lpstr>Outline: Session 7</vt:lpstr>
      <vt:lpstr>Vignette Experiments</vt:lpstr>
      <vt:lpstr>Vignette Example:  Internet Privacy</vt:lpstr>
      <vt:lpstr>Vignette Example: Internet Privacy</vt:lpstr>
      <vt:lpstr>Sample Vignettes</vt:lpstr>
      <vt:lpstr>Vignette Screenshot</vt:lpstr>
      <vt:lpstr>Vignette Example: Internet Privacy </vt:lpstr>
      <vt:lpstr>Result: low-frequency users rely more on general privacy beliefs than context-specific factors</vt:lpstr>
      <vt:lpstr>Vignette Example: Internet Privacy</vt:lpstr>
      <vt:lpstr>Clicker Question 10</vt:lpstr>
      <vt:lpstr>Conjoint Analysis</vt:lpstr>
      <vt:lpstr>Conjoint Example: EU Bailouts</vt:lpstr>
      <vt:lpstr>Conjoint Example: EU Bailouts</vt:lpstr>
      <vt:lpstr>Conjoint Example: EU Bailouts</vt:lpstr>
      <vt:lpstr>Policy Dimensions &amp; Values for the Bailout Conjoint Experiment</vt:lpstr>
      <vt:lpstr>Results: most respondents hold conditional preferences </vt:lpstr>
      <vt:lpstr> Results: financial considerations have the largest marginal effects </vt:lpstr>
      <vt:lpstr>PowerPoint Presentation</vt:lpstr>
      <vt:lpstr>Conjoint Example: EU Bailouts</vt:lpstr>
      <vt:lpstr>Clicker Question 11</vt:lpstr>
      <vt:lpstr>List Experiments</vt:lpstr>
      <vt:lpstr>List Experiment: Voter Turnout</vt:lpstr>
      <vt:lpstr>List Experiment: Voter Turnout</vt:lpstr>
      <vt:lpstr>List Experiment: Voter Turnout</vt:lpstr>
      <vt:lpstr>Results: Large Mode Effects</vt:lpstr>
      <vt:lpstr>List Experiment: Voter Turnout</vt:lpstr>
      <vt:lpstr>Clicker Question 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Gerber, Elisabeth</dc:creator>
  <cp:lastModifiedBy>Noora Mohammed O J AlNaimi</cp:lastModifiedBy>
  <cp:revision>53</cp:revision>
  <dcterms:modified xsi:type="dcterms:W3CDTF">2017-11-14T05:44:51Z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73c3e5ee-35f2-4324-81e9-734bd927974f</vt:lpwstr>
  </property>
</Properties>
</file>