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8.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slideLayouts/slideLayout1.xml" ContentType="application/vnd.openxmlformats-officedocument.presentationml.slideLayout+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slideLayouts/slideLayout11.xml" ContentType="application/vnd.openxmlformats-officedocument.presentationml.slideLayout+xml"/>
  <Override PartName="/ppt/notesSlides/notesSlide12.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305" r:id="rId3"/>
    <p:sldId id="407" r:id="rId4"/>
    <p:sldId id="400" r:id="rId5"/>
    <p:sldId id="401" r:id="rId6"/>
    <p:sldId id="402" r:id="rId7"/>
    <p:sldId id="403" r:id="rId8"/>
    <p:sldId id="404" r:id="rId9"/>
    <p:sldId id="398" r:id="rId10"/>
    <p:sldId id="399" r:id="rId11"/>
    <p:sldId id="405" r:id="rId12"/>
    <p:sldId id="406" r:id="rId13"/>
    <p:sldId id="384" r:id="rId14"/>
    <p:sldId id="39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53" autoAdjust="0"/>
    <p:restoredTop sz="90015" autoAdjust="0"/>
  </p:normalViewPr>
  <p:slideViewPr>
    <p:cSldViewPr snapToGrid="0">
      <p:cViewPr varScale="1">
        <p:scale>
          <a:sx n="50" d="100"/>
          <a:sy n="50" d="100"/>
        </p:scale>
        <p:origin x="847" y="24"/>
      </p:cViewPr>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1144080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2762127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41188372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25914529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2838850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459492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4204728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14033031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15070373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07546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3420350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3922833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11/10/2022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hyperlink" Target="https://writingcenter.unc.edu/wp-content/uploads/sites/346/2019/10/policy-brief-better.pdf"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hyperlink" Target="https://writingcenter.unc.edu/wp-content/uploads/sites/346/2019/10/policy-brief-not-good.pdf"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Times New Roman" panose="02020603050405020304" pitchFamily="18" charset="0"/>
                <a:cs typeface="Times New Roman" panose="02020603050405020304" pitchFamily="18" charset="0"/>
              </a:rPr>
              <a:t>Doha courses on European union law</a:t>
            </a:r>
            <a:r>
              <a:rPr lang="en-US" sz="27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POLICY BRIEF WRITING</a:t>
            </a:r>
            <a:br>
              <a:rPr lang="en-US" sz="3500" dirty="0" smtClean="0">
                <a:latin typeface="Times New Roman" panose="02020603050405020304" pitchFamily="18" charset="0"/>
                <a:cs typeface="Times New Roman" panose="02020603050405020304" pitchFamily="18" charset="0"/>
              </a:rPr>
            </a:br>
            <a:r>
              <a:rPr lang="en-US" sz="2200" dirty="0" smtClean="0">
                <a:latin typeface="Times New Roman" panose="02020603050405020304" pitchFamily="18" charset="0"/>
                <a:cs typeface="Times New Roman" panose="02020603050405020304" pitchFamily="18" charset="0"/>
              </a:rPr>
              <a:t>EU &amp;Environmental Law and HUMAN RIGHTS</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Dr. RAFAEL BROWN</a:t>
            </a:r>
            <a:endParaRPr lang="en-US" sz="4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952209" y="27370"/>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EXAMPLE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208572" y="1248063"/>
            <a:ext cx="8788088" cy="4697246"/>
          </a:xfrm>
        </p:spPr>
        <p:txBody>
          <a:bodyPr>
            <a:noAutofit/>
          </a:bodyPr>
          <a:lstStyle/>
          <a:p>
            <a:pPr algn="ctr"/>
            <a:r>
              <a:rPr lang="en-US" sz="4000" b="1" dirty="0"/>
              <a:t>A better policy brief</a:t>
            </a:r>
          </a:p>
          <a:p>
            <a:r>
              <a:rPr lang="en-US" b="1" dirty="0"/>
              <a:t>Seeing Spots: Addressing the Silent Epidemic of Acne in </a:t>
            </a:r>
            <a:r>
              <a:rPr lang="en-US" b="1" dirty="0" err="1"/>
              <a:t>Outlandia’s</a:t>
            </a:r>
            <a:r>
              <a:rPr lang="en-US" b="1" dirty="0"/>
              <a:t> Youth</a:t>
            </a:r>
            <a:endParaRPr lang="en-US" dirty="0"/>
          </a:p>
          <a:p>
            <a:r>
              <a:rPr lang="en-US" dirty="0"/>
              <a:t>Acne is the most common chronic disease among adolescents in </a:t>
            </a:r>
            <a:r>
              <a:rPr lang="en-US" dirty="0" err="1"/>
              <a:t>Outlandia</a:t>
            </a:r>
            <a:r>
              <a:rPr lang="en-US" dirty="0"/>
              <a:t> (</a:t>
            </a:r>
            <a:r>
              <a:rPr lang="en-US" dirty="0" err="1"/>
              <a:t>Outlandia</a:t>
            </a:r>
            <a:r>
              <a:rPr lang="en-US" dirty="0"/>
              <a:t> Department of Health, 2010). Long considered a benign rite of passage, acne actually has far-reaching effects on the health and well being of adolescents, significantly affecting success in school, social relationships, and general quality of life. Yet large portions of the state’s population are unable to access treatment for acne. The Secretary of Health’s Report on Adolescents’ Dermatologic Health in </a:t>
            </a:r>
            <a:r>
              <a:rPr lang="en-US" dirty="0" err="1"/>
              <a:t>Outlandia</a:t>
            </a:r>
            <a:r>
              <a:rPr lang="en-US" dirty="0"/>
              <a:t> (2010) is a call to action for policymakers and health professionals to improve the health and wellbeing of </a:t>
            </a:r>
            <a:r>
              <a:rPr lang="en-US" dirty="0" err="1"/>
              <a:t>Outlandia’s</a:t>
            </a:r>
            <a:r>
              <a:rPr lang="en-US" dirty="0"/>
              <a:t> youth by increasing access to dermatologic care (“</a:t>
            </a:r>
            <a:r>
              <a:rPr lang="en-US" u="sng" dirty="0">
                <a:hlinkClick r:id="rId8"/>
              </a:rPr>
              <a:t>A Better Policy Brief”</a:t>
            </a:r>
            <a:r>
              <a:rPr lang="en-US" dirty="0"/>
              <a:t>, Reproduced with permission of the Johns Hopkins Bloomberg School of Public Health, Baltimore, MD.)</a:t>
            </a:r>
          </a:p>
        </p:txBody>
      </p:sp>
    </p:spTree>
    <p:extLst>
      <p:ext uri="{BB962C8B-B14F-4D97-AF65-F5344CB8AC3E}">
        <p14:creationId xmlns:p14="http://schemas.microsoft.com/office/powerpoint/2010/main" val="5877351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8" name="Picture 7"/>
          <p:cNvPicPr>
            <a:picLocks noChangeAspect="1"/>
          </p:cNvPicPr>
          <p:nvPr/>
        </p:nvPicPr>
        <p:blipFill>
          <a:blip r:embed="rId5"/>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part 1: PRESENT AND DEFEND</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4893647"/>
          </a:xfrm>
          <a:prstGeom prst="rect">
            <a:avLst/>
          </a:prstGeom>
        </p:spPr>
        <p:txBody>
          <a:bodyPr wrap="square">
            <a:spAutoFit/>
          </a:bodyPr>
          <a:lstStyle/>
          <a:p>
            <a:pPr algn="ctr">
              <a:lnSpc>
                <a:spcPct val="150000"/>
              </a:lnSpc>
            </a:pPr>
            <a:r>
              <a:rPr lang="en-US" sz="4000" b="1" dirty="0" smtClean="0"/>
              <a:t>Break Out Session (6:00pm-6:30pm)</a:t>
            </a:r>
          </a:p>
          <a:p>
            <a:pPr algn="ctr">
              <a:lnSpc>
                <a:spcPct val="150000"/>
              </a:lnSpc>
            </a:pPr>
            <a:r>
              <a:rPr lang="en-US" sz="2400" b="1" dirty="0" smtClean="0"/>
              <a:t>(Come back at 6:30pm)</a:t>
            </a:r>
            <a:endParaRPr lang="en-US" sz="2400" b="1" dirty="0"/>
          </a:p>
          <a:p>
            <a:pPr algn="ctr">
              <a:lnSpc>
                <a:spcPct val="150000"/>
              </a:lnSpc>
            </a:pPr>
            <a:r>
              <a:rPr lang="en-US" sz="2400" b="1" dirty="0" smtClean="0"/>
              <a:t>	Join your group and plan to present on </a:t>
            </a:r>
            <a:r>
              <a:rPr lang="en-US" sz="2400" b="1" dirty="0" smtClean="0"/>
              <a:t>the following</a:t>
            </a:r>
          </a:p>
          <a:p>
            <a:pPr algn="ctr">
              <a:lnSpc>
                <a:spcPct val="150000"/>
              </a:lnSpc>
            </a:pPr>
            <a:r>
              <a:rPr lang="en-US" sz="2400" b="1" dirty="0" smtClean="0"/>
              <a:t> </a:t>
            </a:r>
            <a:endParaRPr lang="en-US" sz="2400" b="1" dirty="0"/>
          </a:p>
          <a:p>
            <a:r>
              <a:rPr lang="en-US" sz="2400" dirty="0" smtClean="0"/>
              <a:t>-</a:t>
            </a:r>
            <a:r>
              <a:rPr lang="en-US" sz="2400" dirty="0"/>
              <a:t>What is the specific problem you want to address?</a:t>
            </a:r>
          </a:p>
          <a:p>
            <a:r>
              <a:rPr lang="en-US" sz="2400" dirty="0"/>
              <a:t>-Who is the audience?</a:t>
            </a:r>
          </a:p>
          <a:p>
            <a:r>
              <a:rPr lang="en-US" sz="2400" dirty="0"/>
              <a:t>-What is your advocacy goal?</a:t>
            </a:r>
            <a:endParaRPr lang="en-US" sz="4400" b="1" dirty="0">
              <a:latin typeface="Times New Roman" panose="02020603050405020304" pitchFamily="18" charset="0"/>
              <a:cs typeface="Times New Roman" panose="02020603050405020304" pitchFamily="18" charset="0"/>
            </a:endParaRPr>
          </a:p>
          <a:p>
            <a:pPr marL="342900" indent="-342900">
              <a:lnSpc>
                <a:spcPct val="150000"/>
              </a:lnSpc>
              <a:buFont typeface="Arial" panose="020B0604020202020204" pitchFamily="34" charset="0"/>
              <a:buChar char="•"/>
            </a:pPr>
            <a:endParaRPr lang="en-US" sz="2400" b="1" dirty="0" smtClean="0"/>
          </a:p>
          <a:p>
            <a:pPr>
              <a:lnSpc>
                <a:spcPct val="150000"/>
              </a:lnSpc>
            </a:pPr>
            <a:endParaRPr lang="en-US"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04401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part 1: PRESENT AND DEFEND</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3416320"/>
          </a:xfrm>
          <a:prstGeom prst="rect">
            <a:avLst/>
          </a:prstGeom>
        </p:spPr>
        <p:txBody>
          <a:bodyPr wrap="square">
            <a:spAutoFit/>
          </a:bodyPr>
          <a:lstStyle/>
          <a:p>
            <a:pPr>
              <a:lnSpc>
                <a:spcPct val="150000"/>
              </a:lnSpc>
              <a:buBlip>
                <a:blip r:embed="rId4"/>
              </a:buBlip>
            </a:pPr>
            <a:r>
              <a:rPr lang="en-US" sz="2400" b="1" dirty="0"/>
              <a:t>Five-Minute Group </a:t>
            </a:r>
            <a:r>
              <a:rPr lang="en-US" sz="2400" b="1" dirty="0" smtClean="0"/>
              <a:t>Presentations </a:t>
            </a:r>
            <a:r>
              <a:rPr lang="en-US" sz="2400" b="1" dirty="0"/>
              <a:t>on Environmental Law </a:t>
            </a:r>
            <a:r>
              <a:rPr lang="en-US" sz="2400" b="1" dirty="0" smtClean="0"/>
              <a:t>Topics</a:t>
            </a: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a:t>
            </a:r>
            <a:r>
              <a:rPr lang="en-US" sz="2400" b="1" dirty="0" smtClean="0">
                <a:latin typeface="Times New Roman" panose="02020603050405020304" pitchFamily="18" charset="0"/>
                <a:cs typeface="Times New Roman" panose="02020603050405020304" pitchFamily="18" charset="0"/>
              </a:rPr>
              <a:t>2</a:t>
            </a:r>
            <a:endParaRPr lang="en-US" sz="2400" b="1"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a:t>
            </a:r>
            <a:r>
              <a:rPr lang="en-US" sz="2400" b="1" dirty="0" smtClean="0">
                <a:latin typeface="Times New Roman" panose="02020603050405020304" pitchFamily="18" charset="0"/>
                <a:cs typeface="Times New Roman" panose="02020603050405020304" pitchFamily="18" charset="0"/>
              </a:rPr>
              <a:t>4</a:t>
            </a:r>
            <a:endParaRPr lang="en-US" sz="2400" b="1" dirty="0" smtClean="0">
              <a:latin typeface="Times New Roman" panose="02020603050405020304" pitchFamily="18" charset="0"/>
              <a:cs typeface="Times New Roman" panose="02020603050405020304" pitchFamily="18" charset="0"/>
            </a:endParaRPr>
          </a:p>
          <a:p>
            <a:pPr>
              <a:lnSpc>
                <a:spcPct val="150000"/>
              </a:lnSpc>
              <a:buBlip>
                <a:blip r:embed="rId4"/>
              </a:buBlip>
            </a:pPr>
            <a:r>
              <a:rPr lang="en-US" sz="2400" b="1" dirty="0" smtClean="0"/>
              <a:t>Five-Minute </a:t>
            </a:r>
            <a:r>
              <a:rPr lang="en-US" sz="2400" b="1" dirty="0"/>
              <a:t>Group </a:t>
            </a:r>
            <a:r>
              <a:rPr lang="en-US" sz="2400" b="1" dirty="0" smtClean="0"/>
              <a:t>Presentations </a:t>
            </a:r>
            <a:r>
              <a:rPr lang="en-US" sz="2400" b="1" dirty="0"/>
              <a:t>on Human </a:t>
            </a:r>
            <a:r>
              <a:rPr lang="en-US" sz="2400" b="1" dirty="0" smtClean="0"/>
              <a:t>Rights </a:t>
            </a:r>
            <a:r>
              <a:rPr lang="en-US" sz="2400" b="1" dirty="0"/>
              <a:t>Law </a:t>
            </a:r>
            <a:r>
              <a:rPr lang="en-US" sz="2400" b="1" dirty="0" smtClean="0"/>
              <a:t>Topics</a:t>
            </a: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a:t>
            </a:r>
            <a:r>
              <a:rPr lang="en-US" sz="2400" b="1" dirty="0" smtClean="0">
                <a:latin typeface="Times New Roman" panose="02020603050405020304" pitchFamily="18" charset="0"/>
                <a:cs typeface="Times New Roman" panose="02020603050405020304" pitchFamily="18" charset="0"/>
              </a:rPr>
              <a:t>3</a:t>
            </a:r>
            <a:endParaRPr lang="en-US" sz="2400" b="1" dirty="0" smtClean="0">
              <a:latin typeface="Times New Roman" panose="02020603050405020304" pitchFamily="18" charset="0"/>
              <a:cs typeface="Times New Roman" panose="02020603050405020304" pitchFamily="18" charset="0"/>
            </a:endParaRPr>
          </a:p>
          <a:p>
            <a:pPr lvl="1">
              <a:lnSpc>
                <a:spcPct val="150000"/>
              </a:lnSpc>
              <a:buBlip>
                <a:blip r:embed="rId4"/>
              </a:buBlip>
            </a:pPr>
            <a:r>
              <a:rPr lang="en-US" sz="2400" b="1" dirty="0" smtClean="0">
                <a:latin typeface="Times New Roman" panose="02020603050405020304" pitchFamily="18" charset="0"/>
                <a:cs typeface="Times New Roman" panose="02020603050405020304" pitchFamily="18" charset="0"/>
              </a:rPr>
              <a:t>Group </a:t>
            </a:r>
            <a:r>
              <a:rPr lang="en-US" sz="2400" b="1" dirty="0" smtClean="0">
                <a:latin typeface="Times New Roman" panose="02020603050405020304" pitchFamily="18" charset="0"/>
                <a:cs typeface="Times New Roman" panose="02020603050405020304" pitchFamily="18" charset="0"/>
              </a:rPr>
              <a:t>1</a:t>
            </a:r>
            <a:endParaRPr lang="en-US"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7810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a:t>Environmental Law Topics </a:t>
            </a:r>
            <a:endParaRPr lang="en-US" sz="4400" b="1" dirty="0" smtClean="0"/>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r>
              <a:rPr lang="en-US" dirty="0"/>
              <a:t>-What is the specific problem you want to address?</a:t>
            </a:r>
          </a:p>
          <a:p>
            <a:r>
              <a:rPr lang="en-US" dirty="0"/>
              <a:t>-Who is the audience?</a:t>
            </a:r>
          </a:p>
          <a:p>
            <a:r>
              <a:rPr lang="en-US" dirty="0"/>
              <a:t>-What is your advocacy goal?</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5878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smtClean="0"/>
              <a:t>Human Rights </a:t>
            </a:r>
            <a:r>
              <a:rPr lang="en-US" sz="4400" b="1" dirty="0"/>
              <a:t>Law Topics </a:t>
            </a:r>
            <a:endParaRPr lang="en-US" sz="4400" b="1" dirty="0" smtClean="0"/>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r>
              <a:rPr lang="en-US" dirty="0"/>
              <a:t>-What is the specific problem you want to address?</a:t>
            </a:r>
          </a:p>
          <a:p>
            <a:r>
              <a:rPr lang="en-US" dirty="0"/>
              <a:t>-Who is the audience?</a:t>
            </a:r>
          </a:p>
          <a:p>
            <a:r>
              <a:rPr lang="en-US" dirty="0"/>
              <a:t>-What is your advocacy goal?</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2691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part 1: PRESENT AND DEFEND</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24128" y="2444447"/>
            <a:ext cx="9417935" cy="2862322"/>
          </a:xfrm>
          <a:prstGeom prst="rect">
            <a:avLst/>
          </a:prstGeom>
        </p:spPr>
        <p:txBody>
          <a:bodyPr wrap="square">
            <a:spAutoFit/>
          </a:bodyPr>
          <a:lstStyle/>
          <a:p>
            <a:pPr>
              <a:lnSpc>
                <a:spcPct val="150000"/>
              </a:lnSpc>
              <a:buBlip>
                <a:blip r:embed="rId4"/>
              </a:buBlip>
            </a:pPr>
            <a:r>
              <a:rPr lang="en-US" sz="2400" b="1" dirty="0" smtClean="0"/>
              <a:t>Defining the Problem</a:t>
            </a:r>
          </a:p>
          <a:p>
            <a:pPr>
              <a:lnSpc>
                <a:spcPct val="150000"/>
              </a:lnSpc>
              <a:buBlip>
                <a:blip r:embed="rId4"/>
              </a:buBlip>
            </a:pPr>
            <a:r>
              <a:rPr lang="en-US" sz="2400" b="1" dirty="0" smtClean="0"/>
              <a:t>Framing the Issue</a:t>
            </a:r>
            <a:endParaRPr lang="en-US" sz="2400" b="1" dirty="0" smtClean="0"/>
          </a:p>
          <a:p>
            <a:pPr>
              <a:lnSpc>
                <a:spcPct val="150000"/>
              </a:lnSpc>
              <a:buBlip>
                <a:blip r:embed="rId4"/>
              </a:buBlip>
            </a:pPr>
            <a:r>
              <a:rPr lang="en-US" sz="2400" b="1" dirty="0" smtClean="0"/>
              <a:t>Examples</a:t>
            </a:r>
          </a:p>
          <a:p>
            <a:pPr>
              <a:lnSpc>
                <a:spcPct val="150000"/>
              </a:lnSpc>
              <a:buBlip>
                <a:blip r:embed="rId4"/>
              </a:buBlip>
            </a:pPr>
            <a:r>
              <a:rPr lang="en-US" sz="2400" b="1" dirty="0" smtClean="0"/>
              <a:t>Break-Out Session into Groups</a:t>
            </a:r>
            <a:endParaRPr lang="en-US" sz="2400" b="1" dirty="0" smtClean="0"/>
          </a:p>
          <a:p>
            <a:pPr>
              <a:lnSpc>
                <a:spcPct val="150000"/>
              </a:lnSpc>
              <a:buBlip>
                <a:blip r:embed="rId4"/>
              </a:buBlip>
            </a:pPr>
            <a:r>
              <a:rPr lang="en-US" sz="2400" b="1" dirty="0" smtClean="0"/>
              <a:t>Five-Minute </a:t>
            </a:r>
            <a:r>
              <a:rPr lang="en-US" sz="2400" b="1" dirty="0"/>
              <a:t>Group </a:t>
            </a:r>
            <a:r>
              <a:rPr lang="en-US" sz="2400" b="1" dirty="0" smtClean="0"/>
              <a:t>Presentations </a:t>
            </a:r>
            <a:endParaRPr lang="en-US" sz="2400" b="1" dirty="0" smtClean="0"/>
          </a:p>
        </p:txBody>
      </p:sp>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313709"/>
            <a:ext cx="8788088" cy="4051922"/>
          </a:xfrm>
        </p:spPr>
        <p:txBody>
          <a:bodyPr>
            <a:noAutofit/>
          </a:bodyPr>
          <a:lstStyle/>
          <a:p>
            <a:pPr marL="0" indent="0">
              <a:lnSpc>
                <a:spcPct val="100000"/>
              </a:lnSpc>
              <a:spcBef>
                <a:spcPts val="0"/>
              </a:spcBef>
              <a:spcAft>
                <a:spcPts val="0"/>
              </a:spcAft>
              <a:buNone/>
            </a:pPr>
            <a:r>
              <a:rPr lang="en-US" sz="3600" dirty="0"/>
              <a:t>“Policy advocacy is the process of negotiating and mediating a dialogue through which influential networks, opinion leaders, and, ultimately, decision makers take ownership of your ideas, evidence, and proposals, and subsequently act upon them”. (Making Research Evidence Matter, p.261</a:t>
            </a:r>
            <a:endParaRPr lang="en-US"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4079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DEFINING THE PROBLEM</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2493888"/>
          </a:xfrm>
          <a:prstGeom prst="rect">
            <a:avLst/>
          </a:prstGeom>
        </p:spPr>
        <p:txBody>
          <a:bodyPr wrap="square">
            <a:spAutoFit/>
          </a:bodyPr>
          <a:lstStyle/>
          <a:p>
            <a:pPr algn="ctr">
              <a:lnSpc>
                <a:spcPct val="150000"/>
              </a:lnSpc>
            </a:pPr>
            <a:r>
              <a:rPr lang="en-US" sz="3600" dirty="0"/>
              <a:t>define the problem and its contributing factors as specifically as possible so that some sort of concrete policy action </a:t>
            </a:r>
            <a:r>
              <a:rPr lang="en-US" sz="3600" dirty="0" smtClean="0"/>
              <a:t>is </a:t>
            </a:r>
            <a:r>
              <a:rPr lang="en-US" sz="3600" dirty="0"/>
              <a:t>feasible</a:t>
            </a:r>
            <a:endParaRPr lang="en-US" sz="4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298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FRAME THE ISSUE</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3046988"/>
          </a:xfrm>
          <a:prstGeom prst="rect">
            <a:avLst/>
          </a:prstGeom>
        </p:spPr>
        <p:txBody>
          <a:bodyPr wrap="square">
            <a:spAutoFit/>
          </a:bodyPr>
          <a:lstStyle/>
          <a:p>
            <a:pPr marL="457200" indent="-457200">
              <a:buFont typeface="Wingdings" panose="05000000000000000000" pitchFamily="2" charset="2"/>
              <a:buChar char="Ø"/>
            </a:pPr>
            <a:r>
              <a:rPr lang="en-US" sz="3200" dirty="0" smtClean="0"/>
              <a:t>Once </a:t>
            </a:r>
            <a:r>
              <a:rPr lang="en-US" sz="3200" dirty="0"/>
              <a:t>you’ve identified the </a:t>
            </a:r>
            <a:r>
              <a:rPr lang="en-US" sz="3200" dirty="0" smtClean="0"/>
              <a:t>problem, decide</a:t>
            </a:r>
            <a:r>
              <a:rPr lang="en-US" sz="3200" dirty="0"/>
              <a:t> how you will present it to your reader. </a:t>
            </a:r>
            <a:endParaRPr lang="en-US" sz="3200" dirty="0" smtClean="0"/>
          </a:p>
          <a:p>
            <a:pPr marL="457200" indent="-457200">
              <a:buFont typeface="Wingdings" panose="05000000000000000000" pitchFamily="2" charset="2"/>
              <a:buChar char="Ø"/>
            </a:pPr>
            <a:endParaRPr lang="en-US" sz="3200" dirty="0"/>
          </a:p>
          <a:p>
            <a:pPr marL="457200" indent="-457200">
              <a:buFont typeface="Wingdings" panose="05000000000000000000" pitchFamily="2" charset="2"/>
              <a:buChar char="Ø"/>
            </a:pPr>
            <a:r>
              <a:rPr lang="en-US" sz="3200" dirty="0"/>
              <a:t>T</a:t>
            </a:r>
            <a:r>
              <a:rPr lang="en-US" sz="3200" dirty="0" smtClean="0"/>
              <a:t>hink </a:t>
            </a:r>
            <a:r>
              <a:rPr lang="en-US" sz="3200" dirty="0"/>
              <a:t>of some of the most pressing questions your audience will have and attempt to preemptively answer those </a:t>
            </a:r>
            <a:r>
              <a:rPr lang="en-US" sz="3200" dirty="0" smtClean="0"/>
              <a:t>questions</a:t>
            </a:r>
            <a:endParaRPr lang="en-US" sz="3200" dirty="0"/>
          </a:p>
        </p:txBody>
      </p:sp>
    </p:spTree>
    <p:extLst>
      <p:ext uri="{BB962C8B-B14F-4D97-AF65-F5344CB8AC3E}">
        <p14:creationId xmlns:p14="http://schemas.microsoft.com/office/powerpoint/2010/main" val="18772673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a:t>Environmental Law </a:t>
            </a:r>
            <a:r>
              <a:rPr lang="en-US" sz="4400" b="1" dirty="0" smtClean="0"/>
              <a:t>Example </a:t>
            </a:r>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r>
              <a:rPr lang="en-US" sz="2400" dirty="0" smtClean="0"/>
              <a:t>“When </a:t>
            </a:r>
            <a:r>
              <a:rPr lang="en-US" sz="2400" dirty="0"/>
              <a:t>it comes to the export of wastes, especially non-hazardous wastes, outside the EU, </a:t>
            </a:r>
            <a:r>
              <a:rPr lang="en-US" sz="2400" u="sng" dirty="0"/>
              <a:t>an important shortcoming is the insufficient control of the conditions under which these waste are managed in the destination countries</a:t>
            </a:r>
            <a:r>
              <a:rPr lang="en-US" sz="2400" dirty="0"/>
              <a:t>, especially in developing countries. </a:t>
            </a:r>
            <a:r>
              <a:rPr lang="en-US" sz="2400" u="sng" dirty="0"/>
              <a:t>Illegal shipments of waste within and outside the EU remain also a considerable problem</a:t>
            </a:r>
            <a:r>
              <a:rPr lang="en-US" sz="2400" dirty="0"/>
              <a:t>, due to the general nature of the provisions of the </a:t>
            </a:r>
            <a:r>
              <a:rPr lang="en-US" sz="2400" dirty="0" smtClean="0"/>
              <a:t>WSR…”</a:t>
            </a:r>
            <a:endParaRPr lang="en-US" sz="24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68167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smtClean="0"/>
              <a:t>Human Trafficking Example</a:t>
            </a:r>
          </a:p>
          <a:p>
            <a:pPr marL="0" indent="0" algn="ctr">
              <a:lnSpc>
                <a:spcPct val="100000"/>
              </a:lnSpc>
              <a:spcBef>
                <a:spcPts val="0"/>
              </a:spcBef>
              <a:spcAft>
                <a:spcPts val="0"/>
              </a:spcAft>
              <a:buNone/>
            </a:pPr>
            <a:endParaRPr lang="en-US" sz="4000" b="1" dirty="0">
              <a:latin typeface="Times New Roman" panose="02020603050405020304" pitchFamily="18" charset="0"/>
              <a:cs typeface="Times New Roman" panose="02020603050405020304" pitchFamily="18" charset="0"/>
            </a:endParaRPr>
          </a:p>
          <a:p>
            <a:pPr marL="0" indent="0">
              <a:buNone/>
            </a:pPr>
            <a:endParaRPr lang="en-US" sz="4000" b="1" dirty="0" smtClean="0">
              <a:latin typeface="Times New Roman" panose="02020603050405020304" pitchFamily="18" charset="0"/>
              <a:cs typeface="Times New Roman" panose="02020603050405020304" pitchFamily="18" charset="0"/>
            </a:endParaRPr>
          </a:p>
          <a:p>
            <a:pPr marL="0" indent="0">
              <a:buNone/>
            </a:pPr>
            <a:r>
              <a:rPr lang="en-US" dirty="0" smtClean="0"/>
              <a:t>“The [Hungarian] government’s </a:t>
            </a:r>
            <a:r>
              <a:rPr lang="en-US" dirty="0"/>
              <a:t>trafficking victim identification mechanism did not apply to foreign victims without legal residence</a:t>
            </a:r>
            <a:r>
              <a:rPr lang="en-US" dirty="0" smtClean="0"/>
              <a:t>.”</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0067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PRESENT AND DEFEND</a:t>
            </a:r>
          </a:p>
        </p:txBody>
      </p:sp>
      <p:sp>
        <p:nvSpPr>
          <p:cNvPr id="2" name="Content Placeholder 1"/>
          <p:cNvSpPr>
            <a:spLocks noGrp="1"/>
          </p:cNvSpPr>
          <p:nvPr>
            <p:ph idx="1"/>
          </p:nvPr>
        </p:nvSpPr>
        <p:spPr>
          <a:xfrm>
            <a:off x="1024128" y="1526986"/>
            <a:ext cx="8788088" cy="4697246"/>
          </a:xfrm>
        </p:spPr>
        <p:txBody>
          <a:bodyPr>
            <a:noAutofit/>
          </a:bodyPr>
          <a:lstStyle/>
          <a:p>
            <a:pPr marL="0" indent="0" algn="ctr">
              <a:lnSpc>
                <a:spcPct val="100000"/>
              </a:lnSpc>
              <a:spcBef>
                <a:spcPts val="0"/>
              </a:spcBef>
              <a:spcAft>
                <a:spcPts val="0"/>
              </a:spcAft>
              <a:buNone/>
            </a:pPr>
            <a:r>
              <a:rPr lang="en-US" sz="4400" b="1" dirty="0" smtClean="0"/>
              <a:t>Refugee Rights Example</a:t>
            </a:r>
          </a:p>
          <a:p>
            <a:pPr marL="0" indent="0">
              <a:buNone/>
            </a:pPr>
            <a:endParaRPr lang="en-US" dirty="0" smtClean="0"/>
          </a:p>
          <a:p>
            <a:pPr marL="0" indent="0">
              <a:buNone/>
            </a:pPr>
            <a:r>
              <a:rPr lang="en-US" dirty="0" smtClean="0"/>
              <a:t>“</a:t>
            </a:r>
            <a:r>
              <a:rPr lang="en-US" dirty="0"/>
              <a:t>The European Border and Coast Guard Agency </a:t>
            </a:r>
            <a:r>
              <a:rPr lang="en-US" dirty="0" err="1"/>
              <a:t>Frontex</a:t>
            </a:r>
            <a:r>
              <a:rPr lang="en-US" dirty="0"/>
              <a:t> is </a:t>
            </a:r>
            <a:r>
              <a:rPr lang="en-US" dirty="0" smtClean="0"/>
              <a:t>currently undergoing </a:t>
            </a:r>
            <a:r>
              <a:rPr lang="en-US" dirty="0"/>
              <a:t>intense scrutiny. An investigation of its own </a:t>
            </a:r>
            <a:r>
              <a:rPr lang="en-US" dirty="0" smtClean="0"/>
              <a:t>Management Board </a:t>
            </a:r>
            <a:r>
              <a:rPr lang="en-US" dirty="0"/>
              <a:t>did not fully clear the Agency from alleged involvement </a:t>
            </a:r>
            <a:r>
              <a:rPr lang="en-US" dirty="0" smtClean="0"/>
              <a:t>in pushbacks </a:t>
            </a:r>
            <a:r>
              <a:rPr lang="en-US" dirty="0"/>
              <a:t>– illegal returns that violate human rights under </a:t>
            </a:r>
            <a:r>
              <a:rPr lang="en-US" dirty="0" smtClean="0"/>
              <a:t>international and </a:t>
            </a:r>
            <a:r>
              <a:rPr lang="en-US" dirty="0"/>
              <a:t>EU law, including of the non-</a:t>
            </a:r>
            <a:r>
              <a:rPr lang="en-US" dirty="0" err="1"/>
              <a:t>refoulement</a:t>
            </a:r>
            <a:r>
              <a:rPr lang="en-US" dirty="0"/>
              <a:t> principle of the </a:t>
            </a:r>
            <a:r>
              <a:rPr lang="en-US" dirty="0" smtClean="0"/>
              <a:t>Geneva Refugee </a:t>
            </a:r>
            <a:r>
              <a:rPr lang="en-US" dirty="0"/>
              <a:t>Convention – at the Greek-Turkish maritime border in </a:t>
            </a:r>
            <a:r>
              <a:rPr lang="en-US" dirty="0" smtClean="0"/>
              <a:t>the Aegean</a:t>
            </a:r>
            <a:r>
              <a:rPr lang="en-US" dirty="0"/>
              <a:t>.”</a:t>
            </a:r>
            <a:endParaRPr lang="en-US" sz="40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2929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952209" y="27370"/>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EXAMPLE</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257345" y="1161400"/>
            <a:ext cx="8788088" cy="4697246"/>
          </a:xfrm>
        </p:spPr>
        <p:txBody>
          <a:bodyPr>
            <a:noAutofit/>
          </a:bodyPr>
          <a:lstStyle/>
          <a:p>
            <a:pPr algn="ctr"/>
            <a:r>
              <a:rPr lang="en-US" sz="3600" b="1" dirty="0" smtClean="0"/>
              <a:t>A “not-so-good” policy brief</a:t>
            </a:r>
          </a:p>
          <a:p>
            <a:r>
              <a:rPr lang="en-US" b="1" dirty="0" smtClean="0"/>
              <a:t>Adolescents’ Dermatologic Health in </a:t>
            </a:r>
            <a:r>
              <a:rPr lang="en-US" b="1" dirty="0" err="1" smtClean="0"/>
              <a:t>Outlandia</a:t>
            </a:r>
            <a:r>
              <a:rPr lang="en-US" b="1" dirty="0" smtClean="0"/>
              <a:t>: A Call to Action</a:t>
            </a:r>
            <a:endParaRPr lang="en-US" dirty="0" smtClean="0"/>
          </a:p>
          <a:p>
            <a:r>
              <a:rPr lang="en-US" dirty="0" smtClean="0"/>
              <a:t>The </a:t>
            </a:r>
            <a:r>
              <a:rPr lang="en-US" dirty="0"/>
              <a:t>Report on Adolescents’ Dermatologic Health in </a:t>
            </a:r>
            <a:r>
              <a:rPr lang="en-US" dirty="0" err="1"/>
              <a:t>Outlandia</a:t>
            </a:r>
            <a:r>
              <a:rPr lang="en-US" dirty="0"/>
              <a:t> (2010), issued by Secretary of Health Dr. Polly </a:t>
            </a:r>
            <a:r>
              <a:rPr lang="en-US" dirty="0" err="1"/>
              <a:t>Galver</a:t>
            </a:r>
            <a:r>
              <a:rPr lang="en-US" dirty="0"/>
              <a:t>, served as a platform to increase public awareness on the importance of dermatologic health for adolescents. Among the major themes of the report are that dermatologic health is essential to general health and well-being and that profound and consequential dermatologic health disparities exist in the state of </a:t>
            </a:r>
            <a:r>
              <a:rPr lang="en-US" dirty="0" err="1"/>
              <a:t>Outlandia</a:t>
            </a:r>
            <a:r>
              <a:rPr lang="en-US" dirty="0"/>
              <a:t>. Dr. </a:t>
            </a:r>
            <a:r>
              <a:rPr lang="en-US" dirty="0" err="1"/>
              <a:t>Galver</a:t>
            </a:r>
            <a:r>
              <a:rPr lang="en-US" dirty="0"/>
              <a:t> stated that what amounts to a silent epidemic of acne is affecting some population groups–restricting activities as schools, work, and home–and often significantly diminishing the quality of life. Dr. </a:t>
            </a:r>
            <a:r>
              <a:rPr lang="en-US" dirty="0" err="1"/>
              <a:t>Galver</a:t>
            </a:r>
            <a:r>
              <a:rPr lang="en-US" dirty="0"/>
              <a:t> issued the Report on Adolescents’ Dermatologic Health as a wake-up call to policymakers and health professionals on issues regarding the state’s dermatologic health. (“</a:t>
            </a:r>
            <a:r>
              <a:rPr lang="en-US" u="sng" dirty="0">
                <a:hlinkClick r:id="rId8"/>
              </a:rPr>
              <a:t>Not so good policy brief</a:t>
            </a:r>
            <a:r>
              <a:rPr lang="en-US" dirty="0"/>
              <a:t>,” Reproduced with permission of the Johns Hopkins Bloomberg School of Public Health, Baltimore, MD.)</a:t>
            </a:r>
          </a:p>
        </p:txBody>
      </p:sp>
    </p:spTree>
    <p:extLst>
      <p:ext uri="{BB962C8B-B14F-4D97-AF65-F5344CB8AC3E}">
        <p14:creationId xmlns:p14="http://schemas.microsoft.com/office/powerpoint/2010/main" val="6048094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QPT3VHF6MKWP-396621065-24</_dlc_DocId>
    <_dlc_DocIdUrl xmlns="4595ca7b-3a15-4971-af5f-cadc29c03e04">
      <Url>https://qataruniversity-prd.qu.edu.qa/en-us/Research/cld/training/DohaEUcourses/_layouts/15/DocIdRedir.aspx?ID=QPT3VHF6MKWP-396621065-24</Url>
      <Description>QPT3VHF6MKWP-396621065-24</Description>
    </_dlc_DocIdUrl>
  </documentManagement>
</p:properties>
</file>

<file path=customXml/itemProps1.xml><?xml version="1.0" encoding="utf-8"?>
<ds:datastoreItem xmlns:ds="http://schemas.openxmlformats.org/officeDocument/2006/customXml" ds:itemID="{D4EFC174-1B9A-46F0-BF48-2E13D8E4C44F}"/>
</file>

<file path=customXml/itemProps2.xml><?xml version="1.0" encoding="utf-8"?>
<ds:datastoreItem xmlns:ds="http://schemas.openxmlformats.org/officeDocument/2006/customXml" ds:itemID="{7509AAD3-A89F-4B1D-AB23-83B688885E81}"/>
</file>

<file path=customXml/itemProps3.xml><?xml version="1.0" encoding="utf-8"?>
<ds:datastoreItem xmlns:ds="http://schemas.openxmlformats.org/officeDocument/2006/customXml" ds:itemID="{6873BC8B-6CA2-4589-9C06-D70E6564D242}"/>
</file>

<file path=customXml/itemProps4.xml><?xml version="1.0" encoding="utf-8"?>
<ds:datastoreItem xmlns:ds="http://schemas.openxmlformats.org/officeDocument/2006/customXml" ds:itemID="{4A3540C1-78DF-4551-8969-2CAEAE3A5036}"/>
</file>

<file path=docProps/app.xml><?xml version="1.0" encoding="utf-8"?>
<Properties xmlns="http://schemas.openxmlformats.org/officeDocument/2006/extended-properties" xmlns:vt="http://schemas.openxmlformats.org/officeDocument/2006/docPropsVTypes">
  <Template>Integral</Template>
  <TotalTime>4423</TotalTime>
  <Words>825</Words>
  <Application>Microsoft Office PowerPoint</Application>
  <PresentationFormat>Widescreen</PresentationFormat>
  <Paragraphs>77</Paragraphs>
  <Slides>14</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Times New Roman</vt:lpstr>
      <vt:lpstr>Tw Cen MT</vt:lpstr>
      <vt:lpstr>Tw Cen MT Condensed</vt:lpstr>
      <vt:lpstr>Wingdings</vt:lpstr>
      <vt:lpstr>Wingdings 3</vt:lpstr>
      <vt:lpstr>Integral</vt:lpstr>
      <vt:lpstr>Doha courses on European union law  POLICY BRIEF WRITING EU &amp;Environmental Law and HUMAN RIGHTS Dr. RAFAEL BROWN</vt:lpstr>
      <vt:lpstr>DAY 2 part 1: PRESENT AND DEFEND</vt:lpstr>
      <vt:lpstr>Advocacy Policy Brief</vt:lpstr>
      <vt:lpstr>DEFINING THE PROBLEM</vt:lpstr>
      <vt:lpstr>FRAME THE ISSUE</vt:lpstr>
      <vt:lpstr>PRESENT AND DEFEND</vt:lpstr>
      <vt:lpstr>PRESENT AND DEFEND</vt:lpstr>
      <vt:lpstr>PRESENT AND DEFEND</vt:lpstr>
      <vt:lpstr>EXAMPLE</vt:lpstr>
      <vt:lpstr>EXAMPLE</vt:lpstr>
      <vt:lpstr>DAY 2 part 1: PRESENT AND DEFEND</vt:lpstr>
      <vt:lpstr>DAY 2 part 1: PRESENT AND DEFEND</vt:lpstr>
      <vt:lpstr>PRESENT AND DEFEND</vt:lpstr>
      <vt:lpstr>PRESENT AND DEFEND</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201</cp:revision>
  <dcterms:created xsi:type="dcterms:W3CDTF">2015-10-18T15:36:54Z</dcterms:created>
  <dcterms:modified xsi:type="dcterms:W3CDTF">2022-11-10T10:31:55Z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9ff2d0df-1a1f-4bde-8158-7548618e8fcf</vt:lpwstr>
  </property>
</Properties>
</file>