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2.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1.xml" ContentType="application/vnd.openxmlformats-officedocument.presentationml.slide+xml"/>
  <Override PartName="/ppt/slides/slide30.xml" ContentType="application/vnd.openxmlformats-officedocument.presentationml.slide+xml"/>
  <Override PartName="/ppt/slides/slide28.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9.xml" ContentType="application/vnd.openxmlformats-officedocument.presentationml.slide+xml"/>
  <Override PartName="/ppt/slides/slide2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5.xml" ContentType="application/vnd.openxmlformats-officedocument.presentationml.slide+xml"/>
  <Override PartName="/ppt/slideMasters/slideMaster1.xml" ContentType="application/vnd.openxmlformats-officedocument.presentationml.slideMaster+xml"/>
  <Override PartName="/ppt/notesSlides/notesSlide5.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slideLayouts/slideLayout11.xml" ContentType="application/vnd.openxmlformats-officedocument.presentationml.slideLayout+xml"/>
  <Override PartName="/ppt/notesSlides/notesSlide19.xml" ContentType="application/vnd.openxmlformats-officedocument.presentationml.notesSlide+xml"/>
  <Override PartName="/ppt/notesSlides/notesSlide4.xml" ContentType="application/vnd.openxmlformats-officedocument.presentationml.notesSlide+xml"/>
  <Override PartName="/ppt/slideLayouts/slideLayout10.xml" ContentType="application/vnd.openxmlformats-officedocument.presentationml.slideLayout+xml"/>
  <Override PartName="/ppt/notesSlides/notesSlide21.xml" ContentType="application/vnd.openxmlformats-officedocument.presentationml.notesSlide+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20.xml" ContentType="application/vnd.openxmlformats-officedocument.presentationml.notesSlide+xml"/>
  <Override PartName="/ppt/notesSlides/notesSlide24.xml" ContentType="application/vnd.openxmlformats-officedocument.presentationml.notesSlide+xml"/>
  <Override PartName="/ppt/notesSlides/notesSlide34.xml" ContentType="application/vnd.openxmlformats-officedocument.presentationml.notesSlide+xml"/>
  <Override PartName="/ppt/notesSlides/notesSlide23.xml" ContentType="application/vnd.openxmlformats-officedocument.presentationml.notesSlide+xml"/>
  <Override PartName="/ppt/notesSlides/notesSlide33.xml" ContentType="application/vnd.openxmlformats-officedocument.presentationml.notesSlide+xml"/>
  <Override PartName="/ppt/slideLayouts/slideLayout5.xml" ContentType="application/vnd.openxmlformats-officedocument.presentationml.slideLayout+xml"/>
  <Override PartName="/ppt/notesSlides/notesSlide35.xml" ContentType="application/vnd.openxmlformats-officedocument.presentationml.notesSlide+xml"/>
  <Override PartName="/ppt/slideLayouts/slideLayout3.xml" ContentType="application/vnd.openxmlformats-officedocument.presentationml.slideLayout+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32.xml" ContentType="application/vnd.openxmlformats-officedocument.presentationml.notesSlide+xml"/>
  <Override PartName="/ppt/slideLayouts/slideLayout4.xml" ContentType="application/vnd.openxmlformats-officedocument.presentationml.slideLayout+xml"/>
  <Override PartName="/ppt/notesSlides/notesSlide25.xml" ContentType="application/vnd.openxmlformats-officedocument.presentationml.notesSlide+xml"/>
  <Override PartName="/ppt/notesSlides/notesSlide31.xml" ContentType="application/vnd.openxmlformats-officedocument.presentationml.notesSlide+xml"/>
  <Override PartName="/ppt/slideLayouts/slideLayout7.xml" ContentType="application/vnd.openxmlformats-officedocument.presentationml.slideLayout+xml"/>
  <Override PartName="/ppt/notesSlides/notesSlide26.xml" ContentType="application/vnd.openxmlformats-officedocument.presentationml.notesSlide+xml"/>
  <Override PartName="/ppt/slideLayouts/slideLayout8.xml" ContentType="application/vnd.openxmlformats-officedocument.presentationml.slideLayout+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slideLayouts/slideLayout6.xml" ContentType="application/vnd.openxmlformats-officedocument.presentationml.slideLayout+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ppt/tags/tag1.xml" ContentType="application/vnd.openxmlformats-officedocument.presentationml.tag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9"/>
  </p:notesMasterIdLst>
  <p:sldIdLst>
    <p:sldId id="256" r:id="rId2"/>
    <p:sldId id="261" r:id="rId3"/>
    <p:sldId id="263" r:id="rId4"/>
    <p:sldId id="264" r:id="rId5"/>
    <p:sldId id="279" r:id="rId6"/>
    <p:sldId id="284" r:id="rId7"/>
    <p:sldId id="324" r:id="rId8"/>
    <p:sldId id="304" r:id="rId9"/>
    <p:sldId id="305" r:id="rId10"/>
    <p:sldId id="296" r:id="rId11"/>
    <p:sldId id="290" r:id="rId12"/>
    <p:sldId id="306" r:id="rId13"/>
    <p:sldId id="309" r:id="rId14"/>
    <p:sldId id="310" r:id="rId15"/>
    <p:sldId id="311" r:id="rId16"/>
    <p:sldId id="312" r:id="rId17"/>
    <p:sldId id="313" r:id="rId18"/>
    <p:sldId id="314" r:id="rId19"/>
    <p:sldId id="322" r:id="rId20"/>
    <p:sldId id="315" r:id="rId21"/>
    <p:sldId id="317" r:id="rId22"/>
    <p:sldId id="318" r:id="rId23"/>
    <p:sldId id="319" r:id="rId24"/>
    <p:sldId id="320" r:id="rId25"/>
    <p:sldId id="321" r:id="rId26"/>
    <p:sldId id="325" r:id="rId27"/>
    <p:sldId id="327" r:id="rId28"/>
    <p:sldId id="326" r:id="rId29"/>
    <p:sldId id="328" r:id="rId30"/>
    <p:sldId id="329" r:id="rId31"/>
    <p:sldId id="330" r:id="rId32"/>
    <p:sldId id="331" r:id="rId33"/>
    <p:sldId id="332" r:id="rId34"/>
    <p:sldId id="333" r:id="rId35"/>
    <p:sldId id="334" r:id="rId36"/>
    <p:sldId id="289" r:id="rId37"/>
    <p:sldId id="278"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9985" autoAdjust="0"/>
  </p:normalViewPr>
  <p:slideViewPr>
    <p:cSldViewPr snapToGrid="0">
      <p:cViewPr varScale="1">
        <p:scale>
          <a:sx n="54" d="100"/>
          <a:sy n="54" d="100"/>
        </p:scale>
        <p:origin x="108" y="6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47" Type="http://schemas.openxmlformats.org/officeDocument/2006/relationships/customXml" Target="../customXml/item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3806974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17914414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36604503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8616126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4610277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17926449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32875074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37396860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39117318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320826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1399638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10563024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32982141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41943913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21574979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6200910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3393845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26</a:t>
            </a:fld>
            <a:endParaRPr lang="en-US"/>
          </a:p>
        </p:txBody>
      </p:sp>
    </p:spTree>
    <p:extLst>
      <p:ext uri="{BB962C8B-B14F-4D97-AF65-F5344CB8AC3E}">
        <p14:creationId xmlns:p14="http://schemas.microsoft.com/office/powerpoint/2010/main" val="32451554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27</a:t>
            </a:fld>
            <a:endParaRPr lang="en-US"/>
          </a:p>
        </p:txBody>
      </p:sp>
    </p:spTree>
    <p:extLst>
      <p:ext uri="{BB962C8B-B14F-4D97-AF65-F5344CB8AC3E}">
        <p14:creationId xmlns:p14="http://schemas.microsoft.com/office/powerpoint/2010/main" val="1579484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28</a:t>
            </a:fld>
            <a:endParaRPr lang="en-US"/>
          </a:p>
        </p:txBody>
      </p:sp>
    </p:spTree>
    <p:extLst>
      <p:ext uri="{BB962C8B-B14F-4D97-AF65-F5344CB8AC3E}">
        <p14:creationId xmlns:p14="http://schemas.microsoft.com/office/powerpoint/2010/main" val="26897094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29</a:t>
            </a:fld>
            <a:endParaRPr lang="en-US"/>
          </a:p>
        </p:txBody>
      </p:sp>
    </p:spTree>
    <p:extLst>
      <p:ext uri="{BB962C8B-B14F-4D97-AF65-F5344CB8AC3E}">
        <p14:creationId xmlns:p14="http://schemas.microsoft.com/office/powerpoint/2010/main" val="1824566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40029208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30</a:t>
            </a:fld>
            <a:endParaRPr lang="en-US"/>
          </a:p>
        </p:txBody>
      </p:sp>
    </p:spTree>
    <p:extLst>
      <p:ext uri="{BB962C8B-B14F-4D97-AF65-F5344CB8AC3E}">
        <p14:creationId xmlns:p14="http://schemas.microsoft.com/office/powerpoint/2010/main" val="5166390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31</a:t>
            </a:fld>
            <a:endParaRPr lang="en-US"/>
          </a:p>
        </p:txBody>
      </p:sp>
    </p:spTree>
    <p:extLst>
      <p:ext uri="{BB962C8B-B14F-4D97-AF65-F5344CB8AC3E}">
        <p14:creationId xmlns:p14="http://schemas.microsoft.com/office/powerpoint/2010/main" val="1764271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32</a:t>
            </a:fld>
            <a:endParaRPr lang="en-US"/>
          </a:p>
        </p:txBody>
      </p:sp>
    </p:spTree>
    <p:extLst>
      <p:ext uri="{BB962C8B-B14F-4D97-AF65-F5344CB8AC3E}">
        <p14:creationId xmlns:p14="http://schemas.microsoft.com/office/powerpoint/2010/main" val="12670171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33</a:t>
            </a:fld>
            <a:endParaRPr lang="en-US"/>
          </a:p>
        </p:txBody>
      </p:sp>
    </p:spTree>
    <p:extLst>
      <p:ext uri="{BB962C8B-B14F-4D97-AF65-F5344CB8AC3E}">
        <p14:creationId xmlns:p14="http://schemas.microsoft.com/office/powerpoint/2010/main" val="31075564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34</a:t>
            </a:fld>
            <a:endParaRPr lang="en-US"/>
          </a:p>
        </p:txBody>
      </p:sp>
    </p:spTree>
    <p:extLst>
      <p:ext uri="{BB962C8B-B14F-4D97-AF65-F5344CB8AC3E}">
        <p14:creationId xmlns:p14="http://schemas.microsoft.com/office/powerpoint/2010/main" val="38610623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35</a:t>
            </a:fld>
            <a:endParaRPr lang="en-US"/>
          </a:p>
        </p:txBody>
      </p:sp>
    </p:spTree>
    <p:extLst>
      <p:ext uri="{BB962C8B-B14F-4D97-AF65-F5344CB8AC3E}">
        <p14:creationId xmlns:p14="http://schemas.microsoft.com/office/powerpoint/2010/main" val="6894279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36</a:t>
            </a:fld>
            <a:endParaRPr lang="en-US"/>
          </a:p>
        </p:txBody>
      </p:sp>
    </p:spTree>
    <p:extLst>
      <p:ext uri="{BB962C8B-B14F-4D97-AF65-F5344CB8AC3E}">
        <p14:creationId xmlns:p14="http://schemas.microsoft.com/office/powerpoint/2010/main" val="14645269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37</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3780255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4079103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4162329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Poll Title: The European Union: What is the first thing that comes to mind?
https://www.polleverywhere.com/free_text_polls/twTQjGgyX4xqanyVQN1Wt</a:t>
            </a: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
        <p:nvSpPr>
          <p:cNvPr id="5" name="TextBox 4"/>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2602831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1368098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2563186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4/2/2021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10.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8RkwIlr912A"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5.png"/></Relationships>
</file>

<file path=ppt/slides/_rels/slide11.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17.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8" Type="http://schemas.openxmlformats.org/officeDocument/2006/relationships/image" Target="../media/image19.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8" Type="http://schemas.openxmlformats.org/officeDocument/2006/relationships/image" Target="../media/image21.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19.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nWpgO1EPO_Y"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22.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8" Type="http://schemas.openxmlformats.org/officeDocument/2006/relationships/image" Target="../media/image23.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8" Type="http://schemas.openxmlformats.org/officeDocument/2006/relationships/image" Target="../media/image22.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8" Type="http://schemas.openxmlformats.org/officeDocument/2006/relationships/image" Target="../media/image21.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8" Type="http://schemas.openxmlformats.org/officeDocument/2006/relationships/image" Target="../media/image24.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8" Type="http://schemas.openxmlformats.org/officeDocument/2006/relationships/image" Target="../media/image25.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27.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K-cRJr7mWw4"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5.png"/></Relationships>
</file>

<file path=ppt/slides/_rels/slide28.xml.rels><?xml version="1.0" encoding="UTF-8" standalone="yes"?>
<Relationships xmlns="http://schemas.openxmlformats.org/package/2006/relationships"><Relationship Id="rId8" Type="http://schemas.openxmlformats.org/officeDocument/2006/relationships/image" Target="../media/image26.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8" Type="http://schemas.openxmlformats.org/officeDocument/2006/relationships/image" Target="../media/image25.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hyperlink" Target="mailto:ikonstantinidis@qu.edu.qa" TargetMode="External"/><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jpeg"/></Relationships>
</file>

<file path=ppt/slides/_rels/slide30.xml.rels><?xml version="1.0" encoding="UTF-8" standalone="yes"?>
<Relationships xmlns="http://schemas.openxmlformats.org/package/2006/relationships"><Relationship Id="rId8" Type="http://schemas.openxmlformats.org/officeDocument/2006/relationships/image" Target="../media/image26.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1.xml.rels><?xml version="1.0" encoding="UTF-8" standalone="yes"?>
<Relationships xmlns="http://schemas.openxmlformats.org/package/2006/relationships"><Relationship Id="rId8" Type="http://schemas.openxmlformats.org/officeDocument/2006/relationships/image" Target="../media/image26.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8" Type="http://schemas.openxmlformats.org/officeDocument/2006/relationships/image" Target="../media/image27.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8" Type="http://schemas.openxmlformats.org/officeDocument/2006/relationships/image" Target="../media/image28.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8" Type="http://schemas.openxmlformats.org/officeDocument/2006/relationships/image" Target="../media/image28.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5.xml.rels><?xml version="1.0" encoding="UTF-8" standalone="yes"?>
<Relationships xmlns="http://schemas.openxmlformats.org/package/2006/relationships"><Relationship Id="rId8" Type="http://schemas.openxmlformats.org/officeDocument/2006/relationships/image" Target="../media/image29.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3538" y="5033640"/>
            <a:ext cx="7772400" cy="1463040"/>
          </a:xfrm>
        </p:spPr>
        <p:txBody>
          <a:bodyPr>
            <a:normAutofit fontScale="90000"/>
          </a:bodyPr>
          <a:lstStyle/>
          <a:p>
            <a:pPr algn="ctr"/>
            <a:r>
              <a:rPr lang="en-US" sz="3500" dirty="0" smtClean="0">
                <a:latin typeface="Times New Roman" panose="02020603050405020304" pitchFamily="18" charset="0"/>
                <a:cs typeface="Times New Roman" panose="02020603050405020304" pitchFamily="18" charset="0"/>
              </a:rPr>
              <a:t>Jean </a:t>
            </a:r>
            <a:r>
              <a:rPr lang="en-US" sz="3500" dirty="0" err="1" smtClean="0">
                <a:latin typeface="Times New Roman" panose="02020603050405020304" pitchFamily="18" charset="0"/>
                <a:cs typeface="Times New Roman" panose="02020603050405020304" pitchFamily="18" charset="0"/>
              </a:rPr>
              <a:t>monnet</a:t>
            </a:r>
            <a:r>
              <a:rPr lang="en-US" sz="3500" dirty="0" smtClean="0">
                <a:latin typeface="Times New Roman" panose="02020603050405020304" pitchFamily="18" charset="0"/>
                <a:cs typeface="Times New Roman" panose="02020603050405020304" pitchFamily="18" charset="0"/>
              </a:rPr>
              <a:t> module  – Doha courses on European union law</a:t>
            </a:r>
            <a:r>
              <a:rPr lang="en-US" sz="35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Spring 2021</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Dr. </a:t>
            </a:r>
            <a:r>
              <a:rPr lang="en-US" sz="3500" dirty="0" smtClean="0">
                <a:latin typeface="Times New Roman" panose="02020603050405020304" pitchFamily="18" charset="0"/>
                <a:cs typeface="Times New Roman" panose="02020603050405020304" pitchFamily="18" charset="0"/>
              </a:rPr>
              <a:t>IOANNIS KONSTANTINIDIS</a:t>
            </a:r>
            <a:endParaRPr lang="en-US" sz="35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9" y="2286001"/>
            <a:ext cx="9021304" cy="737562"/>
          </a:xfrm>
        </p:spPr>
        <p:txBody>
          <a:bodyPr>
            <a:normAutofit/>
          </a:bodyPr>
          <a:lstStyle/>
          <a:p>
            <a:pPr>
              <a:lnSpc>
                <a:spcPct val="150000"/>
              </a:lnSpc>
              <a:buBlip>
                <a:blip r:embed="rId5"/>
              </a:buBlip>
            </a:pPr>
            <a:r>
              <a:rPr lang="en-US" sz="2500" b="1" u="sng" dirty="0" smtClean="0">
                <a:latin typeface="Times New Roman" panose="02020603050405020304" pitchFamily="18" charset="0"/>
                <a:cs typeface="Times New Roman" panose="02020603050405020304" pitchFamily="18" charset="0"/>
              </a:rPr>
              <a:t>How does the European Union (EU) work?</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1700" dirty="0" smtClean="0">
              <a:solidFill>
                <a:srgbClr val="FF0000"/>
              </a:solidFill>
              <a:latin typeface="Times New Roman" panose="02020603050405020304" pitchFamily="18" charset="0"/>
              <a:cs typeface="Times New Roman" panose="02020603050405020304" pitchFamily="18" charset="0"/>
            </a:endParaRPr>
          </a:p>
        </p:txBody>
      </p:sp>
      <p:pic>
        <p:nvPicPr>
          <p:cNvPr id="5" name="8RkwIlr912A"/>
          <p:cNvPicPr>
            <a:picLocks noRot="1" noChangeAspect="1"/>
          </p:cNvPicPr>
          <p:nvPr>
            <a:videoFile r:link="rId1"/>
          </p:nvPr>
        </p:nvPicPr>
        <p:blipFill>
          <a:blip r:embed="rId9"/>
          <a:stretch>
            <a:fillRect/>
          </a:stretch>
        </p:blipFill>
        <p:spPr>
          <a:xfrm>
            <a:off x="2992326" y="3042266"/>
            <a:ext cx="5783675" cy="3253317"/>
          </a:xfrm>
          <a:prstGeom prst="rect">
            <a:avLst/>
          </a:prstGeom>
        </p:spPr>
      </p:pic>
    </p:spTree>
    <p:extLst>
      <p:ext uri="{BB962C8B-B14F-4D97-AF65-F5344CB8AC3E}">
        <p14:creationId xmlns:p14="http://schemas.microsoft.com/office/powerpoint/2010/main" val="3460265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EU Institutions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a:t>
            </a:r>
            <a:r>
              <a:rPr lang="en-US" sz="1700" dirty="0" smtClean="0">
                <a:latin typeface="Times New Roman" panose="02020603050405020304" pitchFamily="18" charset="0"/>
                <a:cs typeface="Times New Roman" panose="02020603050405020304" pitchFamily="18" charset="0"/>
              </a:rPr>
              <a:t>EU shall </a:t>
            </a:r>
            <a:r>
              <a:rPr lang="en-US" sz="1700" dirty="0">
                <a:latin typeface="Times New Roman" panose="02020603050405020304" pitchFamily="18" charset="0"/>
                <a:cs typeface="Times New Roman" panose="02020603050405020304" pitchFamily="18" charset="0"/>
              </a:rPr>
              <a:t>have an institutional framework which shall aim to promote its values, advance its objectives, serve its interests, those of its citizens and those of the Member States, and ensure the consistency, effectiveness and continuity of its policies and </a:t>
            </a:r>
            <a:r>
              <a:rPr lang="en-US" sz="1700" dirty="0" smtClean="0">
                <a:latin typeface="Times New Roman" panose="02020603050405020304" pitchFamily="18" charset="0"/>
                <a:cs typeface="Times New Roman" panose="02020603050405020304" pitchFamily="18" charset="0"/>
              </a:rPr>
              <a:t>actions</a:t>
            </a:r>
            <a:endParaRPr lang="en-US" sz="2000" b="1" u="sng" dirty="0" smtClean="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1700" dirty="0" smtClean="0">
              <a:solidFill>
                <a:srgbClr val="FF0000"/>
              </a:solidFill>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29952" y="3397253"/>
            <a:ext cx="2936845" cy="219133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463339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897533" cy="3539067"/>
          </a:xfrm>
        </p:spPr>
        <p:txBody>
          <a:bodyPr>
            <a:normAutofit fontScale="77500" lnSpcReduction="2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EU Institutions pursuant to article 13(1) of the Treaty on European Union (TEU)</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 European Parliament</a:t>
            </a: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 European Council</a:t>
            </a: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 Council</a:t>
            </a: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 European Commission</a:t>
            </a: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 Court of Justice of the European Union</a:t>
            </a: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 European Central Bank</a:t>
            </a: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 Court of Auditors</a:t>
            </a: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984790" y="3158941"/>
            <a:ext cx="3011870" cy="226126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48879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fontScale="77500" lnSpcReduction="2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European Council</a:t>
            </a: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 </a:t>
            </a:r>
            <a:r>
              <a:rPr lang="en-US" sz="1700" dirty="0">
                <a:latin typeface="Times New Roman" panose="02020603050405020304" pitchFamily="18" charset="0"/>
                <a:cs typeface="Times New Roman" panose="02020603050405020304" pitchFamily="18" charset="0"/>
              </a:rPr>
              <a:t>European Council was created as an informal forum following a meeting of the heads of </a:t>
            </a:r>
            <a:r>
              <a:rPr lang="en-US" sz="1700" dirty="0" smtClean="0">
                <a:latin typeface="Times New Roman" panose="02020603050405020304" pitchFamily="18" charset="0"/>
                <a:cs typeface="Times New Roman" panose="02020603050405020304" pitchFamily="18" charset="0"/>
              </a:rPr>
              <a:t>State </a:t>
            </a:r>
            <a:r>
              <a:rPr lang="en-US" sz="1700" dirty="0">
                <a:latin typeface="Times New Roman" panose="02020603050405020304" pitchFamily="18" charset="0"/>
                <a:cs typeface="Times New Roman" panose="02020603050405020304" pitchFamily="18" charset="0"/>
              </a:rPr>
              <a:t>and government in Paris in </a:t>
            </a:r>
            <a:r>
              <a:rPr lang="en-US" sz="1700" dirty="0" smtClean="0">
                <a:latin typeface="Times New Roman" panose="02020603050405020304" pitchFamily="18" charset="0"/>
                <a:cs typeface="Times New Roman" panose="02020603050405020304" pitchFamily="18" charset="0"/>
              </a:rPr>
              <a:t>1974</a:t>
            </a:r>
          </a:p>
          <a:p>
            <a:pPr marL="128016" lvl="1" indent="0">
              <a:lnSpc>
                <a:spcPct val="150000"/>
              </a:lnSpc>
              <a:buNone/>
            </a:pPr>
            <a:endParaRPr lang="en-US" sz="1700"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It </a:t>
            </a:r>
            <a:r>
              <a:rPr lang="en-US" sz="1700" dirty="0">
                <a:latin typeface="Times New Roman" panose="02020603050405020304" pitchFamily="18" charset="0"/>
                <a:cs typeface="Times New Roman" panose="02020603050405020304" pitchFamily="18" charset="0"/>
              </a:rPr>
              <a:t>received recognition in the Single European Act in 1987, was granted a formal status in 1992 and was finally </a:t>
            </a:r>
            <a:r>
              <a:rPr lang="en-US" sz="1700" dirty="0" smtClean="0">
                <a:latin typeface="Times New Roman" panose="02020603050405020304" pitchFamily="18" charset="0"/>
                <a:cs typeface="Times New Roman" panose="02020603050405020304" pitchFamily="18" charset="0"/>
              </a:rPr>
              <a:t>recognized </a:t>
            </a:r>
            <a:r>
              <a:rPr lang="en-US" sz="1700" dirty="0">
                <a:latin typeface="Times New Roman" panose="02020603050405020304" pitchFamily="18" charset="0"/>
                <a:cs typeface="Times New Roman" panose="02020603050405020304" pitchFamily="18" charset="0"/>
              </a:rPr>
              <a:t>as an official Union institution in the Treaty of Lisbon in </a:t>
            </a:r>
            <a:r>
              <a:rPr lang="en-US" sz="1700" dirty="0" smtClean="0">
                <a:latin typeface="Times New Roman" panose="02020603050405020304" pitchFamily="18" charset="0"/>
                <a:cs typeface="Times New Roman" panose="02020603050405020304" pitchFamily="18" charset="0"/>
              </a:rPr>
              <a:t>2009</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Attention: The European Council should not be confused with the Council of the European Union (the </a:t>
            </a:r>
            <a:r>
              <a:rPr lang="en-US" sz="1700" dirty="0" smtClean="0">
                <a:latin typeface="Times New Roman" panose="02020603050405020304" pitchFamily="18" charset="0"/>
                <a:cs typeface="Times New Roman" panose="02020603050405020304" pitchFamily="18" charset="0"/>
              </a:rPr>
              <a:t>Council) </a:t>
            </a:r>
            <a:r>
              <a:rPr lang="en-US" sz="1700" dirty="0">
                <a:latin typeface="Times New Roman" panose="02020603050405020304" pitchFamily="18" charset="0"/>
                <a:cs typeface="Times New Roman" panose="02020603050405020304" pitchFamily="18" charset="0"/>
              </a:rPr>
              <a:t>or the Council of Europe, which is not an EU </a:t>
            </a:r>
            <a:r>
              <a:rPr lang="en-US" sz="1700" dirty="0" smtClean="0">
                <a:latin typeface="Times New Roman" panose="02020603050405020304" pitchFamily="18" charset="0"/>
                <a:cs typeface="Times New Roman" panose="02020603050405020304" pitchFamily="18" charset="0"/>
              </a:rPr>
              <a:t>organization</a:t>
            </a: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920941" y="3368622"/>
            <a:ext cx="1927564" cy="19275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9656374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fontScale="92500" lnSpcReduction="1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Functions of the European Council</a:t>
            </a: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 European </a:t>
            </a:r>
            <a:r>
              <a:rPr lang="en-US" sz="1700" dirty="0">
                <a:latin typeface="Times New Roman" panose="02020603050405020304" pitchFamily="18" charset="0"/>
                <a:cs typeface="Times New Roman" panose="02020603050405020304" pitchFamily="18" charset="0"/>
              </a:rPr>
              <a:t>Council is essentially a political forum in which the Member States’ heads of state or government, together with its President and the President of the Commission, determine the political agenda for the </a:t>
            </a:r>
            <a:r>
              <a:rPr lang="en-US" sz="1700" dirty="0" smtClean="0">
                <a:latin typeface="Times New Roman" panose="02020603050405020304" pitchFamily="18" charset="0"/>
                <a:cs typeface="Times New Roman" panose="02020603050405020304" pitchFamily="18" charset="0"/>
              </a:rPr>
              <a:t>Union</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It </a:t>
            </a:r>
            <a:r>
              <a:rPr lang="en-US" sz="1700" dirty="0">
                <a:latin typeface="Times New Roman" panose="02020603050405020304" pitchFamily="18" charset="0"/>
                <a:cs typeface="Times New Roman" panose="02020603050405020304" pitchFamily="18" charset="0"/>
              </a:rPr>
              <a:t>is also at European Council meetings that discussions will take place on matters relating to the common foreign and security policy and other areas of the Union’s external </a:t>
            </a:r>
            <a:r>
              <a:rPr lang="en-US" sz="1700" dirty="0" smtClean="0">
                <a:latin typeface="Times New Roman" panose="02020603050405020304" pitchFamily="18" charset="0"/>
                <a:cs typeface="Times New Roman" panose="02020603050405020304" pitchFamily="18" charset="0"/>
              </a:rPr>
              <a:t>action</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81458" y="3222157"/>
            <a:ext cx="2619375" cy="1752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4673712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Functions of the European Council</a:t>
            </a: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 </a:t>
            </a:r>
            <a:r>
              <a:rPr lang="en-US" sz="1700" dirty="0">
                <a:latin typeface="Times New Roman" panose="02020603050405020304" pitchFamily="18" charset="0"/>
                <a:cs typeface="Times New Roman" panose="02020603050405020304" pitchFamily="18" charset="0"/>
              </a:rPr>
              <a:t>subject matter of European Council meetings depends on a number of different </a:t>
            </a:r>
            <a:r>
              <a:rPr lang="en-US" sz="1700" dirty="0" smtClean="0">
                <a:latin typeface="Times New Roman" panose="02020603050405020304" pitchFamily="18" charset="0"/>
                <a:cs typeface="Times New Roman" panose="02020603050405020304" pitchFamily="18" charset="0"/>
              </a:rPr>
              <a:t>factors</a:t>
            </a:r>
          </a:p>
          <a:p>
            <a:pPr marL="128016" lvl="1" indent="0">
              <a:lnSpc>
                <a:spcPct val="150000"/>
              </a:lnSpc>
              <a:buNone/>
            </a:pPr>
            <a:endParaRPr lang="en-US" sz="1700"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Examples: on </a:t>
            </a:r>
            <a:r>
              <a:rPr lang="en-US" sz="1700" dirty="0">
                <a:latin typeface="Times New Roman" panose="02020603050405020304" pitchFamily="18" charset="0"/>
                <a:cs typeface="Times New Roman" panose="02020603050405020304" pitchFamily="18" charset="0"/>
              </a:rPr>
              <a:t>29 April 2017, a Special European Council was held to establish the Union’s position regarding the UK’s decision to withdraw from the </a:t>
            </a:r>
            <a:r>
              <a:rPr lang="en-US" sz="1700" dirty="0" smtClean="0">
                <a:latin typeface="Times New Roman" panose="02020603050405020304" pitchFamily="18" charset="0"/>
                <a:cs typeface="Times New Roman" panose="02020603050405020304" pitchFamily="18" charset="0"/>
              </a:rPr>
              <a:t>Union</a:t>
            </a: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smtClean="0">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920941" y="3368622"/>
            <a:ext cx="1927564" cy="19275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0840912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fontScale="85000" lnSpcReduction="1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Functions of the European Council</a:t>
            </a:r>
          </a:p>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 </a:t>
            </a:r>
            <a:r>
              <a:rPr lang="en-US" sz="1700" dirty="0">
                <a:latin typeface="Times New Roman" panose="02020603050405020304" pitchFamily="18" charset="0"/>
                <a:cs typeface="Times New Roman" panose="02020603050405020304" pitchFamily="18" charset="0"/>
              </a:rPr>
              <a:t>European Council plays an important role in certain appointment procedures for high profile EU level roles. In particular, it is responsible for:</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electing the President of the European Council</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proposing the President of the European Commission</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appointing the High Representative of the Union for Foreign Affairs and Security </a:t>
            </a:r>
            <a:r>
              <a:rPr lang="en-US" sz="1300" dirty="0" smtClean="0">
                <a:latin typeface="Times New Roman" panose="02020603050405020304" pitchFamily="18" charset="0"/>
                <a:cs typeface="Times New Roman" panose="02020603050405020304" pitchFamily="18" charset="0"/>
              </a:rPr>
              <a:t>Policy</a:t>
            </a:r>
          </a:p>
          <a:p>
            <a:pPr lvl="2">
              <a:lnSpc>
                <a:spcPct val="150000"/>
              </a:lnSpc>
              <a:buBlip>
                <a:blip r:embed="rId4"/>
              </a:buBlip>
            </a:pPr>
            <a:r>
              <a:rPr lang="en-US" sz="1300" dirty="0" smtClean="0">
                <a:latin typeface="Times New Roman" panose="02020603050405020304" pitchFamily="18" charset="0"/>
                <a:cs typeface="Times New Roman" panose="02020603050405020304" pitchFamily="18" charset="0"/>
              </a:rPr>
              <a:t>officially </a:t>
            </a:r>
            <a:r>
              <a:rPr lang="en-US" sz="1300" dirty="0">
                <a:latin typeface="Times New Roman" panose="02020603050405020304" pitchFamily="18" charset="0"/>
                <a:cs typeface="Times New Roman" panose="02020603050405020304" pitchFamily="18" charset="0"/>
              </a:rPr>
              <a:t>appointing the entire body of Commissioners</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appointing the Executive Board of the European Central Bank (ECB), including the ECB president</a:t>
            </a:r>
            <a:endParaRPr lang="en-US" sz="1300" dirty="0" smtClean="0">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920941" y="3368622"/>
            <a:ext cx="1927564" cy="19275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6833758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European Commission</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a:t>
            </a:r>
            <a:r>
              <a:rPr lang="en-US" sz="1700" dirty="0" smtClean="0">
                <a:latin typeface="Times New Roman" panose="02020603050405020304" pitchFamily="18" charset="0"/>
                <a:cs typeface="Times New Roman" panose="02020603050405020304" pitchFamily="18" charset="0"/>
              </a:rPr>
              <a:t>role </a:t>
            </a:r>
            <a:r>
              <a:rPr lang="en-US" sz="1700" dirty="0">
                <a:latin typeface="Times New Roman" panose="02020603050405020304" pitchFamily="18" charset="0"/>
                <a:cs typeface="Times New Roman" panose="02020603050405020304" pitchFamily="18" charset="0"/>
              </a:rPr>
              <a:t>of the Commission is set out in Article 17(1) </a:t>
            </a:r>
            <a:r>
              <a:rPr lang="en-US" sz="1700" dirty="0" smtClean="0">
                <a:latin typeface="Times New Roman" panose="02020603050405020304" pitchFamily="18" charset="0"/>
                <a:cs typeface="Times New Roman" panose="02020603050405020304" pitchFamily="18" charset="0"/>
              </a:rPr>
              <a:t>TEU</a:t>
            </a:r>
          </a:p>
          <a:p>
            <a:pPr lvl="1">
              <a:lnSpc>
                <a:spcPct val="150000"/>
              </a:lnSpc>
              <a:buBlip>
                <a:blip r:embed="rId4"/>
              </a:buBlip>
            </a:pPr>
            <a:r>
              <a:rPr lang="en-US" sz="1700" b="1" dirty="0">
                <a:latin typeface="Times New Roman" panose="02020603050405020304" pitchFamily="18" charset="0"/>
                <a:cs typeface="Times New Roman" panose="02020603050405020304" pitchFamily="18" charset="0"/>
              </a:rPr>
              <a:t>“The Commission shall </a:t>
            </a:r>
            <a:r>
              <a:rPr lang="en-US" sz="1700" b="1" u="sng" dirty="0">
                <a:latin typeface="Times New Roman" panose="02020603050405020304" pitchFamily="18" charset="0"/>
                <a:cs typeface="Times New Roman" panose="02020603050405020304" pitchFamily="18" charset="0"/>
              </a:rPr>
              <a:t>promote the general interest of the Union</a:t>
            </a:r>
            <a:r>
              <a:rPr lang="en-US" sz="1700" b="1" dirty="0">
                <a:latin typeface="Times New Roman" panose="02020603050405020304" pitchFamily="18" charset="0"/>
                <a:cs typeface="Times New Roman" panose="02020603050405020304" pitchFamily="18" charset="0"/>
              </a:rPr>
              <a:t> and </a:t>
            </a:r>
            <a:r>
              <a:rPr lang="en-US" sz="1700" b="1" u="sng" dirty="0">
                <a:latin typeface="Times New Roman" panose="02020603050405020304" pitchFamily="18" charset="0"/>
                <a:cs typeface="Times New Roman" panose="02020603050405020304" pitchFamily="18" charset="0"/>
              </a:rPr>
              <a:t>take appropriate initiatives </a:t>
            </a:r>
            <a:r>
              <a:rPr lang="en-US" sz="1700" b="1" dirty="0">
                <a:latin typeface="Times New Roman" panose="02020603050405020304" pitchFamily="18" charset="0"/>
                <a:cs typeface="Times New Roman" panose="02020603050405020304" pitchFamily="18" charset="0"/>
              </a:rPr>
              <a:t>to that end. It shall ensure </a:t>
            </a:r>
            <a:r>
              <a:rPr lang="en-US" sz="1700" b="1" u="sng" dirty="0">
                <a:latin typeface="Times New Roman" panose="02020603050405020304" pitchFamily="18" charset="0"/>
                <a:cs typeface="Times New Roman" panose="02020603050405020304" pitchFamily="18" charset="0"/>
              </a:rPr>
              <a:t>the application of the Treaties</a:t>
            </a:r>
            <a:r>
              <a:rPr lang="en-US" sz="1700" b="1" dirty="0">
                <a:latin typeface="Times New Roman" panose="02020603050405020304" pitchFamily="18" charset="0"/>
                <a:cs typeface="Times New Roman" panose="02020603050405020304" pitchFamily="18" charset="0"/>
              </a:rPr>
              <a:t>, and measures adopted by the institutions pursuant to them. It shall </a:t>
            </a:r>
            <a:r>
              <a:rPr lang="en-US" sz="1700" b="1" u="sng" dirty="0">
                <a:latin typeface="Times New Roman" panose="02020603050405020304" pitchFamily="18" charset="0"/>
                <a:cs typeface="Times New Roman" panose="02020603050405020304" pitchFamily="18" charset="0"/>
              </a:rPr>
              <a:t>oversee the application of Union law under the control of the Court of Justice of the European </a:t>
            </a:r>
            <a:r>
              <a:rPr lang="en-US" sz="1700" b="1" u="sng" dirty="0" smtClean="0">
                <a:latin typeface="Times New Roman" panose="02020603050405020304" pitchFamily="18" charset="0"/>
                <a:cs typeface="Times New Roman" panose="02020603050405020304" pitchFamily="18" charset="0"/>
              </a:rPr>
              <a:t>Union</a:t>
            </a:r>
            <a:r>
              <a:rPr lang="en-US" sz="1700" b="1" dirty="0" smtClean="0">
                <a:latin typeface="Times New Roman" panose="02020603050405020304" pitchFamily="18" charset="0"/>
                <a:cs typeface="Times New Roman" panose="02020603050405020304" pitchFamily="18" charset="0"/>
              </a:rPr>
              <a:t>…”</a:t>
            </a:r>
            <a:endParaRPr lang="en-US" sz="1300" b="1" dirty="0" smtClean="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64125" y="3392132"/>
            <a:ext cx="2571750" cy="1781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694712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fontScale="92500" lnSpcReduction="1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European Commission - Function</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a:t>
            </a:r>
            <a:r>
              <a:rPr lang="en-US" sz="1700" dirty="0" smtClean="0">
                <a:latin typeface="Times New Roman" panose="02020603050405020304" pitchFamily="18" charset="0"/>
                <a:cs typeface="Times New Roman" panose="02020603050405020304" pitchFamily="18" charset="0"/>
              </a:rPr>
              <a:t>o </a:t>
            </a:r>
            <a:r>
              <a:rPr lang="en-US" sz="1700" dirty="0">
                <a:latin typeface="Times New Roman" panose="02020603050405020304" pitchFamily="18" charset="0"/>
                <a:cs typeface="Times New Roman" panose="02020603050405020304" pitchFamily="18" charset="0"/>
              </a:rPr>
              <a:t>act as the executive of the Union and to see that Union policy is carried </a:t>
            </a:r>
            <a:r>
              <a:rPr lang="en-US" sz="1700" dirty="0" smtClean="0">
                <a:latin typeface="Times New Roman" panose="02020603050405020304" pitchFamily="18" charset="0"/>
                <a:cs typeface="Times New Roman" panose="02020603050405020304" pitchFamily="18" charset="0"/>
              </a:rPr>
              <a:t>out</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a:t>
            </a:r>
            <a:r>
              <a:rPr lang="en-US" sz="1700" dirty="0" smtClean="0">
                <a:latin typeface="Times New Roman" panose="02020603050405020304" pitchFamily="18" charset="0"/>
                <a:cs typeface="Times New Roman" panose="02020603050405020304" pitchFamily="18" charset="0"/>
              </a:rPr>
              <a:t>o </a:t>
            </a:r>
            <a:r>
              <a:rPr lang="en-US" sz="1700" dirty="0">
                <a:latin typeface="Times New Roman" panose="02020603050405020304" pitchFamily="18" charset="0"/>
                <a:cs typeface="Times New Roman" panose="02020603050405020304" pitchFamily="18" charset="0"/>
              </a:rPr>
              <a:t>formulate new policy and to draft legislation to give it </a:t>
            </a:r>
            <a:r>
              <a:rPr lang="en-US" sz="1700" dirty="0" smtClean="0">
                <a:latin typeface="Times New Roman" panose="02020603050405020304" pitchFamily="18" charset="0"/>
                <a:cs typeface="Times New Roman" panose="02020603050405020304" pitchFamily="18" charset="0"/>
              </a:rPr>
              <a:t>effect</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a:t>
            </a:r>
            <a:r>
              <a:rPr lang="en-US" sz="1700" dirty="0" smtClean="0">
                <a:latin typeface="Times New Roman" panose="02020603050405020304" pitchFamily="18" charset="0"/>
                <a:cs typeface="Times New Roman" panose="02020603050405020304" pitchFamily="18" charset="0"/>
              </a:rPr>
              <a:t>o </a:t>
            </a:r>
            <a:r>
              <a:rPr lang="en-US" sz="1700" dirty="0">
                <a:latin typeface="Times New Roman" panose="02020603050405020304" pitchFamily="18" charset="0"/>
                <a:cs typeface="Times New Roman" panose="02020603050405020304" pitchFamily="18" charset="0"/>
              </a:rPr>
              <a:t>police observance of Union </a:t>
            </a:r>
            <a:r>
              <a:rPr lang="en-US" sz="1700" dirty="0" smtClean="0">
                <a:latin typeface="Times New Roman" panose="02020603050405020304" pitchFamily="18" charset="0"/>
                <a:cs typeface="Times New Roman" panose="02020603050405020304" pitchFamily="18" charset="0"/>
              </a:rPr>
              <a:t>rules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a:t>
            </a:r>
            <a:r>
              <a:rPr lang="en-US" sz="1700" dirty="0" smtClean="0">
                <a:latin typeface="Times New Roman" panose="02020603050405020304" pitchFamily="18" charset="0"/>
                <a:cs typeface="Times New Roman" panose="02020603050405020304" pitchFamily="18" charset="0"/>
              </a:rPr>
              <a:t>o </a:t>
            </a:r>
            <a:r>
              <a:rPr lang="en-US" sz="1700" dirty="0">
                <a:latin typeface="Times New Roman" panose="02020603050405020304" pitchFamily="18" charset="0"/>
                <a:cs typeface="Times New Roman" panose="02020603050405020304" pitchFamily="18" charset="0"/>
              </a:rPr>
              <a:t>a lesser extent, to act as a legislative body in its own right. This latter function is largely related to the making (and enforcement) of detailed rules for the implementation of the Common Agricultural Policy.</a:t>
            </a:r>
            <a:endParaRPr lang="en-US" sz="1300" b="1" dirty="0" smtClean="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838087" y="2754911"/>
            <a:ext cx="2207346" cy="31583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5498962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5"/>
              </a:buBlip>
            </a:pPr>
            <a:r>
              <a:rPr lang="en-US" sz="2000" b="1" u="sng" dirty="0" smtClean="0">
                <a:latin typeface="Times New Roman" panose="02020603050405020304" pitchFamily="18" charset="0"/>
                <a:cs typeface="Times New Roman" panose="02020603050405020304" pitchFamily="18" charset="0"/>
              </a:rPr>
              <a:t>The European Commission </a:t>
            </a:r>
          </a:p>
        </p:txBody>
      </p:sp>
      <p:pic>
        <p:nvPicPr>
          <p:cNvPr id="5" name="nWpgO1EPO_Y"/>
          <p:cNvPicPr>
            <a:picLocks noRot="1" noChangeAspect="1"/>
          </p:cNvPicPr>
          <p:nvPr>
            <a:videoFile r:link="rId1"/>
          </p:nvPr>
        </p:nvPicPr>
        <p:blipFill>
          <a:blip r:embed="rId9"/>
          <a:stretch>
            <a:fillRect/>
          </a:stretch>
        </p:blipFill>
        <p:spPr>
          <a:xfrm>
            <a:off x="2717774" y="2814121"/>
            <a:ext cx="6602496" cy="3713904"/>
          </a:xfrm>
          <a:prstGeom prst="rect">
            <a:avLst/>
          </a:prstGeom>
        </p:spPr>
      </p:pic>
    </p:spTree>
    <p:extLst>
      <p:ext uri="{BB962C8B-B14F-4D97-AF65-F5344CB8AC3E}">
        <p14:creationId xmlns:p14="http://schemas.microsoft.com/office/powerpoint/2010/main" val="2455006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WELCOME TO THE COURSE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6896813" cy="3539067"/>
          </a:xfrm>
        </p:spPr>
        <p:txBody>
          <a:bodyPr>
            <a:normAutofit fontScale="70000" lnSpcReduction="20000"/>
          </a:bodyPr>
          <a:lstStyle/>
          <a:p>
            <a:pPr>
              <a:lnSpc>
                <a:spcPct val="150000"/>
              </a:lnSpc>
              <a:buBlip>
                <a:blip r:embed="rId4"/>
              </a:buBlip>
            </a:pPr>
            <a:r>
              <a:rPr lang="en-US" sz="2900" b="1" u="sng" dirty="0" smtClean="0">
                <a:latin typeface="Times New Roman" panose="02020603050405020304" pitchFamily="18" charset="0"/>
                <a:cs typeface="Times New Roman" panose="02020603050405020304" pitchFamily="18" charset="0"/>
              </a:rPr>
              <a:t>Instructor</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Dr. </a:t>
            </a:r>
            <a:r>
              <a:rPr lang="en-US" sz="2400" dirty="0" smtClean="0">
                <a:latin typeface="Times New Roman" panose="02020603050405020304" pitchFamily="18" charset="0"/>
                <a:cs typeface="Times New Roman" panose="02020603050405020304" pitchFamily="18" charset="0"/>
              </a:rPr>
              <a:t>Ioannis Konstantinidis, Assistant Professor, College </a:t>
            </a:r>
            <a:r>
              <a:rPr lang="en-US" sz="2400" dirty="0" smtClean="0">
                <a:latin typeface="Times New Roman" panose="02020603050405020304" pitchFamily="18" charset="0"/>
                <a:cs typeface="Times New Roman" panose="02020603050405020304" pitchFamily="18" charset="0"/>
              </a:rPr>
              <a:t>of Law, Qatar </a:t>
            </a:r>
            <a:r>
              <a:rPr lang="en-US" sz="2400" dirty="0" smtClean="0">
                <a:latin typeface="Times New Roman" panose="02020603050405020304" pitchFamily="18" charset="0"/>
                <a:cs typeface="Times New Roman" panose="02020603050405020304" pitchFamily="18" charset="0"/>
              </a:rPr>
              <a:t>University</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Ph.D. – Sorbonne Law School/</a:t>
            </a:r>
            <a:r>
              <a:rPr lang="en-US" sz="2400" dirty="0" err="1" smtClean="0">
                <a:latin typeface="Times New Roman" panose="02020603050405020304" pitchFamily="18" charset="0"/>
                <a:cs typeface="Times New Roman" panose="02020603050405020304" pitchFamily="18" charset="0"/>
              </a:rPr>
              <a:t>Université</a:t>
            </a:r>
            <a:r>
              <a:rPr lang="en-US" sz="2400" dirty="0" smtClean="0">
                <a:latin typeface="Times New Roman" panose="02020603050405020304" pitchFamily="18" charset="0"/>
                <a:cs typeface="Times New Roman" panose="02020603050405020304" pitchFamily="18" charset="0"/>
              </a:rPr>
              <a:t> Paris 1 </a:t>
            </a:r>
            <a:r>
              <a:rPr lang="en-US" sz="2400" dirty="0" err="1" smtClean="0">
                <a:latin typeface="Times New Roman" panose="02020603050405020304" pitchFamily="18" charset="0"/>
                <a:cs typeface="Times New Roman" panose="02020603050405020304" pitchFamily="18" charset="0"/>
              </a:rPr>
              <a:t>Panthéon</a:t>
            </a:r>
            <a:r>
              <a:rPr lang="en-US" sz="2400" dirty="0" smtClean="0">
                <a:latin typeface="Times New Roman" panose="02020603050405020304" pitchFamily="18" charset="0"/>
                <a:cs typeface="Times New Roman" panose="02020603050405020304" pitchFamily="18" charset="0"/>
              </a:rPr>
              <a:t>-Sorbonne, France</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LL.M. – Sorbonne Law School/</a:t>
            </a:r>
            <a:r>
              <a:rPr lang="en-US" sz="2400" dirty="0" err="1" smtClean="0">
                <a:latin typeface="Times New Roman" panose="02020603050405020304" pitchFamily="18" charset="0"/>
                <a:cs typeface="Times New Roman" panose="02020603050405020304" pitchFamily="18" charset="0"/>
              </a:rPr>
              <a:t>Université</a:t>
            </a:r>
            <a:r>
              <a:rPr lang="en-US" sz="2400" dirty="0" smtClean="0">
                <a:latin typeface="Times New Roman" panose="02020603050405020304" pitchFamily="18" charset="0"/>
                <a:cs typeface="Times New Roman" panose="02020603050405020304" pitchFamily="18" charset="0"/>
              </a:rPr>
              <a:t> Paris 1 </a:t>
            </a:r>
            <a:r>
              <a:rPr lang="en-US" sz="2400" dirty="0" err="1" smtClean="0">
                <a:latin typeface="Times New Roman" panose="02020603050405020304" pitchFamily="18" charset="0"/>
                <a:cs typeface="Times New Roman" panose="02020603050405020304" pitchFamily="18" charset="0"/>
              </a:rPr>
              <a:t>Panthéon</a:t>
            </a:r>
            <a:r>
              <a:rPr lang="en-US" sz="2400" dirty="0" smtClean="0">
                <a:latin typeface="Times New Roman" panose="02020603050405020304" pitchFamily="18" charset="0"/>
                <a:cs typeface="Times New Roman" panose="02020603050405020304" pitchFamily="18" charset="0"/>
              </a:rPr>
              <a:t>-Sorbonne, France</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M.A. – </a:t>
            </a:r>
            <a:r>
              <a:rPr lang="en-US" sz="2400" dirty="0" err="1" smtClean="0">
                <a:latin typeface="Times New Roman" panose="02020603050405020304" pitchFamily="18" charset="0"/>
                <a:cs typeface="Times New Roman" panose="02020603050405020304" pitchFamily="18" charset="0"/>
              </a:rPr>
              <a:t>Institut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d’Etudes</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Politiques</a:t>
            </a:r>
            <a:r>
              <a:rPr lang="en-US" sz="2400" dirty="0" smtClean="0">
                <a:latin typeface="Times New Roman" panose="02020603050405020304" pitchFamily="18" charset="0"/>
                <a:cs typeface="Times New Roman" panose="02020603050405020304" pitchFamily="18" charset="0"/>
              </a:rPr>
              <a:t> de Paris/Sciences Po, France</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B.A. – National and </a:t>
            </a:r>
            <a:r>
              <a:rPr lang="en-US" sz="2400" dirty="0" err="1" smtClean="0">
                <a:latin typeface="Times New Roman" panose="02020603050405020304" pitchFamily="18" charset="0"/>
                <a:cs typeface="Times New Roman" panose="02020603050405020304" pitchFamily="18" charset="0"/>
              </a:rPr>
              <a:t>Kapodistrian</a:t>
            </a:r>
            <a:r>
              <a:rPr lang="en-US" sz="2400" dirty="0" smtClean="0">
                <a:latin typeface="Times New Roman" panose="02020603050405020304" pitchFamily="18" charset="0"/>
                <a:cs typeface="Times New Roman" panose="02020603050405020304" pitchFamily="18" charset="0"/>
              </a:rPr>
              <a:t> University of Athens, Greece</a:t>
            </a:r>
            <a:endParaRPr lang="en-US" sz="2400" dirty="0" smtClean="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295197" y="3361753"/>
            <a:ext cx="1885950" cy="22193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99541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barn(inVertical)">
                                      <p:cBhvr>
                                        <p:cTn id="7" dur="500"/>
                                        <p:tgtEl>
                                          <p:spTgt spid="2">
                                            <p:txEl>
                                              <p:pRg st="2" end="2"/>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barn(inVertical)">
                                      <p:cBhvr>
                                        <p:cTn id="10" dur="500"/>
                                        <p:tgtEl>
                                          <p:spTgt spid="2">
                                            <p:txEl>
                                              <p:pRg st="3" end="3"/>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barn(inVertical)">
                                      <p:cBhvr>
                                        <p:cTn id="13" dur="500"/>
                                        <p:tgtEl>
                                          <p:spTgt spid="2">
                                            <p:txEl>
                                              <p:pRg st="4" end="4"/>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barn(inVertical)">
                                      <p:cBhvr>
                                        <p:cTn id="16"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fontScale="85000" lnSpcReduction="1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European Commission – Functions – Initiation of new legislation and policies</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Article 17(2) TEU explicitly states that: </a:t>
            </a:r>
            <a:r>
              <a:rPr lang="en-US" sz="1700" dirty="0" smtClean="0">
                <a:latin typeface="Times New Roman" panose="02020603050405020304" pitchFamily="18" charset="0"/>
                <a:cs typeface="Times New Roman" panose="02020603050405020304" pitchFamily="18" charset="0"/>
              </a:rPr>
              <a:t>“Union </a:t>
            </a:r>
            <a:r>
              <a:rPr lang="en-US" sz="1700" dirty="0">
                <a:latin typeface="Times New Roman" panose="02020603050405020304" pitchFamily="18" charset="0"/>
                <a:cs typeface="Times New Roman" panose="02020603050405020304" pitchFamily="18" charset="0"/>
              </a:rPr>
              <a:t>legislative acts may only be adopted on the basis of a Commission proposal, except where the Treaties provide otherwise. Other acts shall be adopted on the basis of a Com-mission proposal where the Treaties so </a:t>
            </a:r>
            <a:r>
              <a:rPr lang="en-US" sz="1700" dirty="0" smtClean="0">
                <a:latin typeface="Times New Roman" panose="02020603050405020304" pitchFamily="18" charset="0"/>
                <a:cs typeface="Times New Roman" panose="02020603050405020304" pitchFamily="18" charset="0"/>
              </a:rPr>
              <a:t>provide”</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Although the Commission is often described as the Union’s executive, that description does not do justice to its major policy-making </a:t>
            </a:r>
            <a:r>
              <a:rPr lang="en-US" sz="1700" dirty="0" smtClean="0">
                <a:latin typeface="Times New Roman" panose="02020603050405020304" pitchFamily="18" charset="0"/>
                <a:cs typeface="Times New Roman" panose="02020603050405020304" pitchFamily="18" charset="0"/>
              </a:rPr>
              <a:t>role</a:t>
            </a:r>
            <a:endParaRPr lang="en-US" sz="17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80872" y="3460866"/>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816362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lnSpcReduction="1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European Commission – Functions – “Guardian of the Treaties”</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Keeper </a:t>
            </a:r>
            <a:r>
              <a:rPr lang="en-US" sz="1600" dirty="0">
                <a:latin typeface="Times New Roman" panose="02020603050405020304" pitchFamily="18" charset="0"/>
                <a:cs typeface="Times New Roman" panose="02020603050405020304" pitchFamily="18" charset="0"/>
              </a:rPr>
              <a:t>of the </a:t>
            </a:r>
            <a:r>
              <a:rPr lang="en-US" sz="1600" dirty="0" smtClean="0">
                <a:latin typeface="Times New Roman" panose="02020603050405020304" pitchFamily="18" charset="0"/>
                <a:cs typeface="Times New Roman" panose="02020603050405020304" pitchFamily="18" charset="0"/>
              </a:rPr>
              <a:t>“soul” </a:t>
            </a:r>
            <a:r>
              <a:rPr lang="en-US" sz="1600" dirty="0">
                <a:latin typeface="Times New Roman" panose="02020603050405020304" pitchFamily="18" charset="0"/>
                <a:cs typeface="Times New Roman" panose="02020603050405020304" pitchFamily="18" charset="0"/>
              </a:rPr>
              <a:t>of the Union, maintaining its course towards its declared aims of political and economic unity, </a:t>
            </a:r>
            <a:endParaRPr lang="en-US" sz="1600"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a:latin typeface="Times New Roman" panose="02020603050405020304" pitchFamily="18" charset="0"/>
                <a:cs typeface="Times New Roman" panose="02020603050405020304" pitchFamily="18" charset="0"/>
              </a:rPr>
              <a:t>R</a:t>
            </a:r>
            <a:r>
              <a:rPr lang="en-US" sz="1600" dirty="0" smtClean="0">
                <a:latin typeface="Times New Roman" panose="02020603050405020304" pitchFamily="18" charset="0"/>
                <a:cs typeface="Times New Roman" panose="02020603050405020304" pitchFamily="18" charset="0"/>
              </a:rPr>
              <a:t>ole </a:t>
            </a:r>
            <a:r>
              <a:rPr lang="en-US" sz="1600" dirty="0">
                <a:latin typeface="Times New Roman" panose="02020603050405020304" pitchFamily="18" charset="0"/>
                <a:cs typeface="Times New Roman" panose="02020603050405020304" pitchFamily="18" charset="0"/>
              </a:rPr>
              <a:t>of ensuring that EU law is effectively implemented and obeyed. This role is discharged both through political contact and, if need be, by the initiation of proceedings against Member </a:t>
            </a:r>
            <a:r>
              <a:rPr lang="en-US" sz="1600" dirty="0" smtClean="0">
                <a:latin typeface="Times New Roman" panose="02020603050405020304" pitchFamily="18" charset="0"/>
                <a:cs typeface="Times New Roman" panose="02020603050405020304" pitchFamily="18" charset="0"/>
              </a:rPr>
              <a:t>States</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29645" y="3652760"/>
            <a:ext cx="2686050" cy="17049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351559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European Commission –  Functions – Allocation of EU funding</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Every </a:t>
            </a:r>
            <a:r>
              <a:rPr lang="en-US" sz="1600" dirty="0">
                <a:latin typeface="Times New Roman" panose="02020603050405020304" pitchFamily="18" charset="0"/>
                <a:cs typeface="Times New Roman" panose="02020603050405020304" pitchFamily="18" charset="0"/>
              </a:rPr>
              <a:t>year, the Commission submits a draft EU </a:t>
            </a:r>
            <a:r>
              <a:rPr lang="en-US" sz="1600" dirty="0" smtClean="0">
                <a:latin typeface="Times New Roman" panose="02020603050405020304" pitchFamily="18" charset="0"/>
                <a:cs typeface="Times New Roman" panose="02020603050405020304" pitchFamily="18" charset="0"/>
              </a:rPr>
              <a:t>budget</a:t>
            </a: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The </a:t>
            </a:r>
            <a:r>
              <a:rPr lang="en-US" sz="1600" dirty="0">
                <a:latin typeface="Times New Roman" panose="02020603050405020304" pitchFamily="18" charset="0"/>
                <a:cs typeface="Times New Roman" panose="02020603050405020304" pitchFamily="18" charset="0"/>
              </a:rPr>
              <a:t>draft is then subject to amendment by both the Council and the European Parliament before it is </a:t>
            </a:r>
            <a:r>
              <a:rPr lang="en-US" sz="1600" dirty="0" smtClean="0">
                <a:latin typeface="Times New Roman" panose="02020603050405020304" pitchFamily="18" charset="0"/>
                <a:cs typeface="Times New Roman" panose="02020603050405020304" pitchFamily="18" charset="0"/>
              </a:rPr>
              <a:t>agreed</a:t>
            </a: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80872" y="3460866"/>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731078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lnSpcReduction="1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European Commission – Functions – International representation</a:t>
            </a:r>
          </a:p>
          <a:p>
            <a:pPr>
              <a:lnSpc>
                <a:spcPct val="150000"/>
              </a:lnSpc>
              <a:buBlip>
                <a:blip r:embed="rId4"/>
              </a:buBlip>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The </a:t>
            </a:r>
            <a:r>
              <a:rPr lang="en-US" sz="1600" dirty="0">
                <a:latin typeface="Times New Roman" panose="02020603050405020304" pitchFamily="18" charset="0"/>
                <a:cs typeface="Times New Roman" panose="02020603050405020304" pitchFamily="18" charset="0"/>
              </a:rPr>
              <a:t>Commission also has an important external role, representing the Union in negotiations with other groups of </a:t>
            </a:r>
            <a:r>
              <a:rPr lang="en-US" sz="1600" dirty="0" smtClean="0">
                <a:latin typeface="Times New Roman" panose="02020603050405020304" pitchFamily="18" charset="0"/>
                <a:cs typeface="Times New Roman" panose="02020603050405020304" pitchFamily="18" charset="0"/>
              </a:rPr>
              <a:t>States </a:t>
            </a:r>
            <a:r>
              <a:rPr lang="en-US" sz="1600" dirty="0">
                <a:latin typeface="Times New Roman" panose="02020603050405020304" pitchFamily="18" charset="0"/>
                <a:cs typeface="Times New Roman" panose="02020603050405020304" pitchFamily="18" charset="0"/>
              </a:rPr>
              <a:t>and trading </a:t>
            </a:r>
            <a:r>
              <a:rPr lang="en-US" sz="1600" dirty="0" smtClean="0">
                <a:latin typeface="Times New Roman" panose="02020603050405020304" pitchFamily="18" charset="0"/>
                <a:cs typeface="Times New Roman" panose="02020603050405020304" pitchFamily="18" charset="0"/>
              </a:rPr>
              <a:t>organizations</a:t>
            </a: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It shall </a:t>
            </a:r>
            <a:r>
              <a:rPr lang="en-US" sz="1600" dirty="0">
                <a:latin typeface="Times New Roman" panose="02020603050405020304" pitchFamily="18" charset="0"/>
                <a:cs typeface="Times New Roman" panose="02020603050405020304" pitchFamily="18" charset="0"/>
              </a:rPr>
              <a:t>be responsible for ensuring that the agreements negotiated are compatible with the internal Union policies and rules.</a:t>
            </a:r>
            <a:endParaRPr lang="en-US" sz="1600" dirty="0" smtClean="0">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64125" y="3392132"/>
            <a:ext cx="2571750" cy="1781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7196990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fontScale="92500" lnSpcReduction="1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European Commission – Composition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a:latin typeface="Times New Roman" panose="02020603050405020304" pitchFamily="18" charset="0"/>
                <a:cs typeface="Times New Roman" panose="02020603050405020304" pitchFamily="18" charset="0"/>
              </a:rPr>
              <a:t>The European Council </a:t>
            </a:r>
            <a:r>
              <a:rPr lang="en-US" sz="1600" dirty="0" smtClean="0">
                <a:latin typeface="Times New Roman" panose="02020603050405020304" pitchFamily="18" charset="0"/>
                <a:cs typeface="Times New Roman" panose="02020603050405020304" pitchFamily="18" charset="0"/>
              </a:rPr>
              <a:t>proposes </a:t>
            </a:r>
            <a:r>
              <a:rPr lang="en-US" sz="1600" dirty="0">
                <a:latin typeface="Times New Roman" panose="02020603050405020304" pitchFamily="18" charset="0"/>
                <a:cs typeface="Times New Roman" panose="02020603050405020304" pitchFamily="18" charset="0"/>
              </a:rPr>
              <a:t>to the European </a:t>
            </a:r>
            <a:r>
              <a:rPr lang="en-US" sz="1600" dirty="0" smtClean="0">
                <a:latin typeface="Times New Roman" panose="02020603050405020304" pitchFamily="18" charset="0"/>
                <a:cs typeface="Times New Roman" panose="02020603050405020304" pitchFamily="18" charset="0"/>
              </a:rPr>
              <a:t>Parliament </a:t>
            </a:r>
            <a:r>
              <a:rPr lang="en-US" sz="1600" dirty="0">
                <a:latin typeface="Times New Roman" panose="02020603050405020304" pitchFamily="18" charset="0"/>
                <a:cs typeface="Times New Roman" panose="02020603050405020304" pitchFamily="18" charset="0"/>
              </a:rPr>
              <a:t>a candidate for President of the </a:t>
            </a:r>
            <a:r>
              <a:rPr lang="en-US" sz="1600" dirty="0" smtClean="0">
                <a:latin typeface="Times New Roman" panose="02020603050405020304" pitchFamily="18" charset="0"/>
                <a:cs typeface="Times New Roman" panose="02020603050405020304" pitchFamily="18" charset="0"/>
              </a:rPr>
              <a:t>Commission</a:t>
            </a: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The </a:t>
            </a:r>
            <a:r>
              <a:rPr lang="en-US" sz="1600" dirty="0">
                <a:latin typeface="Times New Roman" panose="02020603050405020304" pitchFamily="18" charset="0"/>
                <a:cs typeface="Times New Roman" panose="02020603050405020304" pitchFamily="18" charset="0"/>
              </a:rPr>
              <a:t>President is elected by the European Parliament by a majority of its component members. If this majority is not forthcoming, then the European </a:t>
            </a:r>
            <a:r>
              <a:rPr lang="en-US" sz="1600" dirty="0" smtClean="0">
                <a:latin typeface="Times New Roman" panose="02020603050405020304" pitchFamily="18" charset="0"/>
                <a:cs typeface="Times New Roman" panose="02020603050405020304" pitchFamily="18" charset="0"/>
              </a:rPr>
              <a:t>Council shall </a:t>
            </a:r>
            <a:r>
              <a:rPr lang="en-US" sz="1600" dirty="0">
                <a:latin typeface="Times New Roman" panose="02020603050405020304" pitchFamily="18" charset="0"/>
                <a:cs typeface="Times New Roman" panose="02020603050405020304" pitchFamily="18" charset="0"/>
              </a:rPr>
              <a:t>within one month propose a new candidate who shall be elected by the European Parliament following the same </a:t>
            </a:r>
            <a:r>
              <a:rPr lang="en-US" sz="1600" dirty="0" smtClean="0">
                <a:latin typeface="Times New Roman" panose="02020603050405020304" pitchFamily="18" charset="0"/>
                <a:cs typeface="Times New Roman" panose="02020603050405020304" pitchFamily="18" charset="0"/>
              </a:rPr>
              <a:t>procedure</a:t>
            </a: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838087" y="2754911"/>
            <a:ext cx="2207346" cy="31583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6467735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fontScale="85000" lnSpcReduction="2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European Commission – Composition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The </a:t>
            </a:r>
            <a:r>
              <a:rPr lang="en-US" sz="1600" dirty="0">
                <a:latin typeface="Times New Roman" panose="02020603050405020304" pitchFamily="18" charset="0"/>
                <a:cs typeface="Times New Roman" panose="02020603050405020304" pitchFamily="18" charset="0"/>
              </a:rPr>
              <a:t>President is then involved in the appointment of the individual </a:t>
            </a:r>
            <a:r>
              <a:rPr lang="en-US" sz="1600" dirty="0" smtClean="0">
                <a:latin typeface="Times New Roman" panose="02020603050405020304" pitchFamily="18" charset="0"/>
                <a:cs typeface="Times New Roman" panose="02020603050405020304" pitchFamily="18" charset="0"/>
              </a:rPr>
              <a:t>Commissioners</a:t>
            </a:r>
          </a:p>
          <a:p>
            <a:pPr lvl="1">
              <a:lnSpc>
                <a:spcPct val="150000"/>
              </a:lnSpc>
              <a:buBlip>
                <a:blip r:embed="rId4"/>
              </a:buBlip>
            </a:pPr>
            <a:r>
              <a:rPr lang="en-US" sz="1600" dirty="0">
                <a:latin typeface="Times New Roman" panose="02020603050405020304" pitchFamily="18" charset="0"/>
                <a:cs typeface="Times New Roman" panose="02020603050405020304" pitchFamily="18" charset="0"/>
              </a:rPr>
              <a:t>The potential Commissioners who are proposed by the Council and the President of the Com-mission are first suggested to them by the Member </a:t>
            </a:r>
            <a:r>
              <a:rPr lang="en-US" sz="1600" dirty="0" smtClean="0">
                <a:latin typeface="Times New Roman" panose="02020603050405020304" pitchFamily="18" charset="0"/>
                <a:cs typeface="Times New Roman" panose="02020603050405020304" pitchFamily="18" charset="0"/>
              </a:rPr>
              <a:t>States</a:t>
            </a:r>
          </a:p>
          <a:p>
            <a:pPr lvl="1">
              <a:lnSpc>
                <a:spcPct val="150000"/>
              </a:lnSpc>
              <a:buBlip>
                <a:blip r:embed="rId4"/>
              </a:buBlip>
            </a:pPr>
            <a:r>
              <a:rPr lang="en-US" sz="1600" dirty="0">
                <a:latin typeface="Times New Roman" panose="02020603050405020304" pitchFamily="18" charset="0"/>
                <a:cs typeface="Times New Roman" panose="02020603050405020304" pitchFamily="18" charset="0"/>
              </a:rPr>
              <a:t>Article 17(7) TEU then provides that the President, the High Representative and the other members of the Commission shall be subject as a body to a vote of consent by the European </a:t>
            </a:r>
            <a:r>
              <a:rPr lang="en-US" sz="1600" dirty="0" smtClean="0">
                <a:latin typeface="Times New Roman" panose="02020603050405020304" pitchFamily="18" charset="0"/>
                <a:cs typeface="Times New Roman" panose="02020603050405020304" pitchFamily="18" charset="0"/>
              </a:rPr>
              <a:t>Parliament</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40886" y="3510023"/>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994963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Council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a:latin typeface="Times New Roman" panose="02020603050405020304" pitchFamily="18" charset="0"/>
                <a:cs typeface="Times New Roman" panose="02020603050405020304" pitchFamily="18" charset="0"/>
              </a:rPr>
              <a:t>The Treaties now refer to the Council, but some commentators still refer to the Council of Ministers, as it was previously known, due to its being composed of Member State </a:t>
            </a:r>
            <a:r>
              <a:rPr lang="en-US" sz="1600" dirty="0" smtClean="0">
                <a:latin typeface="Times New Roman" panose="02020603050405020304" pitchFamily="18" charset="0"/>
                <a:cs typeface="Times New Roman" panose="02020603050405020304" pitchFamily="18" charset="0"/>
              </a:rPr>
              <a:t>politicians</a:t>
            </a:r>
          </a:p>
          <a:p>
            <a:pPr lvl="1">
              <a:lnSpc>
                <a:spcPct val="150000"/>
              </a:lnSpc>
              <a:buBlip>
                <a:blip r:embed="rId4"/>
              </a:buBlip>
            </a:pPr>
            <a:endParaRPr lang="en-US" sz="1600" dirty="0" smtClean="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80872" y="3566307"/>
            <a:ext cx="2863959" cy="179625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0245769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5"/>
              </a:buBlip>
            </a:pPr>
            <a:r>
              <a:rPr lang="en-US" sz="2000" b="1" u="sng" dirty="0" smtClean="0">
                <a:latin typeface="Times New Roman" panose="02020603050405020304" pitchFamily="18" charset="0"/>
                <a:cs typeface="Times New Roman" panose="02020603050405020304" pitchFamily="18" charset="0"/>
              </a:rPr>
              <a:t>The Council </a:t>
            </a:r>
          </a:p>
          <a:p>
            <a:pPr marL="128016" lvl="1" indent="0">
              <a:lnSpc>
                <a:spcPct val="150000"/>
              </a:lnSpc>
              <a:buNone/>
            </a:pPr>
            <a:endParaRPr lang="en-US" sz="1600" dirty="0" smtClean="0">
              <a:latin typeface="Times New Roman" panose="02020603050405020304" pitchFamily="18" charset="0"/>
              <a:cs typeface="Times New Roman" panose="02020603050405020304" pitchFamily="18" charset="0"/>
            </a:endParaRPr>
          </a:p>
        </p:txBody>
      </p:sp>
      <p:pic>
        <p:nvPicPr>
          <p:cNvPr id="5" name="K-cRJr7mWw4"/>
          <p:cNvPicPr>
            <a:picLocks noRot="1" noChangeAspect="1"/>
          </p:cNvPicPr>
          <p:nvPr>
            <a:videoFile r:link="rId1"/>
          </p:nvPr>
        </p:nvPicPr>
        <p:blipFill>
          <a:blip r:embed="rId9"/>
          <a:stretch>
            <a:fillRect/>
          </a:stretch>
        </p:blipFill>
        <p:spPr>
          <a:xfrm>
            <a:off x="2586227" y="2792088"/>
            <a:ext cx="6595873" cy="3710179"/>
          </a:xfrm>
          <a:prstGeom prst="rect">
            <a:avLst/>
          </a:prstGeom>
        </p:spPr>
      </p:pic>
    </p:spTree>
    <p:extLst>
      <p:ext uri="{BB962C8B-B14F-4D97-AF65-F5344CB8AC3E}">
        <p14:creationId xmlns:p14="http://schemas.microsoft.com/office/powerpoint/2010/main" val="33389749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fontScale="85000" lnSpcReduction="1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Council – Functions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The </a:t>
            </a:r>
            <a:r>
              <a:rPr lang="en-US" sz="1600" dirty="0">
                <a:latin typeface="Times New Roman" panose="02020603050405020304" pitchFamily="18" charset="0"/>
                <a:cs typeface="Times New Roman" panose="02020603050405020304" pitchFamily="18" charset="0"/>
              </a:rPr>
              <a:t>function of the Council is set out in Article 16(1) TEU in very broad terms: “The Council shall, jointly with the European Parliament, exercise legislative and budgetary functions. It shall carry out policy-making and coordinating functions as laid down in the </a:t>
            </a:r>
            <a:r>
              <a:rPr lang="en-US" sz="1600" dirty="0" smtClean="0">
                <a:latin typeface="Times New Roman" panose="02020603050405020304" pitchFamily="18" charset="0"/>
                <a:cs typeface="Times New Roman" panose="02020603050405020304" pitchFamily="18" charset="0"/>
              </a:rPr>
              <a:t>Treaties”</a:t>
            </a:r>
          </a:p>
          <a:p>
            <a:pPr lvl="1">
              <a:lnSpc>
                <a:spcPct val="150000"/>
              </a:lnSpc>
              <a:buBlip>
                <a:blip r:embed="rId4"/>
              </a:buBlip>
            </a:pPr>
            <a:r>
              <a:rPr lang="en-US" sz="1600" dirty="0">
                <a:latin typeface="Times New Roman" panose="02020603050405020304" pitchFamily="18" charset="0"/>
                <a:cs typeface="Times New Roman" panose="02020603050405020304" pitchFamily="18" charset="0"/>
              </a:rPr>
              <a:t>Decision-making remains the central role of the </a:t>
            </a:r>
            <a:r>
              <a:rPr lang="en-US" sz="1600" dirty="0" smtClean="0">
                <a:latin typeface="Times New Roman" panose="02020603050405020304" pitchFamily="18" charset="0"/>
                <a:cs typeface="Times New Roman" panose="02020603050405020304" pitchFamily="18" charset="0"/>
              </a:rPr>
              <a:t>Council</a:t>
            </a:r>
          </a:p>
          <a:p>
            <a:pPr lvl="1">
              <a:lnSpc>
                <a:spcPct val="150000"/>
              </a:lnSpc>
              <a:buBlip>
                <a:blip r:embed="rId4"/>
              </a:buBlip>
            </a:pPr>
            <a:r>
              <a:rPr lang="en-US" sz="1600" b="1" dirty="0">
                <a:latin typeface="Times New Roman" panose="02020603050405020304" pitchFamily="18" charset="0"/>
                <a:cs typeface="Times New Roman" panose="02020603050405020304" pitchFamily="18" charset="0"/>
              </a:rPr>
              <a:t>While the Commission promotes the interests of the Union, the Council primarily </a:t>
            </a:r>
            <a:r>
              <a:rPr lang="en-US" sz="1600" b="1" dirty="0" smtClean="0">
                <a:latin typeface="Times New Roman" panose="02020603050405020304" pitchFamily="18" charset="0"/>
                <a:cs typeface="Times New Roman" panose="02020603050405020304" pitchFamily="18" charset="0"/>
              </a:rPr>
              <a:t>represents </a:t>
            </a:r>
            <a:r>
              <a:rPr lang="en-US" sz="1600" b="1" dirty="0">
                <a:latin typeface="Times New Roman" panose="02020603050405020304" pitchFamily="18" charset="0"/>
                <a:cs typeface="Times New Roman" panose="02020603050405020304" pitchFamily="18" charset="0"/>
              </a:rPr>
              <a:t>the national interests of the Member </a:t>
            </a:r>
            <a:r>
              <a:rPr lang="en-US" sz="1600" b="1" dirty="0" smtClean="0">
                <a:latin typeface="Times New Roman" panose="02020603050405020304" pitchFamily="18" charset="0"/>
                <a:cs typeface="Times New Roman" panose="02020603050405020304" pitchFamily="18" charset="0"/>
              </a:rPr>
              <a:t>States</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80872" y="3755070"/>
            <a:ext cx="2781300" cy="16383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9953391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Council – Composition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a:latin typeface="Times New Roman" panose="02020603050405020304" pitchFamily="18" charset="0"/>
                <a:cs typeface="Times New Roman" panose="02020603050405020304" pitchFamily="18" charset="0"/>
              </a:rPr>
              <a:t>T</a:t>
            </a:r>
            <a:r>
              <a:rPr lang="en-US" sz="1600" dirty="0" smtClean="0">
                <a:latin typeface="Times New Roman" panose="02020603050405020304" pitchFamily="18" charset="0"/>
                <a:cs typeface="Times New Roman" panose="02020603050405020304" pitchFamily="18" charset="0"/>
              </a:rPr>
              <a:t>he </a:t>
            </a:r>
            <a:r>
              <a:rPr lang="en-US" sz="1600" dirty="0">
                <a:latin typeface="Times New Roman" panose="02020603050405020304" pitchFamily="18" charset="0"/>
                <a:cs typeface="Times New Roman" panose="02020603050405020304" pitchFamily="18" charset="0"/>
              </a:rPr>
              <a:t>Council consists of a representative of each Member State at ministerial level </a:t>
            </a:r>
            <a:r>
              <a:rPr lang="en-US" sz="1600" dirty="0" smtClean="0">
                <a:latin typeface="Times New Roman" panose="02020603050405020304" pitchFamily="18" charset="0"/>
                <a:cs typeface="Times New Roman" panose="02020603050405020304" pitchFamily="18" charset="0"/>
              </a:rPr>
              <a:t>“who </a:t>
            </a:r>
            <a:r>
              <a:rPr lang="en-US" sz="1600" dirty="0">
                <a:latin typeface="Times New Roman" panose="02020603050405020304" pitchFamily="18" charset="0"/>
                <a:cs typeface="Times New Roman" panose="02020603050405020304" pitchFamily="18" charset="0"/>
              </a:rPr>
              <a:t>may commit the government of the Member State in question and cast its vote’ (Art 16(2) TEU</a:t>
            </a:r>
            <a:r>
              <a:rPr lang="en-US" sz="1600" dirty="0" smtClean="0">
                <a:latin typeface="Times New Roman" panose="02020603050405020304" pitchFamily="18" charset="0"/>
                <a:cs typeface="Times New Roman" panose="02020603050405020304" pitchFamily="18" charset="0"/>
              </a:rPr>
              <a:t>)” </a:t>
            </a: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The </a:t>
            </a:r>
            <a:r>
              <a:rPr lang="en-US" sz="1600" dirty="0">
                <a:latin typeface="Times New Roman" panose="02020603050405020304" pitchFamily="18" charset="0"/>
                <a:cs typeface="Times New Roman" panose="02020603050405020304" pitchFamily="18" charset="0"/>
              </a:rPr>
              <a:t>Council is therefore made up of politicians from the Member States who are </a:t>
            </a:r>
            <a:r>
              <a:rPr lang="en-US" sz="1600" dirty="0" smtClean="0">
                <a:latin typeface="Times New Roman" panose="02020603050405020304" pitchFamily="18" charset="0"/>
                <a:cs typeface="Times New Roman" panose="02020603050405020304" pitchFamily="18" charset="0"/>
              </a:rPr>
              <a:t>authorized </a:t>
            </a:r>
            <a:r>
              <a:rPr lang="en-US" sz="1600" dirty="0">
                <a:latin typeface="Times New Roman" panose="02020603050405020304" pitchFamily="18" charset="0"/>
                <a:cs typeface="Times New Roman" panose="02020603050405020304" pitchFamily="18" charset="0"/>
              </a:rPr>
              <a:t>to bind the Member State they represent.</a:t>
            </a:r>
            <a:endParaRPr lang="en-US" sz="1600" b="1" dirty="0" smtClean="0">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80872" y="3566307"/>
            <a:ext cx="2863959" cy="179625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0466205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WELCOME TO THE COURSE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9" y="2286000"/>
            <a:ext cx="5885958"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Contact Details</a:t>
            </a:r>
          </a:p>
          <a:p>
            <a:pPr marL="0" indent="0">
              <a:lnSpc>
                <a:spcPct val="150000"/>
              </a:lnSpc>
              <a:buNone/>
            </a:pPr>
            <a:r>
              <a:rPr lang="en-US" sz="1700" dirty="0" smtClean="0">
                <a:latin typeface="Times New Roman" panose="02020603050405020304" pitchFamily="18" charset="0"/>
                <a:cs typeface="Times New Roman" panose="02020603050405020304" pitchFamily="18" charset="0"/>
              </a:rPr>
              <a:t>Email: </a:t>
            </a:r>
            <a:r>
              <a:rPr lang="en-US" sz="1700" dirty="0" smtClean="0">
                <a:latin typeface="Times New Roman" panose="02020603050405020304" pitchFamily="18" charset="0"/>
                <a:cs typeface="Times New Roman" panose="02020603050405020304" pitchFamily="18" charset="0"/>
                <a:hlinkClick r:id="rId8"/>
              </a:rPr>
              <a:t>ikonstantinidis@qu.edu.qa</a:t>
            </a:r>
            <a:endParaRPr lang="en-US" sz="1700" dirty="0" smtClean="0">
              <a:latin typeface="Times New Roman" panose="02020603050405020304" pitchFamily="18" charset="0"/>
              <a:cs typeface="Times New Roman" panose="02020603050405020304" pitchFamily="18" charset="0"/>
            </a:endParaRPr>
          </a:p>
          <a:p>
            <a:pPr marL="0" indent="0">
              <a:lnSpc>
                <a:spcPct val="150000"/>
              </a:lnSpc>
              <a:buNone/>
            </a:pPr>
            <a:r>
              <a:rPr lang="en-US" sz="1700" dirty="0" smtClean="0">
                <a:latin typeface="Times New Roman" panose="02020603050405020304" pitchFamily="18" charset="0"/>
                <a:cs typeface="Times New Roman" panose="02020603050405020304" pitchFamily="18" charset="0"/>
              </a:rPr>
              <a:t>Office: </a:t>
            </a:r>
            <a:r>
              <a:rPr lang="en-US" sz="1700" dirty="0">
                <a:latin typeface="Times New Roman" panose="02020603050405020304" pitchFamily="18" charset="0"/>
                <a:cs typeface="Times New Roman" panose="02020603050405020304" pitchFamily="18" charset="0"/>
              </a:rPr>
              <a:t>New Faculty Building </a:t>
            </a:r>
            <a:r>
              <a:rPr lang="en-US" sz="1700" dirty="0" smtClean="0">
                <a:latin typeface="Times New Roman" panose="02020603050405020304" pitchFamily="18" charset="0"/>
                <a:cs typeface="Times New Roman" panose="02020603050405020304" pitchFamily="18" charset="0"/>
              </a:rPr>
              <a:t>I03, Office 618</a:t>
            </a:r>
          </a:p>
          <a:p>
            <a:pPr marL="0" indent="0">
              <a:lnSpc>
                <a:spcPct val="150000"/>
              </a:lnSpc>
              <a:buNone/>
            </a:pPr>
            <a:r>
              <a:rPr lang="en-US" sz="1700" dirty="0" smtClean="0">
                <a:latin typeface="Times New Roman" panose="02020603050405020304" pitchFamily="18" charset="0"/>
                <a:cs typeface="Times New Roman" panose="02020603050405020304" pitchFamily="18" charset="0"/>
              </a:rPr>
              <a:t>Office Hours (</a:t>
            </a:r>
            <a:r>
              <a:rPr lang="en-US" sz="1700" b="1" dirty="0" smtClean="0">
                <a:latin typeface="Times New Roman" panose="02020603050405020304" pitchFamily="18" charset="0"/>
                <a:cs typeface="Times New Roman" panose="02020603050405020304" pitchFamily="18" charset="0"/>
              </a:rPr>
              <a:t>via Blackboard Collaborate)</a:t>
            </a:r>
            <a:r>
              <a:rPr lang="en-US" sz="1700" dirty="0" smtClean="0">
                <a:latin typeface="Times New Roman" panose="02020603050405020304" pitchFamily="18" charset="0"/>
                <a:cs typeface="Times New Roman" panose="02020603050405020304" pitchFamily="18" charset="0"/>
              </a:rPr>
              <a:t>: Monday, 10</a:t>
            </a:r>
            <a:r>
              <a:rPr lang="en-US" sz="1700" dirty="0" smtClean="0">
                <a:latin typeface="Times New Roman" panose="02020603050405020304" pitchFamily="18" charset="0"/>
                <a:cs typeface="Times New Roman" panose="02020603050405020304" pitchFamily="18" charset="0"/>
                <a:sym typeface="Wingdings" panose="05000000000000000000" pitchFamily="2" charset="2"/>
              </a:rPr>
              <a:t>:00</a:t>
            </a:r>
            <a:r>
              <a:rPr lang="en-US" sz="1700" dirty="0" smtClean="0">
                <a:latin typeface="Times New Roman" panose="02020603050405020304" pitchFamily="18" charset="0"/>
                <a:cs typeface="Times New Roman" panose="02020603050405020304" pitchFamily="18" charset="0"/>
              </a:rPr>
              <a:t>AM – 11:00 PM</a:t>
            </a:r>
            <a:endParaRPr lang="en-US" sz="1700" dirty="0" smtClean="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510961" y="3158941"/>
            <a:ext cx="2589872" cy="18330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105247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Council – Composition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There </a:t>
            </a:r>
            <a:r>
              <a:rPr lang="en-US" sz="1600" dirty="0">
                <a:latin typeface="Times New Roman" panose="02020603050405020304" pitchFamily="18" charset="0"/>
                <a:cs typeface="Times New Roman" panose="02020603050405020304" pitchFamily="18" charset="0"/>
              </a:rPr>
              <a:t>are no fixed members of the Council and membership will vary according to the matter under </a:t>
            </a:r>
            <a:r>
              <a:rPr lang="en-US" sz="1600" dirty="0" smtClean="0">
                <a:latin typeface="Times New Roman" panose="02020603050405020304" pitchFamily="18" charset="0"/>
                <a:cs typeface="Times New Roman" panose="02020603050405020304" pitchFamily="18" charset="0"/>
              </a:rPr>
              <a:t>discussion</a:t>
            </a: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Article </a:t>
            </a:r>
            <a:r>
              <a:rPr lang="en-US" sz="1600" dirty="0">
                <a:latin typeface="Times New Roman" panose="02020603050405020304" pitchFamily="18" charset="0"/>
                <a:cs typeface="Times New Roman" panose="02020603050405020304" pitchFamily="18" charset="0"/>
              </a:rPr>
              <a:t>16(6) TEU provides for the Council to meet in different configurations. These configurations are determined by the European </a:t>
            </a:r>
            <a:r>
              <a:rPr lang="en-US" sz="1600" dirty="0" smtClean="0">
                <a:latin typeface="Times New Roman" panose="02020603050405020304" pitchFamily="18" charset="0"/>
                <a:cs typeface="Times New Roman" panose="02020603050405020304" pitchFamily="18" charset="0"/>
              </a:rPr>
              <a:t>Council</a:t>
            </a:r>
            <a:endParaRPr lang="en-US" sz="1600" b="1" dirty="0" smtClean="0">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80872" y="3755070"/>
            <a:ext cx="2781300" cy="16383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872532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Council – Composition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The </a:t>
            </a:r>
            <a:r>
              <a:rPr lang="en-US" sz="1600" dirty="0">
                <a:latin typeface="Times New Roman" panose="02020603050405020304" pitchFamily="18" charset="0"/>
                <a:cs typeface="Times New Roman" panose="02020603050405020304" pitchFamily="18" charset="0"/>
              </a:rPr>
              <a:t>office of President of the Council is held in turn by each Member State for a period of six months in the order decided by the Council acting unanimously.</a:t>
            </a:r>
            <a:endParaRPr lang="en-US" sz="1600" b="1" dirty="0" smtClean="0">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80872" y="3755070"/>
            <a:ext cx="2781300" cy="16383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124709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Council – COREPER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COREPER</a:t>
            </a:r>
            <a:r>
              <a:rPr lang="en-US" sz="1600" dirty="0">
                <a:latin typeface="Times New Roman" panose="02020603050405020304" pitchFamily="18" charset="0"/>
                <a:cs typeface="Times New Roman" panose="02020603050405020304" pitchFamily="18" charset="0"/>
              </a:rPr>
              <a:t>, which is the French acronym for the Committee of Permanent </a:t>
            </a:r>
            <a:r>
              <a:rPr lang="en-US" sz="1600" dirty="0" smtClean="0">
                <a:latin typeface="Times New Roman" panose="02020603050405020304" pitchFamily="18" charset="0"/>
                <a:cs typeface="Times New Roman" panose="02020603050405020304" pitchFamily="18" charset="0"/>
              </a:rPr>
              <a:t>Representatives</a:t>
            </a:r>
            <a:r>
              <a:rPr lang="en-US" sz="1600" dirty="0">
                <a:latin typeface="Times New Roman" panose="02020603050405020304" pitchFamily="18" charset="0"/>
                <a:cs typeface="Times New Roman" panose="02020603050405020304" pitchFamily="18" charset="0"/>
              </a:rPr>
              <a:t>, plays an important role in providing continuity during the inevitable absences of relevant ministers from the </a:t>
            </a:r>
            <a:r>
              <a:rPr lang="en-US" sz="1600" dirty="0" smtClean="0">
                <a:latin typeface="Times New Roman" panose="02020603050405020304" pitchFamily="18" charset="0"/>
                <a:cs typeface="Times New Roman" panose="02020603050405020304" pitchFamily="18" charset="0"/>
              </a:rPr>
              <a:t>Council</a:t>
            </a: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The </a:t>
            </a:r>
            <a:r>
              <a:rPr lang="en-US" sz="1600" dirty="0">
                <a:latin typeface="Times New Roman" panose="02020603050405020304" pitchFamily="18" charset="0"/>
                <a:cs typeface="Times New Roman" panose="02020603050405020304" pitchFamily="18" charset="0"/>
              </a:rPr>
              <a:t>Committee consists of senior national officials who are permanently located in </a:t>
            </a:r>
            <a:r>
              <a:rPr lang="en-US" sz="1600" dirty="0" smtClean="0">
                <a:latin typeface="Times New Roman" panose="02020603050405020304" pitchFamily="18" charset="0"/>
                <a:cs typeface="Times New Roman" panose="02020603050405020304" pitchFamily="18" charset="0"/>
              </a:rPr>
              <a:t>Brussels</a:t>
            </a:r>
            <a:endParaRPr lang="en-US" sz="1600" b="1" dirty="0" smtClean="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43333" y="3726363"/>
            <a:ext cx="2857500" cy="1600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85011751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High Representative of the Union for Foreign Affairs and Security Policy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Article </a:t>
            </a:r>
            <a:r>
              <a:rPr lang="en-US" sz="1600" dirty="0">
                <a:latin typeface="Times New Roman" panose="02020603050405020304" pitchFamily="18" charset="0"/>
                <a:cs typeface="Times New Roman" panose="02020603050405020304" pitchFamily="18" charset="0"/>
              </a:rPr>
              <a:t>18 TEU provides for the appointment of the High Representative of the Union for Foreign Affairs and Security </a:t>
            </a:r>
            <a:r>
              <a:rPr lang="en-US" sz="1600" dirty="0" smtClean="0">
                <a:latin typeface="Times New Roman" panose="02020603050405020304" pitchFamily="18" charset="0"/>
                <a:cs typeface="Times New Roman" panose="02020603050405020304" pitchFamily="18" charset="0"/>
              </a:rPr>
              <a:t>Policy</a:t>
            </a:r>
          </a:p>
          <a:p>
            <a:pPr lvl="1">
              <a:lnSpc>
                <a:spcPct val="150000"/>
              </a:lnSpc>
              <a:buBlip>
                <a:blip r:embed="rId4"/>
              </a:buBlip>
            </a:pPr>
            <a:r>
              <a:rPr lang="en-US" sz="1600" b="1" u="sng" dirty="0" smtClean="0">
                <a:latin typeface="Times New Roman" panose="02020603050405020304" pitchFamily="18" charset="0"/>
                <a:cs typeface="Times New Roman" panose="02020603050405020304" pitchFamily="18" charset="0"/>
              </a:rPr>
              <a:t>Although </a:t>
            </a:r>
            <a:r>
              <a:rPr lang="en-US" sz="1600" b="1" u="sng" dirty="0">
                <a:latin typeface="Times New Roman" panose="02020603050405020304" pitchFamily="18" charset="0"/>
                <a:cs typeface="Times New Roman" panose="02020603050405020304" pitchFamily="18" charset="0"/>
              </a:rPr>
              <a:t>clearly not one of the EU institutions, </a:t>
            </a:r>
            <a:r>
              <a:rPr lang="en-US" sz="1600" dirty="0">
                <a:latin typeface="Times New Roman" panose="02020603050405020304" pitchFamily="18" charset="0"/>
                <a:cs typeface="Times New Roman" panose="02020603050405020304" pitchFamily="18" charset="0"/>
              </a:rPr>
              <a:t>this is an appropriate point to consider the High </a:t>
            </a:r>
            <a:r>
              <a:rPr lang="en-US" sz="1600" dirty="0" smtClean="0">
                <a:latin typeface="Times New Roman" panose="02020603050405020304" pitchFamily="18" charset="0"/>
                <a:cs typeface="Times New Roman" panose="02020603050405020304" pitchFamily="18" charset="0"/>
              </a:rPr>
              <a:t>Representative</a:t>
            </a:r>
            <a:endParaRPr lang="en-US" sz="1600" b="1" dirty="0" smtClean="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99155" y="3418504"/>
            <a:ext cx="3227995" cy="1827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4571118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fontScale="92500" lnSpcReduction="10000"/>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High Representative of the Union for Foreign Affairs and Security Policy – Role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a:latin typeface="Times New Roman" panose="02020603050405020304" pitchFamily="18" charset="0"/>
                <a:cs typeface="Times New Roman" panose="02020603050405020304" pitchFamily="18" charset="0"/>
              </a:rPr>
              <a:t>The High Representative is appointed by the European </a:t>
            </a:r>
            <a:r>
              <a:rPr lang="en-US" sz="1600" dirty="0" smtClean="0">
                <a:latin typeface="Times New Roman" panose="02020603050405020304" pitchFamily="18" charset="0"/>
                <a:cs typeface="Times New Roman" panose="02020603050405020304" pitchFamily="18" charset="0"/>
              </a:rPr>
              <a:t>Council with </a:t>
            </a:r>
            <a:r>
              <a:rPr lang="en-US" sz="1600" dirty="0">
                <a:latin typeface="Times New Roman" panose="02020603050405020304" pitchFamily="18" charset="0"/>
                <a:cs typeface="Times New Roman" panose="02020603050405020304" pitchFamily="18" charset="0"/>
              </a:rPr>
              <a:t>the agreement of the President of the </a:t>
            </a:r>
            <a:r>
              <a:rPr lang="en-US" sz="1600" dirty="0" smtClean="0">
                <a:latin typeface="Times New Roman" panose="02020603050405020304" pitchFamily="18" charset="0"/>
                <a:cs typeface="Times New Roman" panose="02020603050405020304" pitchFamily="18" charset="0"/>
              </a:rPr>
              <a:t>Commission</a:t>
            </a:r>
            <a:endParaRPr lang="en-US" sz="16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Conducts </a:t>
            </a:r>
            <a:r>
              <a:rPr lang="en-US" sz="1600" dirty="0">
                <a:latin typeface="Times New Roman" panose="02020603050405020304" pitchFamily="18" charset="0"/>
                <a:cs typeface="Times New Roman" panose="02020603050405020304" pitchFamily="18" charset="0"/>
              </a:rPr>
              <a:t>the Union’s common foreign and security </a:t>
            </a:r>
            <a:r>
              <a:rPr lang="en-US" sz="1600" dirty="0" smtClean="0">
                <a:latin typeface="Times New Roman" panose="02020603050405020304" pitchFamily="18" charset="0"/>
                <a:cs typeface="Times New Roman" panose="02020603050405020304" pitchFamily="18" charset="0"/>
              </a:rPr>
              <a:t>policy</a:t>
            </a: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Chairs </a:t>
            </a:r>
            <a:r>
              <a:rPr lang="en-US" sz="1600" dirty="0">
                <a:latin typeface="Times New Roman" panose="02020603050405020304" pitchFamily="18" charset="0"/>
                <a:cs typeface="Times New Roman" panose="02020603050405020304" pitchFamily="18" charset="0"/>
              </a:rPr>
              <a:t>the Foreign Affairs Council </a:t>
            </a:r>
            <a:endParaRPr lang="en-US" sz="1600"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Serves </a:t>
            </a:r>
            <a:r>
              <a:rPr lang="en-US" sz="1600" dirty="0">
                <a:latin typeface="Times New Roman" panose="02020603050405020304" pitchFamily="18" charset="0"/>
                <a:cs typeface="Times New Roman" panose="02020603050405020304" pitchFamily="18" charset="0"/>
              </a:rPr>
              <a:t>as one of the Vice-Presidents of the Commission</a:t>
            </a:r>
            <a:endParaRPr lang="en-US" sz="1600" dirty="0" smtClean="0">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99155" y="3418504"/>
            <a:ext cx="3227995" cy="1827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99026014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Introduction to the Institutions of the European Unions</a:t>
            </a:r>
          </a:p>
        </p:txBody>
      </p:sp>
      <p:sp>
        <p:nvSpPr>
          <p:cNvPr id="2" name="Content Placeholder 1"/>
          <p:cNvSpPr>
            <a:spLocks noGrp="1"/>
          </p:cNvSpPr>
          <p:nvPr>
            <p:ph idx="1"/>
          </p:nvPr>
        </p:nvSpPr>
        <p:spPr>
          <a:xfrm>
            <a:off x="1024127" y="2286000"/>
            <a:ext cx="5927089"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The High Representative of the Union for Foreign Affairs and Security Policy – Role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Two-hatted role</a:t>
            </a:r>
          </a:p>
          <a:p>
            <a:pPr lvl="1">
              <a:lnSpc>
                <a:spcPct val="150000"/>
              </a:lnSpc>
              <a:buBlip>
                <a:blip r:embed="rId4"/>
              </a:buBlip>
            </a:pPr>
            <a:r>
              <a:rPr lang="en-US" sz="1600" dirty="0" smtClean="0">
                <a:latin typeface="Times New Roman" panose="02020603050405020304" pitchFamily="18" charset="0"/>
                <a:cs typeface="Times New Roman" panose="02020603050405020304" pitchFamily="18" charset="0"/>
              </a:rPr>
              <a:t>Consistency </a:t>
            </a:r>
            <a:r>
              <a:rPr lang="en-US" sz="1600" dirty="0">
                <a:latin typeface="Times New Roman" panose="02020603050405020304" pitchFamily="18" charset="0"/>
                <a:cs typeface="Times New Roman" panose="02020603050405020304" pitchFamily="18" charset="0"/>
              </a:rPr>
              <a:t>of the Union’s external action as a </a:t>
            </a:r>
            <a:r>
              <a:rPr lang="en-US" sz="1600" dirty="0" smtClean="0">
                <a:latin typeface="Times New Roman" panose="02020603050405020304" pitchFamily="18" charset="0"/>
                <a:cs typeface="Times New Roman" panose="02020603050405020304" pitchFamily="18" charset="0"/>
              </a:rPr>
              <a:t>whole</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95730" y="3066419"/>
            <a:ext cx="2549703" cy="254970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3676276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smtClean="0">
                <a:latin typeface="Times New Roman" panose="02020603050405020304" pitchFamily="18" charset="0"/>
                <a:cs typeface="Times New Roman" panose="02020603050405020304" pitchFamily="18" charset="0"/>
              </a:rPr>
              <a:t>Next Week: The European Parliament, the court of justice of the European union – Special focus on the </a:t>
            </a:r>
            <a:r>
              <a:rPr lang="en-US" sz="4000" dirty="0" err="1" smtClean="0">
                <a:latin typeface="Times New Roman" panose="02020603050405020304" pitchFamily="18" charset="0"/>
                <a:cs typeface="Times New Roman" panose="02020603050405020304" pitchFamily="18" charset="0"/>
              </a:rPr>
              <a:t>eu</a:t>
            </a:r>
            <a:r>
              <a:rPr lang="en-US" sz="4000" dirty="0" smtClean="0">
                <a:latin typeface="Times New Roman" panose="02020603050405020304" pitchFamily="18" charset="0"/>
                <a:cs typeface="Times New Roman" panose="02020603050405020304" pitchFamily="18" charset="0"/>
              </a:rPr>
              <a:t> legislative process</a:t>
            </a:r>
            <a:endParaRPr lang="en-US" sz="4000" dirty="0">
              <a:latin typeface="Times New Roman" panose="02020603050405020304" pitchFamily="18" charset="0"/>
              <a:cs typeface="Times New Roman" panose="02020603050405020304" pitchFamily="18" charset="0"/>
            </a:endParaRPr>
          </a:p>
        </p:txBody>
      </p:sp>
      <p:sp>
        <p:nvSpPr>
          <p:cNvPr id="13" name="Content Placeholder 1"/>
          <p:cNvSpPr txBox="1">
            <a:spLocks/>
          </p:cNvSpPr>
          <p:nvPr/>
        </p:nvSpPr>
        <p:spPr>
          <a:xfrm>
            <a:off x="1319283" y="2885053"/>
            <a:ext cx="9155806" cy="3492598"/>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lvl="1">
              <a:lnSpc>
                <a:spcPct val="150000"/>
              </a:lnSpc>
              <a:buFont typeface="Wingdings 3" pitchFamily="18" charset="2"/>
              <a:buBlip>
                <a:blip r:embed="rId4"/>
              </a:buBlip>
            </a:pPr>
            <a:r>
              <a:rPr lang="en-US" sz="1700" dirty="0" smtClean="0">
                <a:latin typeface="Times New Roman" panose="02020603050405020304" pitchFamily="18" charset="0"/>
                <a:cs typeface="Times New Roman" panose="02020603050405020304" pitchFamily="18" charset="0"/>
              </a:rPr>
              <a:t>­</a:t>
            </a:r>
            <a:r>
              <a:rPr lang="en-US" sz="1700" b="1" u="sng" dirty="0" smtClean="0">
                <a:latin typeface="Times New Roman" panose="02020603050405020304" pitchFamily="18" charset="0"/>
                <a:cs typeface="Times New Roman" panose="02020603050405020304" pitchFamily="18" charset="0"/>
              </a:rPr>
              <a:t>Readings</a:t>
            </a:r>
          </a:p>
          <a:p>
            <a:pPr lvl="1">
              <a:lnSpc>
                <a:spcPct val="150000"/>
              </a:lnSpc>
              <a:buFont typeface="Wingdings 3" pitchFamily="18" charset="2"/>
              <a:buBlip>
                <a:blip r:embed="rId4"/>
              </a:buBlip>
            </a:pPr>
            <a:endParaRPr lang="en-US" sz="1700" b="1" u="sng" dirty="0">
              <a:latin typeface="Times New Roman" panose="02020603050405020304" pitchFamily="18" charset="0"/>
              <a:cs typeface="Times New Roman" panose="02020603050405020304" pitchFamily="18" charset="0"/>
            </a:endParaRPr>
          </a:p>
          <a:p>
            <a:pPr marL="128016" lvl="1" indent="0">
              <a:lnSpc>
                <a:spcPct val="150000"/>
              </a:lnSpc>
              <a:buNone/>
            </a:pPr>
            <a:r>
              <a:rPr lang="en-US" dirty="0" smtClean="0">
                <a:latin typeface="Times New Roman" panose="02020603050405020304" pitchFamily="18" charset="0"/>
                <a:cs typeface="Times New Roman" panose="02020603050405020304" pitchFamily="18" charset="0"/>
              </a:rPr>
              <a:t>Per the course syllabus</a:t>
            </a:r>
          </a:p>
        </p:txBody>
      </p:sp>
    </p:spTree>
    <p:extLst>
      <p:ext uri="{BB962C8B-B14F-4D97-AF65-F5344CB8AC3E}">
        <p14:creationId xmlns:p14="http://schemas.microsoft.com/office/powerpoint/2010/main" val="39586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circle(in)">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circle(in)">
                                      <p:cBhvr>
                                        <p:cTn id="12" dur="20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WELCOME TO THE COURSE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450961" cy="3539067"/>
          </a:xfrm>
        </p:spPr>
        <p:txBody>
          <a:bodyPr>
            <a:norm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Course Information</a:t>
            </a:r>
          </a:p>
          <a:p>
            <a:pPr marL="0" indent="0">
              <a:lnSpc>
                <a:spcPct val="150000"/>
              </a:lnSpc>
              <a:buNone/>
            </a:pPr>
            <a:r>
              <a:rPr lang="en-US" sz="1700" dirty="0" smtClean="0">
                <a:latin typeface="Times New Roman" panose="02020603050405020304" pitchFamily="18" charset="0"/>
                <a:cs typeface="Times New Roman" panose="02020603050405020304" pitchFamily="18" charset="0"/>
              </a:rPr>
              <a:t>Class Days</a:t>
            </a:r>
            <a:r>
              <a:rPr lang="en-US" sz="1700" dirty="0" smtClean="0">
                <a:latin typeface="Times New Roman" panose="02020603050405020304" pitchFamily="18" charset="0"/>
                <a:cs typeface="Times New Roman" panose="02020603050405020304" pitchFamily="18" charset="0"/>
              </a:rPr>
              <a:t>: Sunday/Tuesday/Thursday</a:t>
            </a:r>
            <a:endParaRPr lang="en-US" sz="1700" dirty="0" smtClean="0">
              <a:latin typeface="Times New Roman" panose="02020603050405020304" pitchFamily="18" charset="0"/>
              <a:cs typeface="Times New Roman" panose="02020603050405020304" pitchFamily="18" charset="0"/>
            </a:endParaRPr>
          </a:p>
          <a:p>
            <a:pPr marL="0" indent="0">
              <a:lnSpc>
                <a:spcPct val="150000"/>
              </a:lnSpc>
              <a:buNone/>
            </a:pPr>
            <a:r>
              <a:rPr lang="en-US" sz="1700" dirty="0" smtClean="0">
                <a:latin typeface="Times New Roman" panose="02020603050405020304" pitchFamily="18" charset="0"/>
                <a:cs typeface="Times New Roman" panose="02020603050405020304" pitchFamily="18" charset="0"/>
              </a:rPr>
              <a:t>Class Time: 4</a:t>
            </a:r>
            <a:r>
              <a:rPr lang="en-US" sz="1700" dirty="0" smtClean="0">
                <a:latin typeface="Times New Roman" panose="02020603050405020304" pitchFamily="18" charset="0"/>
                <a:cs typeface="Times New Roman" panose="02020603050405020304" pitchFamily="18" charset="0"/>
                <a:sym typeface="Wingdings" panose="05000000000000000000" pitchFamily="2" charset="2"/>
              </a:rPr>
              <a:t>:00 </a:t>
            </a:r>
            <a:r>
              <a:rPr lang="en-US" sz="1700" dirty="0">
                <a:latin typeface="Times New Roman" panose="02020603050405020304" pitchFamily="18" charset="0"/>
                <a:cs typeface="Times New Roman" panose="02020603050405020304" pitchFamily="18" charset="0"/>
                <a:sym typeface="Wingdings" panose="05000000000000000000" pitchFamily="2" charset="2"/>
              </a:rPr>
              <a:t>P</a:t>
            </a:r>
            <a:r>
              <a:rPr lang="en-US" sz="1700" dirty="0" smtClean="0">
                <a:latin typeface="Times New Roman" panose="02020603050405020304" pitchFamily="18" charset="0"/>
                <a:cs typeface="Times New Roman" panose="02020603050405020304" pitchFamily="18" charset="0"/>
              </a:rPr>
              <a:t>M </a:t>
            </a:r>
            <a:r>
              <a:rPr lang="en-US" sz="1700" dirty="0">
                <a:latin typeface="Times New Roman" panose="02020603050405020304" pitchFamily="18" charset="0"/>
                <a:cs typeface="Times New Roman" panose="02020603050405020304" pitchFamily="18" charset="0"/>
              </a:rPr>
              <a:t>– </a:t>
            </a:r>
            <a:r>
              <a:rPr lang="en-US" sz="1700" dirty="0" smtClean="0">
                <a:latin typeface="Times New Roman" panose="02020603050405020304" pitchFamily="18" charset="0"/>
                <a:cs typeface="Times New Roman" panose="02020603050405020304" pitchFamily="18" charset="0"/>
              </a:rPr>
              <a:t>5:00 </a:t>
            </a:r>
            <a:r>
              <a:rPr lang="en-US" sz="1700" dirty="0">
                <a:latin typeface="Times New Roman" panose="02020603050405020304" pitchFamily="18" charset="0"/>
                <a:cs typeface="Times New Roman" panose="02020603050405020304" pitchFamily="18" charset="0"/>
              </a:rPr>
              <a:t>P</a:t>
            </a:r>
            <a:r>
              <a:rPr lang="en-US" sz="1700" dirty="0" smtClean="0">
                <a:latin typeface="Times New Roman" panose="02020603050405020304" pitchFamily="18" charset="0"/>
                <a:cs typeface="Times New Roman" panose="02020603050405020304" pitchFamily="18" charset="0"/>
              </a:rPr>
              <a:t>M</a:t>
            </a:r>
          </a:p>
          <a:p>
            <a:pPr marL="0" indent="0">
              <a:lnSpc>
                <a:spcPct val="150000"/>
              </a:lnSpc>
              <a:buNone/>
            </a:pPr>
            <a:r>
              <a:rPr lang="en-US" sz="1700" b="1" u="sng" dirty="0" smtClean="0">
                <a:latin typeface="Times New Roman" panose="02020603050405020304" pitchFamily="18" charset="0"/>
                <a:cs typeface="Times New Roman" panose="02020603050405020304" pitchFamily="18" charset="0"/>
              </a:rPr>
              <a:t>Classes will be held online via WEBEX</a:t>
            </a:r>
            <a:endParaRPr lang="en-US" sz="17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1700" dirty="0" smtClean="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40405" y="2711366"/>
            <a:ext cx="3419856" cy="24201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47130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Students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9" y="2286000"/>
            <a:ext cx="6066220" cy="3539067"/>
          </a:xfrm>
        </p:spPr>
        <p:txBody>
          <a:bodyPr>
            <a:normAutofit fontScale="85000" lnSpcReduction="20000"/>
          </a:bodyPr>
          <a:lstStyle/>
          <a:p>
            <a:pPr>
              <a:lnSpc>
                <a:spcPct val="150000"/>
              </a:lnSpc>
              <a:buBlip>
                <a:blip r:embed="rId4"/>
              </a:buBlip>
            </a:pPr>
            <a:r>
              <a:rPr lang="en-US" sz="2900" b="1" u="sng" dirty="0" smtClean="0">
                <a:latin typeface="Times New Roman" panose="02020603050405020304" pitchFamily="18" charset="0"/>
                <a:cs typeface="Times New Roman" panose="02020603050405020304" pitchFamily="18" charset="0"/>
              </a:rPr>
              <a:t>Students</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gn="just">
              <a:lnSpc>
                <a:spcPct val="150000"/>
              </a:lnSpc>
              <a:buBlip>
                <a:blip r:embed="rId4"/>
              </a:buBlip>
            </a:pPr>
            <a:r>
              <a:rPr lang="en-US" sz="2400" dirty="0" smtClean="0">
                <a:latin typeface="Times New Roman" panose="02020603050405020304" pitchFamily="18" charset="0"/>
                <a:cs typeface="Times New Roman" panose="02020603050405020304" pitchFamily="18" charset="0"/>
              </a:rPr>
              <a:t>What is your background?</a:t>
            </a:r>
          </a:p>
          <a:p>
            <a:pPr marL="128016" lvl="1" indent="0" algn="just">
              <a:lnSpc>
                <a:spcPct val="150000"/>
              </a:lnSpc>
              <a:buNone/>
            </a:pPr>
            <a:endParaRPr lang="en-US" sz="2400" dirty="0" smtClean="0">
              <a:latin typeface="Times New Roman" panose="02020603050405020304" pitchFamily="18" charset="0"/>
              <a:cs typeface="Times New Roman" panose="02020603050405020304" pitchFamily="18" charset="0"/>
            </a:endParaRPr>
          </a:p>
          <a:p>
            <a:pPr lvl="1" algn="just">
              <a:lnSpc>
                <a:spcPct val="150000"/>
              </a:lnSpc>
              <a:buBlip>
                <a:blip r:embed="rId4"/>
              </a:buBlip>
            </a:pPr>
            <a:r>
              <a:rPr lang="en-US" sz="2400" dirty="0" smtClean="0">
                <a:latin typeface="Times New Roman" panose="02020603050405020304" pitchFamily="18" charset="0"/>
                <a:cs typeface="Times New Roman" panose="02020603050405020304" pitchFamily="18" charset="0"/>
              </a:rPr>
              <a:t>Why did you choose this course?</a:t>
            </a:r>
          </a:p>
          <a:p>
            <a:pPr marL="128016" lvl="1" indent="0" algn="just">
              <a:lnSpc>
                <a:spcPct val="150000"/>
              </a:lnSpc>
              <a:buNone/>
            </a:pPr>
            <a:endParaRPr lang="en-US" sz="2400" dirty="0" smtClean="0">
              <a:latin typeface="Times New Roman" panose="02020603050405020304" pitchFamily="18" charset="0"/>
              <a:cs typeface="Times New Roman" panose="02020603050405020304" pitchFamily="18" charset="0"/>
            </a:endParaRPr>
          </a:p>
          <a:p>
            <a:pPr lvl="1" algn="just">
              <a:lnSpc>
                <a:spcPct val="150000"/>
              </a:lnSpc>
              <a:buBlip>
                <a:blip r:embed="rId4"/>
              </a:buBlip>
            </a:pPr>
            <a:r>
              <a:rPr lang="en-US" sz="2400" dirty="0" smtClean="0">
                <a:latin typeface="Times New Roman" panose="02020603050405020304" pitchFamily="18" charset="0"/>
                <a:cs typeface="Times New Roman" panose="02020603050405020304" pitchFamily="18" charset="0"/>
              </a:rPr>
              <a:t>What are your expectations for this course?</a:t>
            </a:r>
            <a:endParaRPr lang="en-US" sz="1300" dirty="0" smtClean="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smtClean="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1700" dirty="0" smtClean="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984111" y="3453423"/>
            <a:ext cx="4314997" cy="17579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696102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circle(in)">
                                      <p:cBhvr>
                                        <p:cTn id="17" dur="20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circle(in)">
                                      <p:cBhvr>
                                        <p:cTn id="22"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students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9" y="2286000"/>
            <a:ext cx="6066220" cy="3539067"/>
          </a:xfrm>
        </p:spPr>
        <p:txBody>
          <a:bodyPr>
            <a:normAutofit/>
          </a:bodyPr>
          <a:lstStyle/>
          <a:p>
            <a:pPr>
              <a:lnSpc>
                <a:spcPct val="150000"/>
              </a:lnSpc>
              <a:buBlip>
                <a:blip r:embed="rId4"/>
              </a:buBlip>
            </a:pPr>
            <a:r>
              <a:rPr lang="en-US" sz="2500" b="1" u="sng" dirty="0" smtClean="0">
                <a:latin typeface="Times New Roman" panose="02020603050405020304" pitchFamily="18" charset="0"/>
                <a:cs typeface="Times New Roman" panose="02020603050405020304" pitchFamily="18" charset="0"/>
              </a:rPr>
              <a:t>Students</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lvl="1" algn="just">
              <a:lnSpc>
                <a:spcPct val="150000"/>
              </a:lnSpc>
              <a:buBlip>
                <a:blip r:embed="rId4"/>
              </a:buBlip>
            </a:pPr>
            <a:r>
              <a:rPr lang="en-US" sz="2000" dirty="0" smtClean="0">
                <a:latin typeface="Times New Roman" panose="02020603050405020304" pitchFamily="18" charset="0"/>
                <a:cs typeface="Times New Roman" panose="02020603050405020304" pitchFamily="18" charset="0"/>
              </a:rPr>
              <a:t>European Union: What is the first thing that comes to mind?</a:t>
            </a:r>
          </a:p>
          <a:p>
            <a:pPr marL="128016" lvl="1" indent="0" algn="just">
              <a:lnSpc>
                <a:spcPct val="150000"/>
              </a:lnSpc>
              <a:buNone/>
            </a:pPr>
            <a:endParaRPr lang="en-US" sz="2000" dirty="0" smtClean="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1700"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0645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254000" y="254000"/>
            <a:ext cx="11684000" cy="6350000"/>
          </a:xfrm>
          <a:prstGeom prst="rect">
            <a:avLst/>
          </a:prstGeom>
        </p:spPr>
      </p:pic>
    </p:spTree>
    <p:extLst>
      <p:ext uri="{BB962C8B-B14F-4D97-AF65-F5344CB8AC3E}">
        <p14:creationId xmlns:p14="http://schemas.microsoft.com/office/powerpoint/2010/main" val="13061390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smtClean="0">
                <a:latin typeface="Times New Roman" panose="02020603050405020304" pitchFamily="18" charset="0"/>
                <a:cs typeface="Times New Roman" panose="02020603050405020304" pitchFamily="18" charset="0"/>
              </a:rPr>
              <a:t>Course 1: The </a:t>
            </a:r>
            <a:r>
              <a:rPr lang="en-US" sz="4000" dirty="0">
                <a:latin typeface="Times New Roman" panose="02020603050405020304" pitchFamily="18" charset="0"/>
                <a:cs typeface="Times New Roman" panose="02020603050405020304" pitchFamily="18" charset="0"/>
              </a:rPr>
              <a:t>European Union: Legal History and </a:t>
            </a:r>
            <a:r>
              <a:rPr lang="en-US" sz="4000" dirty="0" smtClean="0">
                <a:latin typeface="Times New Roman" panose="02020603050405020304" pitchFamily="18" charset="0"/>
                <a:cs typeface="Times New Roman" panose="02020603050405020304" pitchFamily="18" charset="0"/>
              </a:rPr>
              <a:t>Institutions – Week 4</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00489" cy="3987478"/>
          </a:xfrm>
        </p:spPr>
        <p:txBody>
          <a:bodyPr>
            <a:normAutofit/>
          </a:bodyPr>
          <a:lstStyle/>
          <a:p>
            <a:pPr>
              <a:lnSpc>
                <a:spcPct val="150000"/>
              </a:lnSpc>
              <a:buBlip>
                <a:blip r:embed="rId4"/>
              </a:buBlip>
            </a:pPr>
            <a:r>
              <a:rPr lang="en-US" sz="2000" b="1" dirty="0" smtClean="0">
                <a:latin typeface="Times New Roman" panose="02020603050405020304" pitchFamily="18" charset="0"/>
                <a:cs typeface="Times New Roman" panose="02020603050405020304" pitchFamily="18" charset="0"/>
              </a:rPr>
              <a:t>I. Introduction to the Institutions of the European Union</a:t>
            </a:r>
          </a:p>
          <a:p>
            <a:pPr marL="0" indent="0">
              <a:lnSpc>
                <a:spcPct val="150000"/>
              </a:lnSpc>
              <a:buNone/>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smtClean="0">
                <a:latin typeface="Times New Roman" panose="02020603050405020304" pitchFamily="18" charset="0"/>
                <a:cs typeface="Times New Roman" panose="02020603050405020304" pitchFamily="18" charset="0"/>
              </a:rPr>
              <a:t>II</a:t>
            </a:r>
            <a:r>
              <a:rPr lang="en-US" sz="2000" b="1" dirty="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The European Council, the Commission and the Council </a:t>
            </a:r>
          </a:p>
          <a:p>
            <a:pPr marL="0" indent="0">
              <a:lnSpc>
                <a:spcPct val="150000"/>
              </a:lnSpc>
              <a:buNone/>
            </a:pPr>
            <a:endParaRPr lang="en-US" sz="2000" b="1" dirty="0" smtClean="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smtClean="0">
                <a:latin typeface="Times New Roman" panose="02020603050405020304" pitchFamily="18" charset="0"/>
                <a:cs typeface="Times New Roman" panose="02020603050405020304" pitchFamily="18" charset="0"/>
              </a:rPr>
              <a:t>III. Concluding Remarks </a:t>
            </a:r>
          </a:p>
          <a:p>
            <a:pPr marL="0" indent="0">
              <a:lnSpc>
                <a:spcPct val="150000"/>
              </a:lnSpc>
              <a:buNone/>
            </a:pPr>
            <a:endParaRPr lang="en-US" sz="2000" b="1" u="sng" dirty="0" smtClean="0">
              <a:latin typeface="Times New Roman" panose="02020603050405020304" pitchFamily="18" charset="0"/>
              <a:cs typeface="Times New Roman" panose="02020603050405020304" pitchFamily="18" charset="0"/>
            </a:endParaRPr>
          </a:p>
          <a:p>
            <a:pPr marL="128016" lvl="1" indent="0">
              <a:lnSpc>
                <a:spcPct val="150000"/>
              </a:lnSpc>
              <a:buNone/>
            </a:pPr>
            <a:endParaRPr lang="en-US" sz="1300" b="1" u="sng" dirty="0" smtClean="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smtClean="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1700"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933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circle(in)">
                                      <p:cBhvr>
                                        <p:cTn id="1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Week 1</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319283" y="2885053"/>
            <a:ext cx="6308433" cy="3492598"/>
          </a:xfrm>
        </p:spPr>
        <p:txBody>
          <a:bodyPr>
            <a:normAutofit/>
          </a:bodyPr>
          <a:lstStyle/>
          <a:p>
            <a:pPr lvl="1">
              <a:lnSpc>
                <a:spcPct val="150000"/>
              </a:lnSpc>
              <a:buBlip>
                <a:blip r:embed="rId4"/>
              </a:buBlip>
            </a:pPr>
            <a:r>
              <a:rPr lang="en-US" sz="1700" dirty="0" smtClean="0">
                <a:latin typeface="Times New Roman" panose="02020603050405020304" pitchFamily="18" charset="0"/>
                <a:cs typeface="Times New Roman" panose="02020603050405020304" pitchFamily="18" charset="0"/>
              </a:rPr>
              <a:t>Have </a:t>
            </a:r>
            <a:r>
              <a:rPr lang="en-US" sz="1700" dirty="0">
                <a:latin typeface="Times New Roman" panose="02020603050405020304" pitchFamily="18" charset="0"/>
                <a:cs typeface="Times New Roman" panose="02020603050405020304" pitchFamily="18" charset="0"/>
              </a:rPr>
              <a:t>developed an advanced understanding of </a:t>
            </a:r>
            <a:r>
              <a:rPr lang="en-US" sz="1700" dirty="0" smtClean="0">
                <a:latin typeface="Times New Roman" panose="02020603050405020304" pitchFamily="18" charset="0"/>
                <a:cs typeface="Times New Roman" panose="02020603050405020304" pitchFamily="18" charset="0"/>
              </a:rPr>
              <a:t>the functions</a:t>
            </a:r>
            <a:r>
              <a:rPr lang="en-US" sz="1700" dirty="0">
                <a:latin typeface="Times New Roman" panose="02020603050405020304" pitchFamily="18" charset="0"/>
                <a:cs typeface="Times New Roman" panose="02020603050405020304" pitchFamily="18" charset="0"/>
              </a:rPr>
              <a:t>, composition and working procedures of </a:t>
            </a:r>
            <a:r>
              <a:rPr lang="en-US" sz="1700" dirty="0" smtClean="0">
                <a:latin typeface="Times New Roman" panose="02020603050405020304" pitchFamily="18" charset="0"/>
                <a:cs typeface="Times New Roman" panose="02020603050405020304" pitchFamily="18" charset="0"/>
              </a:rPr>
              <a:t>the European Council, the Commission and the Council</a:t>
            </a:r>
            <a:endParaRPr lang="en-US" sz="1700" dirty="0" smtClean="0">
              <a:solidFill>
                <a:prstClr val="black"/>
              </a:solidFill>
              <a:latin typeface="Times New Roman" panose="02020603050405020304" pitchFamily="18" charset="0"/>
              <a:cs typeface="Times New Roman" panose="02020603050405020304" pitchFamily="18" charset="0"/>
            </a:endParaRPr>
          </a:p>
        </p:txBody>
      </p:sp>
      <p:sp>
        <p:nvSpPr>
          <p:cNvPr id="5" name="Rectangle 4"/>
          <p:cNvSpPr/>
          <p:nvPr/>
        </p:nvSpPr>
        <p:spPr>
          <a:xfrm>
            <a:off x="906682" y="2235611"/>
            <a:ext cx="9417935" cy="498663"/>
          </a:xfrm>
          <a:prstGeom prst="rect">
            <a:avLst/>
          </a:prstGeom>
        </p:spPr>
        <p:txBody>
          <a:bodyPr wrap="square">
            <a:spAutoFit/>
          </a:bodyPr>
          <a:lstStyle/>
          <a:p>
            <a:pPr>
              <a:lnSpc>
                <a:spcPct val="150000"/>
              </a:lnSpc>
              <a:buBlip>
                <a:blip r:embed="rId4"/>
              </a:buBlip>
            </a:pPr>
            <a:r>
              <a:rPr lang="en-US" sz="2000" b="1" u="sng" dirty="0" smtClean="0">
                <a:latin typeface="Times New Roman" panose="02020603050405020304" pitchFamily="18" charset="0"/>
                <a:cs typeface="Times New Roman" panose="02020603050405020304" pitchFamily="18" charset="0"/>
              </a:rPr>
              <a:t>Learning </a:t>
            </a:r>
            <a:r>
              <a:rPr lang="en-US" sz="2000" b="1" u="sng" dirty="0">
                <a:latin typeface="Times New Roman" panose="02020603050405020304" pitchFamily="18" charset="0"/>
                <a:cs typeface="Times New Roman" panose="02020603050405020304" pitchFamily="18" charset="0"/>
              </a:rPr>
              <a:t>Outcomes: On completion of this </a:t>
            </a:r>
            <a:r>
              <a:rPr lang="en-US" sz="2000" b="1" u="sng" dirty="0" smtClean="0">
                <a:latin typeface="Times New Roman" panose="02020603050405020304" pitchFamily="18" charset="0"/>
                <a:cs typeface="Times New Roman" panose="02020603050405020304" pitchFamily="18" charset="0"/>
              </a:rPr>
              <a:t>week, </a:t>
            </a:r>
            <a:r>
              <a:rPr lang="en-US" sz="2000" b="1" u="sng" dirty="0">
                <a:latin typeface="Times New Roman" panose="02020603050405020304" pitchFamily="18" charset="0"/>
                <a:cs typeface="Times New Roman" panose="02020603050405020304" pitchFamily="18" charset="0"/>
              </a:rPr>
              <a:t>students should</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3493608"/>
            <a:ext cx="2466975" cy="1847850"/>
          </a:xfrm>
          <a:prstGeom prst="rect">
            <a:avLst/>
          </a:prstGeom>
        </p:spPr>
      </p:pic>
    </p:spTree>
    <p:extLst>
      <p:ext uri="{BB962C8B-B14F-4D97-AF65-F5344CB8AC3E}">
        <p14:creationId xmlns:p14="http://schemas.microsoft.com/office/powerpoint/2010/main" val="239207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__PE_POLL_EMBED_ID" val="2cd94e75-cf37-4ca0-95fe-b6ff3068400a"/>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QPT3VHF6MKWP-83287781-39048</_dlc_DocId>
    <_dlc_DocIdUrl xmlns="4595ca7b-3a15-4971-af5f-cadc29c03e04">
      <Url>https://www.qu.edu.qa/_layouts/15/DocIdRedir.aspx?ID=QPT3VHF6MKWP-83287781-39048</Url>
      <Description>QPT3VHF6MKWP-83287781-39048</Description>
    </_dlc_DocIdUrl>
  </documentManagement>
</p:properties>
</file>

<file path=customXml/itemProps1.xml><?xml version="1.0" encoding="utf-8"?>
<ds:datastoreItem xmlns:ds="http://schemas.openxmlformats.org/officeDocument/2006/customXml" ds:itemID="{5D8CC87C-55B1-4210-B5D2-7DB5300C91B8}"/>
</file>

<file path=customXml/itemProps2.xml><?xml version="1.0" encoding="utf-8"?>
<ds:datastoreItem xmlns:ds="http://schemas.openxmlformats.org/officeDocument/2006/customXml" ds:itemID="{1DE31F21-B9E0-44A7-A9BF-5D374EAA0DD6}"/>
</file>

<file path=customXml/itemProps3.xml><?xml version="1.0" encoding="utf-8"?>
<ds:datastoreItem xmlns:ds="http://schemas.openxmlformats.org/officeDocument/2006/customXml" ds:itemID="{9D950696-5DC2-4D80-9DBA-20E732C1A12B}"/>
</file>

<file path=customXml/itemProps4.xml><?xml version="1.0" encoding="utf-8"?>
<ds:datastoreItem xmlns:ds="http://schemas.openxmlformats.org/officeDocument/2006/customXml" ds:itemID="{14748421-C383-4F30-BF41-694533E3EF53}"/>
</file>

<file path=docProps/app.xml><?xml version="1.0" encoding="utf-8"?>
<Properties xmlns="http://schemas.openxmlformats.org/officeDocument/2006/extended-properties" xmlns:vt="http://schemas.openxmlformats.org/officeDocument/2006/docPropsVTypes">
  <Template>Integral</Template>
  <TotalTime>3681</TotalTime>
  <Words>1980</Words>
  <Application>Microsoft Office PowerPoint</Application>
  <PresentationFormat>Widescreen</PresentationFormat>
  <Paragraphs>221</Paragraphs>
  <Slides>37</Slides>
  <Notes>37</Notes>
  <HiddenSlides>0</HiddenSlides>
  <MMClips>3</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Calibri</vt:lpstr>
      <vt:lpstr>Times New Roman</vt:lpstr>
      <vt:lpstr>Tw Cen MT</vt:lpstr>
      <vt:lpstr>Tw Cen MT Condensed</vt:lpstr>
      <vt:lpstr>Wingdings</vt:lpstr>
      <vt:lpstr>Wingdings 3</vt:lpstr>
      <vt:lpstr>Integral</vt:lpstr>
      <vt:lpstr>Jean monnet module  – Doha courses on European union law – Spring 2021 Dr. IOANNIS KONSTANTINIDIS</vt:lpstr>
      <vt:lpstr>WELCOME TO THE COURSE</vt:lpstr>
      <vt:lpstr>WELCOME TO THE COURSE</vt:lpstr>
      <vt:lpstr>WELCOME TO THE COURSE</vt:lpstr>
      <vt:lpstr>Students</vt:lpstr>
      <vt:lpstr>students</vt:lpstr>
      <vt:lpstr>PowerPoint Presentation</vt:lpstr>
      <vt:lpstr>Course 1: The European Union: Legal History and Institutions – Week 4</vt:lpstr>
      <vt:lpstr>Week 1</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I. Introduction to the Institutions of the European Unions</vt:lpstr>
      <vt:lpstr>Next Week: The European Parliament, the court of justice of the European union – Special focus on the eu legislative process</vt:lpstr>
      <vt:lpstr>Questions?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تحريك الرقابة أمام المحكمة الدستورية عن طريق الدفع من الأفراد</dc:title>
  <dc:creator>Fatma Mansour M A Almesleh</dc:creator>
  <cp:lastModifiedBy>Rafael Dean Brown</cp:lastModifiedBy>
  <cp:revision>166</cp:revision>
  <dcterms:created xsi:type="dcterms:W3CDTF">2015-10-18T15:36:54Z</dcterms:created>
  <dcterms:modified xsi:type="dcterms:W3CDTF">2021-04-02T12:07:40Z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df9bd3d3-b681-4362-a217-3703dd021ffc</vt:lpwstr>
  </property>
</Properties>
</file>