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3.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Slides/notesSlide19.xml" ContentType="application/vnd.openxmlformats-officedocument.presentationml.notesSlide+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8"/>
  </p:notesMasterIdLst>
  <p:sldIdLst>
    <p:sldId id="256" r:id="rId2"/>
    <p:sldId id="304" r:id="rId3"/>
    <p:sldId id="305" r:id="rId4"/>
    <p:sldId id="296" r:id="rId5"/>
    <p:sldId id="351" r:id="rId6"/>
    <p:sldId id="377" r:id="rId7"/>
    <p:sldId id="378" r:id="rId8"/>
    <p:sldId id="379" r:id="rId9"/>
    <p:sldId id="380" r:id="rId10"/>
    <p:sldId id="381" r:id="rId11"/>
    <p:sldId id="382" r:id="rId12"/>
    <p:sldId id="383" r:id="rId13"/>
    <p:sldId id="384" r:id="rId14"/>
    <p:sldId id="385" r:id="rId15"/>
    <p:sldId id="386" r:id="rId16"/>
    <p:sldId id="387" r:id="rId17"/>
    <p:sldId id="388" r:id="rId18"/>
    <p:sldId id="389" r:id="rId19"/>
    <p:sldId id="390" r:id="rId20"/>
    <p:sldId id="391" r:id="rId21"/>
    <p:sldId id="392" r:id="rId22"/>
    <p:sldId id="393" r:id="rId23"/>
    <p:sldId id="394" r:id="rId24"/>
    <p:sldId id="395" r:id="rId25"/>
    <p:sldId id="349" r:id="rId26"/>
    <p:sldId id="27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25" autoAdjust="0"/>
    <p:restoredTop sz="90000" autoAdjust="0"/>
  </p:normalViewPr>
  <p:slideViewPr>
    <p:cSldViewPr snapToGrid="0">
      <p:cViewPr varScale="1">
        <p:scale>
          <a:sx n="113" d="100"/>
          <a:sy n="113" d="100"/>
        </p:scale>
        <p:origin x="200"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customXml" Target="../customXml/item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10/14/21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17387052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5488548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38663241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31503937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40730429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9335180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34489049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4194331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230754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3904864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a:t>
            </a:fld>
            <a:endParaRPr lang="en-US"/>
          </a:p>
        </p:txBody>
      </p:sp>
    </p:spTree>
    <p:extLst>
      <p:ext uri="{BB962C8B-B14F-4D97-AF65-F5344CB8AC3E}">
        <p14:creationId xmlns:p14="http://schemas.microsoft.com/office/powerpoint/2010/main" val="13680985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27168849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42803939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37944185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16065882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24</a:t>
            </a:fld>
            <a:endParaRPr lang="en-US"/>
          </a:p>
        </p:txBody>
      </p:sp>
    </p:spTree>
    <p:extLst>
      <p:ext uri="{BB962C8B-B14F-4D97-AF65-F5344CB8AC3E}">
        <p14:creationId xmlns:p14="http://schemas.microsoft.com/office/powerpoint/2010/main" val="18352368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25</a:t>
            </a:fld>
            <a:endParaRPr lang="en-US"/>
          </a:p>
        </p:txBody>
      </p:sp>
    </p:spTree>
    <p:extLst>
      <p:ext uri="{BB962C8B-B14F-4D97-AF65-F5344CB8AC3E}">
        <p14:creationId xmlns:p14="http://schemas.microsoft.com/office/powerpoint/2010/main" val="40200492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26</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38069745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904759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37353713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29926661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7299469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4217111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10/14/21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10/14/21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10/14/21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10/14/21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10/14/21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10/14/21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10/14/21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10/14/21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10/14/21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2.png"/></Relationships>
</file>

<file path=ppt/slides/_rels/slide15.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4.jpeg"/></Relationships>
</file>

<file path=ppt/slides/_rels/slide1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16.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QT8lgkHZru0?feature=oembed"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5.jpeg"/></Relationships>
</file>

<file path=ppt/slides/_rels/slide17.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8" Type="http://schemas.openxmlformats.org/officeDocument/2006/relationships/image" Target="../media/image19.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4.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Bsm_vhEgKew?feature=oembed"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0.jpeg"/></Relationships>
</file>

<file path=ppt/slides/_rels/slide5.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2.png"/></Relationships>
</file>

<file path=ppt/slides/_rels/slide7.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2.png"/></Relationships>
</file>

<file path=ppt/slides/_rels/slide8.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500" dirty="0">
                <a:latin typeface="Times New Roman" panose="02020603050405020304" pitchFamily="18" charset="0"/>
                <a:cs typeface="Times New Roman" panose="02020603050405020304" pitchFamily="18" charset="0"/>
              </a:rPr>
              <a:t>Jean </a:t>
            </a:r>
            <a:r>
              <a:rPr lang="en-US" sz="3500" dirty="0" err="1">
                <a:latin typeface="Times New Roman" panose="02020603050405020304" pitchFamily="18" charset="0"/>
                <a:cs typeface="Times New Roman" panose="02020603050405020304" pitchFamily="18" charset="0"/>
              </a:rPr>
              <a:t>monnet</a:t>
            </a:r>
            <a:r>
              <a:rPr lang="en-US" sz="3500" dirty="0">
                <a:latin typeface="Times New Roman" panose="02020603050405020304" pitchFamily="18" charset="0"/>
                <a:cs typeface="Times New Roman" panose="02020603050405020304" pitchFamily="18" charset="0"/>
              </a:rPr>
              <a:t> module  – Doha courses on European union law – Fall 2021</a:t>
            </a:r>
            <a:br>
              <a:rPr lang="en-US" sz="3500" dirty="0">
                <a:latin typeface="Times New Roman" panose="02020603050405020304" pitchFamily="18" charset="0"/>
                <a:cs typeface="Times New Roman" panose="02020603050405020304" pitchFamily="18" charset="0"/>
              </a:rPr>
            </a:br>
            <a:r>
              <a:rPr lang="en-US" sz="3500" dirty="0">
                <a:latin typeface="Times New Roman" panose="02020603050405020304" pitchFamily="18" charset="0"/>
                <a:cs typeface="Times New Roman" panose="02020603050405020304" pitchFamily="18" charset="0"/>
              </a:rPr>
              <a:t>Dr. Ioannis Konstantinidis</a:t>
            </a: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Background to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It excludes the jurisdiction of the ECtHR over the EU; and </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Respect for human rights is a precondition for joining the EU and yet the EU does not subject itself to any external scrutiny of its fundamental rights compliance</a:t>
            </a: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descr="A picture containing text, furniture, cabinet, wardrobe&#10;&#10;Description automatically generated">
            <a:extLst>
              <a:ext uri="{FF2B5EF4-FFF2-40B4-BE49-F238E27FC236}">
                <a16:creationId xmlns:a16="http://schemas.microsoft.com/office/drawing/2014/main" id="{909B0CB6-4486-6E4E-9105-CC0934B41ED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89421" y="3585443"/>
            <a:ext cx="2807239" cy="17719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189178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850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EU’s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 1996, the European Court of Justice gave its first opinion on the EU’s accession to the ECHR (Opinion 2/94). At the time, the court ruled that the European Community did not have the competence to accede to the ECHR (paras 34-35)</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A legal basis for the accession was established when the Lisbon Treaty entered into force in 2009. Article 6(2) states that the EU shall accede to the ECHR and hence, creates a legal obligation</a:t>
            </a:r>
          </a:p>
          <a:p>
            <a:pPr lvl="1">
              <a:lnSpc>
                <a:spcPct val="150000"/>
              </a:lnSpc>
              <a:buBlip>
                <a:blip r:embed="rId4"/>
              </a:buBlip>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descr="A picture containing text&#10;&#10;Description automatically generated">
            <a:extLst>
              <a:ext uri="{FF2B5EF4-FFF2-40B4-BE49-F238E27FC236}">
                <a16:creationId xmlns:a16="http://schemas.microsoft.com/office/drawing/2014/main" id="{6C286139-AC9D-3D4E-B4F7-A309C02DB1F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51316" y="3354846"/>
            <a:ext cx="2836436" cy="159650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577181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EU’s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14</a:t>
            </a:r>
            <a:r>
              <a:rPr lang="en-US" sz="1700" baseline="30000" dirty="0">
                <a:latin typeface="Times New Roman" panose="02020603050405020304" pitchFamily="18" charset="0"/>
                <a:cs typeface="Times New Roman" panose="02020603050405020304" pitchFamily="18" charset="0"/>
              </a:rPr>
              <a:t>th</a:t>
            </a:r>
            <a:r>
              <a:rPr lang="en-US" sz="1700" dirty="0">
                <a:latin typeface="Times New Roman" panose="02020603050405020304" pitchFamily="18" charset="0"/>
                <a:cs typeface="Times New Roman" panose="02020603050405020304" pitchFamily="18" charset="0"/>
              </a:rPr>
              <a:t> Protocol to the ECHR paved the way for the accession by introduction of Article 59(2) ECHR declaring that the EU may accede to the ECHR</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 2013, the draft Accession Agreement was submitted to the European Court of Justice to obtain an opinion on the compatibility with the treaties  </a:t>
            </a:r>
          </a:p>
        </p:txBody>
      </p:sp>
      <p:pic>
        <p:nvPicPr>
          <p:cNvPr id="10" name="Picture 9" descr="Logo, company name&#10;&#10;Description automatically generated">
            <a:extLst>
              <a:ext uri="{FF2B5EF4-FFF2-40B4-BE49-F238E27FC236}">
                <a16:creationId xmlns:a16="http://schemas.microsoft.com/office/drawing/2014/main" id="{B660D107-B64B-614E-B268-95A944C1DB4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754386" y="3435494"/>
            <a:ext cx="2242274" cy="179381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56158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850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EU’s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 the following year, the court delivered the famous Opinion 2/13 and despite significant arguments in favor of an accession, concluded that the draft Accession Agreement was incompatible with EU law (para 258): EU’s special characteristics, co-respondent system, inter-State cases etc. </a:t>
            </a: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Interestingly, the European Commission, supported by observing Member States (para 109), advocated the opposite position (para 73)</a:t>
            </a:r>
          </a:p>
        </p:txBody>
      </p:sp>
      <p:pic>
        <p:nvPicPr>
          <p:cNvPr id="11" name="Picture 10" descr="A picture containing text&#10;&#10;Description automatically generated">
            <a:extLst>
              <a:ext uri="{FF2B5EF4-FFF2-40B4-BE49-F238E27FC236}">
                <a16:creationId xmlns:a16="http://schemas.microsoft.com/office/drawing/2014/main" id="{292D45FA-E93E-2D4D-8EEE-D2DC4F89F39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46575" y="3652760"/>
            <a:ext cx="2836436" cy="159650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1804503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EU’s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 late 2019, the EU and the Council of Europe announced their willingness to proceed with the negotiations on the EU’s accession</a:t>
            </a: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507886" y="2914381"/>
            <a:ext cx="2326923" cy="174519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Logo, company name&#10;&#10;Description automatically generated">
            <a:extLst>
              <a:ext uri="{FF2B5EF4-FFF2-40B4-BE49-F238E27FC236}">
                <a16:creationId xmlns:a16="http://schemas.microsoft.com/office/drawing/2014/main" id="{F3628C20-EDB5-FB40-8238-AC8C4C69842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561940" y="4740490"/>
            <a:ext cx="2272869" cy="18182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611242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EU’s Accession – A Work in Progress</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Will the revised Accession Agreement again be subject of an opinion by the European Court of Justice?</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ECtHR could also  be asked to give its opinion on the agreement</a:t>
            </a:r>
          </a:p>
        </p:txBody>
      </p:sp>
      <p:pic>
        <p:nvPicPr>
          <p:cNvPr id="10" name="Picture 9" descr="A picture containing text&#10;&#10;Description automatically generated">
            <a:extLst>
              <a:ext uri="{FF2B5EF4-FFF2-40B4-BE49-F238E27FC236}">
                <a16:creationId xmlns:a16="http://schemas.microsoft.com/office/drawing/2014/main" id="{495EB4EB-8BB3-D24D-A567-4C81DF640AB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2896414"/>
            <a:ext cx="2836436" cy="159650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A picture containing text, furniture, cabinet, wardrobe&#10;&#10;Description automatically generated">
            <a:extLst>
              <a:ext uri="{FF2B5EF4-FFF2-40B4-BE49-F238E27FC236}">
                <a16:creationId xmlns:a16="http://schemas.microsoft.com/office/drawing/2014/main" id="{B322A06F-A3BD-9D4F-B8E7-84FCDB965CA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480722" y="4726869"/>
            <a:ext cx="2807239" cy="17719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625201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pic>
        <p:nvPicPr>
          <p:cNvPr id="13" name="Online Media 12" descr="Human rights in EU trade agreements [Policy Podcast]">
            <a:hlinkClick r:id="" action="ppaction://media"/>
            <a:extLst>
              <a:ext uri="{FF2B5EF4-FFF2-40B4-BE49-F238E27FC236}">
                <a16:creationId xmlns:a16="http://schemas.microsoft.com/office/drawing/2014/main" id="{2C86C558-AB17-4146-B06B-B79B094CD553}"/>
              </a:ext>
            </a:extLst>
          </p:cNvPr>
          <p:cNvPicPr>
            <a:picLocks noRot="1" noChangeAspect="1"/>
          </p:cNvPicPr>
          <p:nvPr>
            <a:videoFile r:link="rId1"/>
          </p:nvPr>
        </p:nvPicPr>
        <p:blipFill>
          <a:blip r:embed="rId9"/>
          <a:stretch>
            <a:fillRect/>
          </a:stretch>
        </p:blipFill>
        <p:spPr>
          <a:xfrm>
            <a:off x="2426486" y="2084832"/>
            <a:ext cx="7339027" cy="4146550"/>
          </a:xfrm>
          <a:prstGeom prst="rect">
            <a:avLst/>
          </a:prstGeom>
        </p:spPr>
      </p:pic>
    </p:spTree>
    <p:extLst>
      <p:ext uri="{BB962C8B-B14F-4D97-AF65-F5344CB8AC3E}">
        <p14:creationId xmlns:p14="http://schemas.microsoft.com/office/powerpoint/2010/main" val="1745126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3"/>
                </p:tgtEl>
              </p:cMediaNode>
            </p:video>
            <p:seq concurrent="1" nextAc="seek">
              <p:cTn id="8" restart="whenNotActive" fill="hold" evtFilter="cancelBubble" nodeType="interactiveSeq">
                <p:stCondLst>
                  <p:cond evt="onClick" delay="0">
                    <p:tgtEl>
                      <p:spTgt spid="1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3"/>
                                        </p:tgtEl>
                                      </p:cBhvr>
                                    </p:cmd>
                                  </p:childTnLst>
                                </p:cTn>
                              </p:par>
                            </p:childTnLst>
                          </p:cTn>
                        </p:par>
                      </p:childTnLst>
                    </p:cTn>
                  </p:par>
                </p:childTnLst>
              </p:cTn>
              <p:nextCondLst>
                <p:cond evt="onClick" delay="0">
                  <p:tgtEl>
                    <p:spTgt spid="13"/>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925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Bilateral and Regional Trade Agreements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To date, the EU has concluded and is in the process of negotiating an array of international trade agreements</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Since the 1990s, it has been a policy of the EU that all framework agreements concluded with third countries – such as Association Agreements, Partnership Agreements and Cooperation Agreements –  should include a ‘human rights’ clause</a:t>
            </a:r>
          </a:p>
        </p:txBody>
      </p:sp>
      <p:pic>
        <p:nvPicPr>
          <p:cNvPr id="12" name="Picture 11" descr="A picture containing calendar&#10;&#10;Description automatically generated">
            <a:extLst>
              <a:ext uri="{FF2B5EF4-FFF2-40B4-BE49-F238E27FC236}">
                <a16:creationId xmlns:a16="http://schemas.microsoft.com/office/drawing/2014/main" id="{2472D9E8-7B39-0945-9C63-8F9ACE38682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25741" y="3533422"/>
            <a:ext cx="3262220" cy="179314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313506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850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Bilateral and Regional Trade Agreements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These agreements provides that the respect for human rights, democracy and the rule of law constitutes the basis for the agreement and represents the ‘essential element’ of the agreement on which the reciprocal obligations of the parties are premised, so that human rights violations of a certain scale by one of them can amount to a material breach of the agreement and justify suspension or other countermeasures</a:t>
            </a:r>
          </a:p>
        </p:txBody>
      </p:sp>
      <p:pic>
        <p:nvPicPr>
          <p:cNvPr id="12" name="Picture 11" descr="A picture containing clipart&#10;&#10;Description automatically generated">
            <a:extLst>
              <a:ext uri="{FF2B5EF4-FFF2-40B4-BE49-F238E27FC236}">
                <a16:creationId xmlns:a16="http://schemas.microsoft.com/office/drawing/2014/main" id="{DF5181A6-80AD-4442-B248-937175F5990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51316" y="3670071"/>
            <a:ext cx="2623058" cy="169838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7574182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Bilateral and Regional Trade Agreements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There are clear patterns in the drafting of the essential elements clause</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These clauses have evolved over the years and can be grouped by country and/or regional bloc</a:t>
            </a:r>
          </a:p>
        </p:txBody>
      </p:sp>
      <p:pic>
        <p:nvPicPr>
          <p:cNvPr id="13" name="Picture 12" descr="Map&#10;&#10;Description automatically generated">
            <a:extLst>
              <a:ext uri="{FF2B5EF4-FFF2-40B4-BE49-F238E27FC236}">
                <a16:creationId xmlns:a16="http://schemas.microsoft.com/office/drawing/2014/main" id="{9CED3361-5307-BB43-91DE-D3C1509541D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886032" y="3429000"/>
            <a:ext cx="3492962" cy="196708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338040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Course 2: The EU Charter of Fundamental Rights – Week </a:t>
            </a:r>
            <a:r>
              <a:rPr lang="el-GR" sz="4000" dirty="0">
                <a:latin typeface="Times New Roman" panose="02020603050405020304" pitchFamily="18" charset="0"/>
                <a:cs typeface="Times New Roman" panose="02020603050405020304" pitchFamily="18" charset="0"/>
              </a:rPr>
              <a:t>6</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00489" cy="3987478"/>
          </a:xfrm>
        </p:spPr>
        <p:txBody>
          <a:bodyPr>
            <a:normAutofit lnSpcReduction="10000"/>
          </a:bodyPr>
          <a:lstStyle/>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 The Accession of the European Union to European Convention on Human Rights</a:t>
            </a:r>
          </a:p>
          <a:p>
            <a:pPr>
              <a:lnSpc>
                <a:spcPct val="150000"/>
              </a:lnSpc>
              <a:buBlip>
                <a:blip r:embed="rId4"/>
              </a:buBlip>
            </a:pPr>
            <a:endParaRPr lang="en-US" sz="2000" b="1" dirty="0">
              <a:latin typeface="Times New Roman" panose="02020603050405020304" pitchFamily="18" charset="0"/>
              <a:cs typeface="Times New Roman" panose="02020603050405020304" pitchFamily="18" charset="0"/>
            </a:endParaRPr>
          </a:p>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II. The External Action of the European Union and the Question of Human Rights – The Example of Trade Agreements </a:t>
            </a:r>
          </a:p>
          <a:p>
            <a:pPr>
              <a:lnSpc>
                <a:spcPct val="150000"/>
              </a:lnSpc>
              <a:buBlip>
                <a:blip r:embed="rId4"/>
              </a:buBlip>
            </a:pPr>
            <a:endParaRPr lang="en-US" sz="2000" b="1" dirty="0">
              <a:latin typeface="Times New Roman" panose="02020603050405020304" pitchFamily="18" charset="0"/>
              <a:cs typeface="Times New Roman" panose="02020603050405020304" pitchFamily="18" charset="0"/>
            </a:endParaRPr>
          </a:p>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III. Concluding Remarks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marL="128016" lvl="1" indent="0">
              <a:lnSpc>
                <a:spcPct val="150000"/>
              </a:lnSpc>
              <a:buNone/>
            </a:pPr>
            <a:endParaRPr lang="en-US" sz="1300" b="1" u="sng"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20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2933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ircle(in)">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circle(in)">
                                      <p:cBhvr>
                                        <p:cTn id="1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925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Bilateral and Regional Trade Agreements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There is also a ‘non-execution’ clause stating that in the event that one party fails to comply with its obligations, the other party is able to adopt ‘appropriate measures’</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According to the Commission, sanctions under the clause should be reserved only for the most extreme and flagrant violations of human rights</a:t>
            </a:r>
          </a:p>
        </p:txBody>
      </p:sp>
      <p:pic>
        <p:nvPicPr>
          <p:cNvPr id="12" name="Picture 11" descr="Map&#10;&#10;Description automatically generated">
            <a:extLst>
              <a:ext uri="{FF2B5EF4-FFF2-40B4-BE49-F238E27FC236}">
                <a16:creationId xmlns:a16="http://schemas.microsoft.com/office/drawing/2014/main" id="{CE07E9C4-9C9E-3D4C-BBA3-850C7F47C0D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886032" y="3429000"/>
            <a:ext cx="3492962" cy="196708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5792512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Bilateral and Regional Trade Agreements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Example, the EU – Colombia and Peru Trade Agreement: “‘any Party may immediately adopt appropriate measures in accordance with international law in case of violation by another Party of the essential elements referred to in Articles 1 and 2 of this Agreement”</a:t>
            </a:r>
          </a:p>
        </p:txBody>
      </p:sp>
      <p:pic>
        <p:nvPicPr>
          <p:cNvPr id="12" name="Picture 11" descr="Map&#10;&#10;Description automatically generated">
            <a:extLst>
              <a:ext uri="{FF2B5EF4-FFF2-40B4-BE49-F238E27FC236}">
                <a16:creationId xmlns:a16="http://schemas.microsoft.com/office/drawing/2014/main" id="{6E4C8EE7-4D6B-A04B-A034-AD6E10BA9F0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886032" y="3429000"/>
            <a:ext cx="3492962" cy="196708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9888603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in the New Generation of Association Agreements (AA)</a:t>
            </a:r>
          </a:p>
          <a:p>
            <a:pPr>
              <a:lnSpc>
                <a:spcPct val="150000"/>
              </a:lnSpc>
              <a:buBlip>
                <a:blip r:embed="rId4"/>
              </a:buBlip>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Examples: Agreements with Ukraine, Georgia and Moldova (2014)</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These agreements represent the most extensive form of cooperation offered by the EU to its non-candidate neighbors</a:t>
            </a:r>
          </a:p>
        </p:txBody>
      </p:sp>
      <p:pic>
        <p:nvPicPr>
          <p:cNvPr id="12" name="Picture 11" descr="A picture containing calendar&#10;&#10;Description automatically generated">
            <a:extLst>
              <a:ext uri="{FF2B5EF4-FFF2-40B4-BE49-F238E27FC236}">
                <a16:creationId xmlns:a16="http://schemas.microsoft.com/office/drawing/2014/main" id="{9CCCAD96-A43A-184A-BCDE-64793002EEA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25741" y="3533422"/>
            <a:ext cx="3262220" cy="179314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908086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850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in the New Generation of Association Agreements (AA)</a:t>
            </a:r>
          </a:p>
          <a:p>
            <a:pPr>
              <a:lnSpc>
                <a:spcPct val="150000"/>
              </a:lnSpc>
              <a:buBlip>
                <a:blip r:embed="rId4"/>
              </a:buBlip>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human rights clauses included in these agreements are conceived differently in comparison with the human rights clauses included in simple trade agreements due to the legal and political specificities of these countries</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 Out of the three agreements the EU-Ukraine AA stands out not only for its comprehensiveness and complexity but particularly for its strict conditionality</a:t>
            </a:r>
          </a:p>
        </p:txBody>
      </p:sp>
      <p:pic>
        <p:nvPicPr>
          <p:cNvPr id="12" name="Picture 11" descr="A picture containing calendar&#10;&#10;Description automatically generated">
            <a:extLst>
              <a:ext uri="{FF2B5EF4-FFF2-40B4-BE49-F238E27FC236}">
                <a16:creationId xmlns:a16="http://schemas.microsoft.com/office/drawing/2014/main" id="{99C68303-D104-9E4B-B6C0-6A855023FDA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25741" y="3533422"/>
            <a:ext cx="3262220" cy="179314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1991803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II. The External Action of the European Union and the Question of Human Rights</a:t>
            </a:r>
            <a:br>
              <a:rPr lang="en-US" sz="4000" b="1"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775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Human Rights in the EU’s in the New Generation of Association Agreements (AA)</a:t>
            </a:r>
          </a:p>
          <a:p>
            <a:pPr>
              <a:lnSpc>
                <a:spcPct val="150000"/>
              </a:lnSpc>
              <a:buBlip>
                <a:blip r:embed="rId4"/>
              </a:buBlip>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An extensive list of international instruments constitutes the basis for the essential elements that the parties must respect in their domestic and foreign policies</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 addition to the Universal Declaration of Human Rights, the essential elements clauses make references to the European Convention on Human Rights and other human rights related instruments</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Moreover, the essential elements clauses in all three AAs require the respect of human rights by the contracting parties both in their domestic and external policies</a:t>
            </a:r>
          </a:p>
        </p:txBody>
      </p:sp>
      <p:pic>
        <p:nvPicPr>
          <p:cNvPr id="12" name="Picture 11" descr="A picture containing calendar&#10;&#10;Description automatically generated">
            <a:extLst>
              <a:ext uri="{FF2B5EF4-FFF2-40B4-BE49-F238E27FC236}">
                <a16:creationId xmlns:a16="http://schemas.microsoft.com/office/drawing/2014/main" id="{B77854E7-806E-1048-B926-0A8DC05BCB3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25741" y="3533422"/>
            <a:ext cx="3262220" cy="179314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951023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III. Concluding Remarks </a:t>
            </a:r>
          </a:p>
        </p:txBody>
      </p:sp>
      <p:sp>
        <p:nvSpPr>
          <p:cNvPr id="2" name="Content Placeholder 1"/>
          <p:cNvSpPr>
            <a:spLocks noGrp="1"/>
          </p:cNvSpPr>
          <p:nvPr>
            <p:ph idx="1"/>
          </p:nvPr>
        </p:nvSpPr>
        <p:spPr>
          <a:xfrm>
            <a:off x="1024127" y="2286000"/>
            <a:ext cx="5897533" cy="3539067"/>
          </a:xfrm>
        </p:spPr>
        <p:txBody>
          <a:bodyPr>
            <a:normAutofit fontScale="92500" lnSpcReduction="20000"/>
          </a:bodyPr>
          <a:lstStyle/>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Despite the complexities, there is no doubt that the EU accession to the ECHR will be a positive step and will ensure that the EU is bound by the same rules that bind its Member States and its international partners </a:t>
            </a:r>
          </a:p>
          <a:p>
            <a:pPr lvl="1">
              <a:lnSpc>
                <a:spcPct val="150000"/>
              </a:lnSpc>
              <a:buBlip>
                <a:blip r:embed="rId4"/>
              </a:buBlip>
            </a:pPr>
            <a:endParaRPr lang="en-US" sz="19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EU’s practice of linking economic benefits to human rights conditionality is clearly the standard modus operandi of the EU. Is its effectiveness uniform ?</a:t>
            </a:r>
          </a:p>
        </p:txBody>
      </p:sp>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453758" y="3331943"/>
            <a:ext cx="2619375" cy="17430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034878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a:latin typeface="Times New Roman" panose="02020603050405020304" pitchFamily="18" charset="0"/>
                <a:cs typeface="Times New Roman" panose="02020603050405020304" pitchFamily="18" charset="0"/>
              </a:rPr>
              <a:t>Questions?</a:t>
            </a: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Week 6</a:t>
            </a:r>
          </a:p>
        </p:txBody>
      </p:sp>
      <p:sp>
        <p:nvSpPr>
          <p:cNvPr id="2" name="Content Placeholder 1"/>
          <p:cNvSpPr>
            <a:spLocks noGrp="1"/>
          </p:cNvSpPr>
          <p:nvPr>
            <p:ph idx="1"/>
          </p:nvPr>
        </p:nvSpPr>
        <p:spPr>
          <a:xfrm>
            <a:off x="1319283" y="2885053"/>
            <a:ext cx="6308433" cy="3492598"/>
          </a:xfrm>
        </p:spPr>
        <p:txBody>
          <a:bodyPr>
            <a:normAutofit/>
          </a:bodyPr>
          <a:lstStyle/>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Have developed an advanced understanding of the relationship between the EU Charter of Fundamental Freedoms and the European Convention on Human Rights</a:t>
            </a:r>
          </a:p>
          <a:p>
            <a:pPr lvl="1">
              <a:lnSpc>
                <a:spcPct val="150000"/>
              </a:lnSpc>
              <a:buBlip>
                <a:blip r:embed="rId4"/>
              </a:buBlip>
            </a:pPr>
            <a:r>
              <a:rPr lang="en-US" sz="1700" dirty="0">
                <a:solidFill>
                  <a:prstClr val="black"/>
                </a:solidFill>
                <a:latin typeface="Times New Roman" panose="02020603050405020304" pitchFamily="18" charset="0"/>
                <a:cs typeface="Times New Roman" panose="02020603050405020304" pitchFamily="18" charset="0"/>
              </a:rPr>
              <a:t>Have developed an advanced understanding of the the EU External Action and the question of  human rights</a:t>
            </a:r>
          </a:p>
        </p:txBody>
      </p:sp>
      <p:sp>
        <p:nvSpPr>
          <p:cNvPr id="5" name="Rectangle 4"/>
          <p:cNvSpPr/>
          <p:nvPr/>
        </p:nvSpPr>
        <p:spPr>
          <a:xfrm>
            <a:off x="906682" y="2235611"/>
            <a:ext cx="9417935" cy="498663"/>
          </a:xfrm>
          <a:prstGeom prst="rect">
            <a:avLst/>
          </a:prstGeom>
        </p:spPr>
        <p:txBody>
          <a:bodyPr wrap="square">
            <a:sp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Learning Outcomes: On completion of this week, students should</a:t>
            </a: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27716" y="3493608"/>
            <a:ext cx="2466975" cy="1847850"/>
          </a:xfrm>
          <a:prstGeom prst="rect">
            <a:avLst/>
          </a:prstGeom>
        </p:spPr>
      </p:pic>
    </p:spTree>
    <p:extLst>
      <p:ext uri="{BB962C8B-B14F-4D97-AF65-F5344CB8AC3E}">
        <p14:creationId xmlns:p14="http://schemas.microsoft.com/office/powerpoint/2010/main" val="2392072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ircle(in)">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p>
        </p:txBody>
      </p:sp>
      <p:sp>
        <p:nvSpPr>
          <p:cNvPr id="2" name="Content Placeholder 1"/>
          <p:cNvSpPr>
            <a:spLocks noGrp="1"/>
          </p:cNvSpPr>
          <p:nvPr>
            <p:ph idx="1"/>
          </p:nvPr>
        </p:nvSpPr>
        <p:spPr>
          <a:xfrm>
            <a:off x="1024129" y="2286001"/>
            <a:ext cx="9021304" cy="768095"/>
          </a:xfrm>
        </p:spPr>
        <p:txBody>
          <a:bodyPr>
            <a:normAutofit fontScale="25000" lnSpcReduction="20000"/>
          </a:bodyPr>
          <a:lstStyle/>
          <a:p>
            <a:pPr>
              <a:lnSpc>
                <a:spcPct val="150000"/>
              </a:lnSpc>
              <a:buBlip>
                <a:blip r:embed="rId5"/>
              </a:buBlip>
            </a:pPr>
            <a:r>
              <a:rPr lang="en-US" sz="7600" b="1" u="sng" dirty="0">
                <a:latin typeface="Times New Roman" panose="02020603050405020304" pitchFamily="18" charset="0"/>
                <a:cs typeface="Times New Roman" panose="02020603050405020304" pitchFamily="18" charset="0"/>
              </a:rPr>
              <a:t>EU Charter vs European Convention on Human Rights Convention - What's the Difference?</a:t>
            </a:r>
          </a:p>
          <a:p>
            <a:pPr>
              <a:lnSpc>
                <a:spcPct val="150000"/>
              </a:lnSpc>
              <a:buBlip>
                <a:blip r:embed="rId5"/>
              </a:buBlip>
            </a:pPr>
            <a:br>
              <a:rPr lang="en-US" sz="2500" b="1" u="sng" dirty="0">
                <a:latin typeface="Times New Roman" panose="02020603050405020304" pitchFamily="18" charset="0"/>
                <a:cs typeface="Times New Roman" panose="02020603050405020304" pitchFamily="18" charset="0"/>
              </a:rPr>
            </a:br>
            <a:endParaRPr lang="en-US" sz="25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Online Media 4" descr="EU Charter vs Human Rights Convention - what's the difference?">
            <a:hlinkClick r:id="" action="ppaction://media"/>
            <a:extLst>
              <a:ext uri="{FF2B5EF4-FFF2-40B4-BE49-F238E27FC236}">
                <a16:creationId xmlns:a16="http://schemas.microsoft.com/office/drawing/2014/main" id="{992CEEFC-623C-514E-878F-FD593E56ABD6}"/>
              </a:ext>
            </a:extLst>
          </p:cNvPr>
          <p:cNvPicPr>
            <a:picLocks noRot="1" noChangeAspect="1"/>
          </p:cNvPicPr>
          <p:nvPr>
            <a:videoFile r:link="rId1"/>
          </p:nvPr>
        </p:nvPicPr>
        <p:blipFill>
          <a:blip r:embed="rId9"/>
          <a:stretch>
            <a:fillRect/>
          </a:stretch>
        </p:blipFill>
        <p:spPr>
          <a:xfrm>
            <a:off x="2792371" y="3153527"/>
            <a:ext cx="6183586" cy="3493726"/>
          </a:xfrm>
          <a:prstGeom prst="rect">
            <a:avLst/>
          </a:prstGeom>
        </p:spPr>
      </p:pic>
    </p:spTree>
    <p:extLst>
      <p:ext uri="{BB962C8B-B14F-4D97-AF65-F5344CB8AC3E}">
        <p14:creationId xmlns:p14="http://schemas.microsoft.com/office/powerpoint/2010/main" val="3460265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Background to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Lisbon Treaty introduced a new Article, which provides: </a:t>
            </a: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“The Union shall accede to the European Convention for the Protection of Human Rights and Fundamental Freedoms. Such accession shall not affect the Union’s competences as defined in the Treaties.”</a:t>
            </a: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89217" y="3400335"/>
            <a:ext cx="2856216" cy="21421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911956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Background to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Negotiations for accession started in June 2010 and are ongoing</a:t>
            </a:r>
            <a:endParaRPr lang="en-US" sz="1300" dirty="0">
              <a:latin typeface="Times New Roman" panose="02020603050405020304" pitchFamily="18" charset="0"/>
              <a:cs typeface="Times New Roman" panose="02020603050405020304" pitchFamily="18" charset="0"/>
            </a:endParaRP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588076" y="2805966"/>
            <a:ext cx="2220597" cy="166544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Logo, company name&#10;&#10;Description automatically generated">
            <a:extLst>
              <a:ext uri="{FF2B5EF4-FFF2-40B4-BE49-F238E27FC236}">
                <a16:creationId xmlns:a16="http://schemas.microsoft.com/office/drawing/2014/main" id="{9E055A6A-BF32-B24F-96CA-4C64CD67E0C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566399" y="4719844"/>
            <a:ext cx="2242274" cy="179381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14132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700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Background to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European Convention of Human Rights (ECHR) is a charter of rights adopted in the aftermath of the Second World War by the Council of Europe, a body distinct from, and of much wider composition than, the EU</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 order to ensure that the Convention would have ‘teeth’, the contracting parties set up an international court, the European Court of Human Rights (ECtHR) entrusted with interpreting the ECHR and holding the contracting parties to account</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Cases before the ECtHR can be brought by individual parties</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Individuals must have exhausted domestic remedies before being able to bring a case before the ECtHR</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59105" y="2580502"/>
            <a:ext cx="2337555" cy="175316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Picture 9" descr="Logo, company name&#10;&#10;Description automatically generated">
            <a:extLst>
              <a:ext uri="{FF2B5EF4-FFF2-40B4-BE49-F238E27FC236}">
                <a16:creationId xmlns:a16="http://schemas.microsoft.com/office/drawing/2014/main" id="{64B0287E-1A47-FB43-B28F-97AC8042DE1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754386" y="4492922"/>
            <a:ext cx="2242274" cy="179381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332601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fontScale="850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Background to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From the very first cases concerning human rights protection in the (then) EEC, the European Court of Justice stated that it would draw inspiration also from the ECHR, and that this document had special importance for the EU</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Furthermore, in interpreting fundamental rights, the European Court of Justice looks at the jurisprudence of the ECtHR and whilst discrepancies in the interpretation given by the two courts have occurred, those have not been intentional</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descr="A picture containing text&#10;&#10;Description automatically generated">
            <a:extLst>
              <a:ext uri="{FF2B5EF4-FFF2-40B4-BE49-F238E27FC236}">
                <a16:creationId xmlns:a16="http://schemas.microsoft.com/office/drawing/2014/main" id="{38C247B3-BD35-5247-B78E-815333F2475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51316" y="3354846"/>
            <a:ext cx="2836436" cy="159650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824224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 The Accession of the European Union to European Convention on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Background to Accession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ECHR is already part of EU public law: it is mentioned in the Treaties and it is applied through the case law of the European Court of Justice</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However, the fact that the EU is not a party to the ECHR raises very serious legal and political issues</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89217" y="3400335"/>
            <a:ext cx="2560839" cy="192062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0391537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8B0ECDBA3C64CA17A0EDA1F583A22" ma:contentTypeVersion="10" ma:contentTypeDescription="Create a new document." ma:contentTypeScope="" ma:versionID="7d8cd048ccc8525b498775d87f95a921">
  <xsd:schema xmlns:xsd="http://www.w3.org/2001/XMLSchema" xmlns:xs="http://www.w3.org/2001/XMLSchema" xmlns:p="http://schemas.microsoft.com/office/2006/metadata/properties" xmlns:ns2="4595ca7b-3a15-4971-af5f-cadc29c03e04" targetNamespace="http://schemas.microsoft.com/office/2006/metadata/properties" ma:root="true" ma:fieldsID="91704bcc1b3d810af0b8b673c3023ee6" ns2:_="">
    <xsd:import namespace="4595ca7b-3a15-4971-af5f-cadc29c03e0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595ca7b-3a15-4971-af5f-cadc29c03e04">QPT3VHF6MKWP-83287781-39052</_dlc_DocId>
    <_dlc_DocIdUrl xmlns="4595ca7b-3a15-4971-af5f-cadc29c03e04">
      <Url>https://www.qu.edu.qa/_layouts/15/DocIdRedir.aspx?ID=QPT3VHF6MKWP-83287781-39052</Url>
      <Description>QPT3VHF6MKWP-83287781-39052</Description>
    </_dlc_DocIdUrl>
  </documentManagement>
</p:properties>
</file>

<file path=customXml/itemProps1.xml><?xml version="1.0" encoding="utf-8"?>
<ds:datastoreItem xmlns:ds="http://schemas.openxmlformats.org/officeDocument/2006/customXml" ds:itemID="{6F4E2705-6943-409C-9FC7-465E1B7ECE66}"/>
</file>

<file path=customXml/itemProps2.xml><?xml version="1.0" encoding="utf-8"?>
<ds:datastoreItem xmlns:ds="http://schemas.openxmlformats.org/officeDocument/2006/customXml" ds:itemID="{DC7EB5F3-8369-47DC-9541-34B4468284F7}"/>
</file>

<file path=customXml/itemProps3.xml><?xml version="1.0" encoding="utf-8"?>
<ds:datastoreItem xmlns:ds="http://schemas.openxmlformats.org/officeDocument/2006/customXml" ds:itemID="{E1B29574-E7FC-4831-9406-74E89FE538EC}"/>
</file>

<file path=customXml/itemProps4.xml><?xml version="1.0" encoding="utf-8"?>
<ds:datastoreItem xmlns:ds="http://schemas.openxmlformats.org/officeDocument/2006/customXml" ds:itemID="{0C2DDCB4-243C-4088-871E-2060BF2D4131}"/>
</file>

<file path=docProps/app.xml><?xml version="1.0" encoding="utf-8"?>
<Properties xmlns="http://schemas.openxmlformats.org/officeDocument/2006/extended-properties" xmlns:vt="http://schemas.openxmlformats.org/officeDocument/2006/docPropsVTypes">
  <Template>Integral</Template>
  <TotalTime>6802</TotalTime>
  <Words>1723</Words>
  <Application>Microsoft Macintosh PowerPoint</Application>
  <PresentationFormat>Widescreen</PresentationFormat>
  <Paragraphs>149</Paragraphs>
  <Slides>26</Slides>
  <Notes>26</Notes>
  <HiddenSlides>0</HiddenSlides>
  <MMClips>2</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Calibri</vt:lpstr>
      <vt:lpstr>Times New Roman</vt:lpstr>
      <vt:lpstr>Tw Cen MT</vt:lpstr>
      <vt:lpstr>Tw Cen MT Condensed</vt:lpstr>
      <vt:lpstr>Wingdings 3</vt:lpstr>
      <vt:lpstr>Integral</vt:lpstr>
      <vt:lpstr>Jean monnet module  – Doha courses on European union law – Fall 2021 Dr. Ioannis Konstantinidis</vt:lpstr>
      <vt:lpstr>Course 2: The EU Charter of Fundamental Rights – Week 6</vt:lpstr>
      <vt:lpstr>Week 6</vt:lpstr>
      <vt:lpstr>I. The Accession of the European Union to European Convention on Human Rights</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 The Accession of the European Union to European Convention on Human Rights </vt:lpstr>
      <vt:lpstr>II. The External Action of the European Union and the Question of Human Rights  </vt:lpstr>
      <vt:lpstr>II. The External Action of the European Union and the Question of Human Rights  </vt:lpstr>
      <vt:lpstr>II. The External Action of the European Union and the Question of Human Rights  </vt:lpstr>
      <vt:lpstr>II. The External Action of the European Union and the Question of Human Rights  </vt:lpstr>
      <vt:lpstr>II. The External Action of the European Union and the Question of Human Rights  </vt:lpstr>
      <vt:lpstr>II. The External Action of the European Union and the Question of Human Rights  </vt:lpstr>
      <vt:lpstr>II. The External Action of the European Union and the Question of Human Rights  </vt:lpstr>
      <vt:lpstr>II. The External Action of the European Union and the Question of Human Rights  </vt:lpstr>
      <vt:lpstr>II. The External Action of the European Union and the Question of Human Rights  </vt:lpstr>
      <vt:lpstr>III. Concluding Remarks </vt:lpstr>
      <vt:lpstr>Questions?</vt:lpstr>
    </vt:vector>
  </TitlesOfParts>
  <Company>Qatar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تحريك الرقابة أمام المحكمة الدستورية عن طريق الدفع من الأفراد</dc:title>
  <dc:creator>Fatma Mansour M A Almesleh</dc:creator>
  <cp:lastModifiedBy>Ioannis Konstantinidis</cp:lastModifiedBy>
  <cp:revision>198</cp:revision>
  <dcterms:created xsi:type="dcterms:W3CDTF">2015-10-18T15:36:54Z</dcterms:created>
  <dcterms:modified xsi:type="dcterms:W3CDTF">2021-10-14T16:39:37Z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0x01010071B8B0ECDBA3C64CA17A0EDA1F583A22</vt:lpwstr>
  </property>
  <property fmtid="{D5CDD505-2E9C-101B-9397-08002B2CF9AE}" pid="3" name="_dlc_DocIdItemGuid">
    <vt:lpwstr>33065bfe-405a-453c-b71a-ec8ba0c4d709</vt:lpwstr>
  </property>
</Properties>
</file>