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3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s/slide16.xml" ContentType="application/vnd.openxmlformats-officedocument.presentationml.slide+xml"/>
  <Override PartName="/ppt/slides/slide20.xml" ContentType="application/vnd.openxmlformats-officedocument.presentationml.slide+xml"/>
  <Override PartName="/ppt/slides/slide29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30.xml" ContentType="application/vnd.openxmlformats-officedocument.presentationml.slide+xml"/>
  <Override PartName="/ppt/slides/slide28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22.xml" ContentType="application/vnd.openxmlformats-officedocument.presentationml.slide+xml"/>
  <Override PartName="/ppt/slides/slide36.xml" ContentType="application/vnd.openxmlformats-officedocument.presentationml.slide+xml"/>
  <Override PartName="/ppt/slides/slide21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5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8"/>
  </p:notesMasterIdLst>
  <p:sldIdLst>
    <p:sldId id="256" r:id="rId2"/>
    <p:sldId id="261" r:id="rId3"/>
    <p:sldId id="263" r:id="rId4"/>
    <p:sldId id="264" r:id="rId5"/>
    <p:sldId id="305" r:id="rId6"/>
    <p:sldId id="304" r:id="rId7"/>
    <p:sldId id="334" r:id="rId8"/>
    <p:sldId id="338" r:id="rId9"/>
    <p:sldId id="340" r:id="rId10"/>
    <p:sldId id="365" r:id="rId11"/>
    <p:sldId id="366" r:id="rId12"/>
    <p:sldId id="364" r:id="rId13"/>
    <p:sldId id="343" r:id="rId14"/>
    <p:sldId id="339" r:id="rId15"/>
    <p:sldId id="346" r:id="rId16"/>
    <p:sldId id="350" r:id="rId17"/>
    <p:sldId id="363" r:id="rId18"/>
    <p:sldId id="362" r:id="rId19"/>
    <p:sldId id="367" r:id="rId20"/>
    <p:sldId id="368" r:id="rId21"/>
    <p:sldId id="341" r:id="rId22"/>
    <p:sldId id="349" r:id="rId23"/>
    <p:sldId id="353" r:id="rId24"/>
    <p:sldId id="371" r:id="rId25"/>
    <p:sldId id="369" r:id="rId26"/>
    <p:sldId id="351" r:id="rId27"/>
    <p:sldId id="372" r:id="rId28"/>
    <p:sldId id="374" r:id="rId29"/>
    <p:sldId id="373" r:id="rId30"/>
    <p:sldId id="375" r:id="rId31"/>
    <p:sldId id="378" r:id="rId32"/>
    <p:sldId id="379" r:id="rId33"/>
    <p:sldId id="380" r:id="rId34"/>
    <p:sldId id="383" r:id="rId35"/>
    <p:sldId id="354" r:id="rId36"/>
    <p:sldId id="278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53" autoAdjust="0"/>
    <p:restoredTop sz="90015" autoAdjust="0"/>
  </p:normalViewPr>
  <p:slideViewPr>
    <p:cSldViewPr snapToGrid="0">
      <p:cViewPr varScale="1">
        <p:scale>
          <a:sx n="62" d="100"/>
          <a:sy n="62" d="100"/>
        </p:scale>
        <p:origin x="860" y="40"/>
      </p:cViewPr>
      <p:guideLst/>
    </p:cSldViewPr>
  </p:slideViewPr>
  <p:outlineViewPr>
    <p:cViewPr>
      <p:scale>
        <a:sx n="33" d="100"/>
        <a:sy n="33" d="100"/>
      </p:scale>
      <p:origin x="0" y="-120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42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45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ustomXml" Target="../customXml/item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46" Type="http://schemas.openxmlformats.org/officeDocument/2006/relationships/customXml" Target="../customXml/item4.xml"/><Relationship Id="rId20" Type="http://schemas.openxmlformats.org/officeDocument/2006/relationships/slide" Target="slides/slide19.xml"/><Relationship Id="rId4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DDD0B-1772-4282-94C5-4FC6CF67787D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7D29A-DFB8-4678-B622-809904289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618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982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2071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0444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0952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471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8600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314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2365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7138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0899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2077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6381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9941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70110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7376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76969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90175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88634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9643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39506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31642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0258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92086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02082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88739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41792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66488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23415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84720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0000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2552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861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0985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2003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9195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04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386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1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2204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075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23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60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25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6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475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36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854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53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qufaculty.qu.edu.qa/rbrown/projects/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9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mailto:rbrown@qu.edu.qa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keuropa.eu/sites/default/files/2019-10/5_Policy%20Brief%20Business%20and%20Human%20Rights.pdf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hyperlink" Target="mailto:rbrown@qu.edu.qa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3538" y="5033640"/>
            <a:ext cx="7772400" cy="146304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Doha courses on European union law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WRITING</a:t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 &amp;Environmental Law and HUMAN RIGHTS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RAFAEL BROWN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373" y="5033640"/>
            <a:ext cx="2758112" cy="742942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517" y="5849108"/>
            <a:ext cx="2585714" cy="7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55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ADVOCACY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5400" dirty="0" smtClean="0"/>
              <a:t>Advocacy means taking </a:t>
            </a:r>
            <a:r>
              <a:rPr lang="en-US" sz="5400" dirty="0"/>
              <a:t>action to create </a:t>
            </a:r>
            <a:r>
              <a:rPr lang="en-US" sz="5400" dirty="0" smtClean="0"/>
              <a:t>change.</a:t>
            </a:r>
            <a:endParaRPr lang="en-US" sz="4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10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ADVOCACY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74804" y="2000250"/>
            <a:ext cx="9692206" cy="4159954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5400" dirty="0" smtClean="0"/>
              <a:t>Advocacy means taking </a:t>
            </a:r>
            <a:r>
              <a:rPr lang="en-US" sz="5400" dirty="0"/>
              <a:t>action to create </a:t>
            </a:r>
            <a:r>
              <a:rPr lang="en-US" sz="5400" dirty="0" smtClean="0"/>
              <a:t>change.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5400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5400" dirty="0" smtClean="0"/>
              <a:t>Giving support to or to recommend a policy to create change. </a:t>
            </a:r>
          </a:p>
        </p:txBody>
      </p:sp>
    </p:spTree>
    <p:extLst>
      <p:ext uri="{BB962C8B-B14F-4D97-AF65-F5344CB8AC3E}">
        <p14:creationId xmlns:p14="http://schemas.microsoft.com/office/powerpoint/2010/main" val="124082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policy? </a:t>
            </a:r>
          </a:p>
        </p:txBody>
      </p:sp>
    </p:spTree>
    <p:extLst>
      <p:ext uri="{BB962C8B-B14F-4D97-AF65-F5344CB8AC3E}">
        <p14:creationId xmlns:p14="http://schemas.microsoft.com/office/powerpoint/2010/main" val="94892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1753154"/>
            <a:ext cx="8788088" cy="3071447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dirty="0" smtClean="0"/>
              <a:t>“A definite course or method of action selected from among alternatives and in the light of given conditions to guide and, usually, to determine present and future decisions.”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27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is not necessarily the same as law. 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38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Policies help guide decisions, while law implement rules, procedures, or standards. 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81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a policy brief?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84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74804" y="2084832"/>
            <a:ext cx="9692206" cy="4075372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policy brief is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 short evidence based document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ritten for uninformed policy makers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either (1) give nuanced information about a problem (</a:t>
            </a:r>
            <a:r>
              <a:rPr lang="en-US" sz="6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</a:t>
            </a: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or (2) propose a solution to a problem (</a:t>
            </a:r>
            <a:r>
              <a:rPr lang="en-US" sz="6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advocacy</a:t>
            </a: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51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748790"/>
            <a:ext cx="8972532" cy="3917595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But better to think of policy briefs as in a continuum…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Technical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Note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Brief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Summaries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Snapshot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62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an advocacy policy brief?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55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WELCOME TO THE COURSE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6896813" cy="353906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4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Instructor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Rafael Brown, Clinical Assistant Professor, College of Law, Qatar University; Affiliate, Centre for Law and Development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Interest: artificial intelligence, cybersecurity, legal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writing and analysis,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arbitration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Website: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http://qufaculty.qu.edu.qa/rbrown/projects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/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197" y="3432725"/>
            <a:ext cx="1885950" cy="2077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19954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Advocates for, or recommends a change, in 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existing </a:t>
            </a: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policy, or the lack thereof.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49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53183" y="1870127"/>
            <a:ext cx="9707078" cy="30714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writing a policy brief, you must ask who it is who makes the policy you want to discuss? 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8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MAKER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57250" y="1885950"/>
            <a:ext cx="9139410" cy="3780435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the policy is related to EU and environmental law or EU and human rights, then who are the policy makers?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kind of reader is the policymaker?</a:t>
            </a:r>
          </a:p>
        </p:txBody>
      </p:sp>
    </p:spTree>
    <p:extLst>
      <p:ext uri="{BB962C8B-B14F-4D97-AF65-F5344CB8AC3E}">
        <p14:creationId xmlns:p14="http://schemas.microsoft.com/office/powerpoint/2010/main" val="119046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Does advocacy mean arguing with someone who disagrees with your opinion?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83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advocacy is a dialogue.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23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600" dirty="0"/>
              <a:t>Effective policy advocacy is a process of engaging in dialogue towards ownership and influence</a:t>
            </a:r>
            <a:r>
              <a:rPr lang="en-US" sz="3600" dirty="0" smtClean="0"/>
              <a:t>.”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-ICPA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890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advocacy understands the audience.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34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25831" y="2084832"/>
            <a:ext cx="9175002" cy="407537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busy, informed, non-specialist audience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hook audience early on and get them interested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persuade with scientific data and research</a:t>
            </a:r>
          </a:p>
        </p:txBody>
      </p:sp>
    </p:spTree>
    <p:extLst>
      <p:ext uri="{BB962C8B-B14F-4D97-AF65-F5344CB8AC3E}">
        <p14:creationId xmlns:p14="http://schemas.microsoft.com/office/powerpoint/2010/main" val="48332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advocacy understands its purpose.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58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 purpose, focus, and strategy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realistic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practical solutions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346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advocacy is one that people actually read.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793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WELCOME TO THE COURSE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6" y="1740489"/>
            <a:ext cx="8088045" cy="353906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Contact Details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Email: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rbrown@qu.edu.qa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Office: C356,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Bldg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I09, Rm D305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Office Hours: Sunday/Tuesday, 11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:00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 – 12:00 PM; Monday/Wednesday 10:00AM-11:00AM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469" y="2084832"/>
            <a:ext cx="2589872" cy="18330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1052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engaging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succinct </a:t>
            </a: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(not wordy/not academic)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asy to understand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randed (CLD/Erasmus+) and promoted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0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sz="10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74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9300489" cy="398747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the different parts? </a:t>
            </a:r>
            <a:endParaRPr lang="en-US" sz="24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50000"/>
              </a:lnSpc>
              <a:buNone/>
            </a:pP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528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Title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(catchy)</a:t>
            </a:r>
            <a:endParaRPr 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Summary/Key Points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(understandable and engaging)</a:t>
            </a:r>
            <a:endParaRPr 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(problem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tatement)</a:t>
            </a:r>
            <a:endParaRPr lang="en-U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Body/Main Findings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(evidence/research)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Conclusions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(restate the problem and solution)</a:t>
            </a:r>
            <a:endParaRPr 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(maximum of three)</a:t>
            </a:r>
            <a:endParaRPr 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 or two only)</a:t>
            </a:r>
            <a:endParaRPr 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Acknowledgement, Author, Disclaimer</a:t>
            </a:r>
          </a:p>
        </p:txBody>
      </p:sp>
    </p:spTree>
    <p:extLst>
      <p:ext uri="{BB962C8B-B14F-4D97-AF65-F5344CB8AC3E}">
        <p14:creationId xmlns:p14="http://schemas.microsoft.com/office/powerpoint/2010/main" val="60422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makes the formatting different?</a:t>
            </a:r>
          </a:p>
        </p:txBody>
      </p:sp>
    </p:spTree>
    <p:extLst>
      <p:ext uri="{BB962C8B-B14F-4D97-AF65-F5344CB8AC3E}">
        <p14:creationId xmlns:p14="http://schemas.microsoft.com/office/powerpoint/2010/main" val="176559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Sample Policy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Brief</a:t>
            </a:r>
            <a:endParaRPr lang="en-US" sz="4000" dirty="0" smtClean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4000" dirty="0" smtClean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 smtClean="0"/>
              <a:t>AK </a:t>
            </a:r>
            <a:r>
              <a:rPr lang="en-US" sz="4000" dirty="0"/>
              <a:t>Europa, Business and Human Rights, </a:t>
            </a:r>
            <a:endParaRPr lang="en-US" sz="5400" b="1" dirty="0" smtClean="0">
              <a:latin typeface="Times New Roman" panose="02020603050405020304" pitchFamily="18" charset="0"/>
              <a:cs typeface="Times New Roman" panose="02020603050405020304" pitchFamily="18" charset="0"/>
              <a:hlinkClick r:id="rId8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  <a:hlinkClick r:id="rId8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www.akeuropa.eu/sites/default/files/2019-10/5_Policy%20Brief%20Business%20and%20Human%20Rights.pdf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8820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ASSIGNMENT FOR NEXT CLASS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1771650"/>
            <a:ext cx="8788088" cy="3894735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800" b="1" dirty="0"/>
              <a:t>What is an </a:t>
            </a:r>
            <a:r>
              <a:rPr lang="en-US" sz="2800" b="1" dirty="0" smtClean="0"/>
              <a:t>EU </a:t>
            </a:r>
            <a:r>
              <a:rPr lang="en-US" sz="2800" b="1" dirty="0"/>
              <a:t>policy on environmental law or human rights law that you would want to change</a:t>
            </a:r>
            <a:r>
              <a:rPr lang="en-US" sz="2800" b="1" dirty="0" smtClean="0"/>
              <a:t>?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 or Human Rights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list top 3 EU related policy problem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specific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DEADLINE: 12pm tomorrow, email to me at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rbrown@qu.edu.qa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will assign groups based on your email. 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89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373" y="5054885"/>
            <a:ext cx="2802133" cy="75480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517" y="5849108"/>
            <a:ext cx="2585714" cy="7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82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WELCOME TO THE COURSE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9450961" cy="35390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Information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 Days: Monday, Tuesday, Wednesday, Thursday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October 18-21, 2021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 Time: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:00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9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:00 PM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Classes will be held online via Microsoft Teams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0405" y="2711366"/>
            <a:ext cx="3419856" cy="24201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4713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1: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175196" y="2311620"/>
            <a:ext cx="9417935" cy="2219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Writing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Advocacy Policy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Briefs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716" y="3493608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07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OUTCOMES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9300489" cy="3987478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 what is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 advocacy policy brief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Learn how to use policy brief as an advocacy tool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Learn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support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promote your policy brief</a:t>
            </a:r>
          </a:p>
          <a:p>
            <a:pPr marL="128016" lvl="1" indent="0">
              <a:lnSpc>
                <a:spcPct val="150000"/>
              </a:lnSpc>
              <a:buNone/>
            </a:pPr>
            <a:endParaRPr lang="en-US" sz="13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50000"/>
              </a:lnSpc>
              <a:buNone/>
            </a:pP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93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Syllabus Overview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875546"/>
            <a:ext cx="9300489" cy="428465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Blip>
                <a:blip r:embed="rId4"/>
              </a:buBlip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1: Introduction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Blip>
                <a:blip r:embed="rId4"/>
              </a:buBlip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Introduction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Blip>
                <a:blip r:embed="rId4"/>
              </a:buBlip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Writing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Blip>
                <a:blip r:embed="rId4"/>
              </a:buBlip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Advocacy Policy Briefs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Blip>
                <a:blip r:embed="rId4"/>
              </a:buBlip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2: Policy Brief Topic Exploration and Template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Blip>
                <a:blip r:embed="rId4"/>
              </a:buBlip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Explore EU and environmental law issues, and EU and human rights issues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Blip>
                <a:blip r:embed="rId4"/>
              </a:buBlip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Template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Blip>
                <a:blip r:embed="rId4"/>
              </a:buBlip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3: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 and Defend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Blip>
                <a:blip r:embed="rId4"/>
              </a:buBlip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 and Defend: EU and Environmental Law Problem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Blip>
                <a:blip r:embed="rId4"/>
              </a:buBlip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 and Defend: EU and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Hunan Rights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Law Problem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Blip>
                <a:blip r:embed="rId4"/>
              </a:buBlip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4: Evidence, Strategy, and Promotion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Blip>
                <a:blip r:embed="rId4"/>
              </a:buBlip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Based Policy Brief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Blip>
                <a:blip r:embed="rId4"/>
              </a:buBlip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Advocacy Communication Tool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Blip>
                <a:blip r:embed="rId4"/>
              </a:buBlip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Promoting your Policy Brief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234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Introduction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class deliverable?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8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(3-6 pages, 750-1500 words)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8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DUE October 28, 2021, 8pm</a:t>
            </a:r>
            <a:endParaRPr lang="en-US" sz="4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41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ADVOCACY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</a:t>
            </a: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advocacy? 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35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B8B0ECDBA3C64CA17A0EDA1F583A22" ma:contentTypeVersion="10" ma:contentTypeDescription="Create a new document." ma:contentTypeScope="" ma:versionID="7d8cd048ccc8525b498775d87f95a921">
  <xsd:schema xmlns:xsd="http://www.w3.org/2001/XMLSchema" xmlns:xs="http://www.w3.org/2001/XMLSchema" xmlns:p="http://schemas.microsoft.com/office/2006/metadata/properties" xmlns:ns2="4595ca7b-3a15-4971-af5f-cadc29c03e04" targetNamespace="http://schemas.microsoft.com/office/2006/metadata/properties" ma:root="true" ma:fieldsID="91704bcc1b3d810af0b8b673c3023ee6" ns2:_="">
    <xsd:import namespace="4595ca7b-3a15-4971-af5f-cadc29c03e0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5ca7b-3a15-4971-af5f-cadc29c03e0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595ca7b-3a15-4971-af5f-cadc29c03e04">QPT3VHF6MKWP-83287781-39061</_dlc_DocId>
    <_dlc_DocIdUrl xmlns="4595ca7b-3a15-4971-af5f-cadc29c03e04">
      <Url>https://www.qu.edu.qa/_layouts/15/DocIdRedir.aspx?ID=QPT3VHF6MKWP-83287781-39061</Url>
      <Description>QPT3VHF6MKWP-83287781-39061</Description>
    </_dlc_DocIdUrl>
  </documentManagement>
</p:properties>
</file>

<file path=customXml/itemProps1.xml><?xml version="1.0" encoding="utf-8"?>
<ds:datastoreItem xmlns:ds="http://schemas.openxmlformats.org/officeDocument/2006/customXml" ds:itemID="{0A63EA47-6E3E-4393-9B55-37E445D35A80}"/>
</file>

<file path=customXml/itemProps2.xml><?xml version="1.0" encoding="utf-8"?>
<ds:datastoreItem xmlns:ds="http://schemas.openxmlformats.org/officeDocument/2006/customXml" ds:itemID="{D9E31F03-7C31-4D22-8A2D-024F277029BC}"/>
</file>

<file path=customXml/itemProps3.xml><?xml version="1.0" encoding="utf-8"?>
<ds:datastoreItem xmlns:ds="http://schemas.openxmlformats.org/officeDocument/2006/customXml" ds:itemID="{89A678F2-7340-4F0B-8A6C-C45D64ADB89E}"/>
</file>

<file path=customXml/itemProps4.xml><?xml version="1.0" encoding="utf-8"?>
<ds:datastoreItem xmlns:ds="http://schemas.openxmlformats.org/officeDocument/2006/customXml" ds:itemID="{9AAE86ED-31B6-402F-A29B-A6ED4F382290}"/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4220</TotalTime>
  <Words>863</Words>
  <Application>Microsoft Office PowerPoint</Application>
  <PresentationFormat>Widescreen</PresentationFormat>
  <Paragraphs>178</Paragraphs>
  <Slides>36</Slides>
  <Notes>36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4" baseType="lpstr">
      <vt:lpstr>Arial</vt:lpstr>
      <vt:lpstr>Calibri</vt:lpstr>
      <vt:lpstr>Times New Roman</vt:lpstr>
      <vt:lpstr>Tw Cen MT</vt:lpstr>
      <vt:lpstr>Tw Cen MT Condensed</vt:lpstr>
      <vt:lpstr>Wingdings</vt:lpstr>
      <vt:lpstr>Wingdings 3</vt:lpstr>
      <vt:lpstr>Integral</vt:lpstr>
      <vt:lpstr>Doha courses on European union law  POLICY BRIEF WRITING EU &amp;Environmental Law and HUMAN RIGHTS Dr. RAFAEL BROWN</vt:lpstr>
      <vt:lpstr>WELCOME TO THE COURSE</vt:lpstr>
      <vt:lpstr>WELCOME TO THE COURSE</vt:lpstr>
      <vt:lpstr>WELCOME TO THE COURSE</vt:lpstr>
      <vt:lpstr>DAY 1: Introduction</vt:lpstr>
      <vt:lpstr>LEARNING OUTCOMES</vt:lpstr>
      <vt:lpstr>Syllabus Overview</vt:lpstr>
      <vt:lpstr>COURSE Introduction</vt:lpstr>
      <vt:lpstr>ADVOCACY</vt:lpstr>
      <vt:lpstr>ADVOCACY</vt:lpstr>
      <vt:lpstr>ADVOCACY</vt:lpstr>
      <vt:lpstr>Policy</vt:lpstr>
      <vt:lpstr>Policy</vt:lpstr>
      <vt:lpstr>Policy</vt:lpstr>
      <vt:lpstr>Policy</vt:lpstr>
      <vt:lpstr>Policy BRIEF</vt:lpstr>
      <vt:lpstr>Policy BRIEF</vt:lpstr>
      <vt:lpstr>Policy BRIEF</vt:lpstr>
      <vt:lpstr>Policy BRIEF</vt:lpstr>
      <vt:lpstr>Policy BRIEF</vt:lpstr>
      <vt:lpstr>Policy</vt:lpstr>
      <vt:lpstr>Policy MAKER</vt:lpstr>
      <vt:lpstr>Policy BRIEF</vt:lpstr>
      <vt:lpstr>Policy BRIEF</vt:lpstr>
      <vt:lpstr>Policy BRIEF</vt:lpstr>
      <vt:lpstr>Policy BRIEF</vt:lpstr>
      <vt:lpstr>Policy BRIEF</vt:lpstr>
      <vt:lpstr>Policy BRIEF</vt:lpstr>
      <vt:lpstr>Policy BRIEF</vt:lpstr>
      <vt:lpstr>Policy BRIEF</vt:lpstr>
      <vt:lpstr>How to Write a Policy Brief</vt:lpstr>
      <vt:lpstr>How to Write a Policy Brief</vt:lpstr>
      <vt:lpstr>How to Write a Policy Brief</vt:lpstr>
      <vt:lpstr>How to Write a Policy Brief</vt:lpstr>
      <vt:lpstr>ASSIGNMENT FOR NEXT CLASS</vt:lpstr>
      <vt:lpstr>Questions?</vt:lpstr>
    </vt:vector>
  </TitlesOfParts>
  <Company>Qatar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Policy Brief Writing</dc:title>
  <dc:creator>Fatma Mansour M A Almesleh</dc:creator>
  <cp:lastModifiedBy>Rafael Dean Brown</cp:lastModifiedBy>
  <cp:revision>190</cp:revision>
  <dcterms:created xsi:type="dcterms:W3CDTF">2015-10-18T15:36:54Z</dcterms:created>
  <dcterms:modified xsi:type="dcterms:W3CDTF">2021-10-17T17:25:16Z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0x01010071B8B0ECDBA3C64CA17A0EDA1F583A22</vt:lpwstr>
  </property>
  <property fmtid="{D5CDD505-2E9C-101B-9397-08002B2CF9AE}" pid="3" name="_dlc_DocIdItemGuid">
    <vt:lpwstr>c0fdc9c5-6434-4407-bddc-b13c9485d3db</vt:lpwstr>
  </property>
</Properties>
</file>