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8.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13.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2.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7.xml" ContentType="application/vnd.openxmlformats-officedocument.presentationml.slide+xml"/>
  <Override PartName="/ppt/slides/slide14.xml" ContentType="application/vnd.openxmlformats-officedocument.presentationml.slide+xml"/>
  <Override PartName="/ppt/slides/slide23.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15.xml" ContentType="application/vnd.openxmlformats-officedocument.presentationml.notesSlide+xml"/>
  <Override PartName="/ppt/notesSlides/notesSlide9.xml" ContentType="application/vnd.openxmlformats-officedocument.presentationml.notesSlide+xml"/>
  <Override PartName="/ppt/notesSlides/notesSlide14.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5"/>
  </p:notesMasterIdLst>
  <p:sldIdLst>
    <p:sldId id="256" r:id="rId2"/>
    <p:sldId id="324" r:id="rId3"/>
    <p:sldId id="325" r:id="rId4"/>
    <p:sldId id="326" r:id="rId5"/>
    <p:sldId id="327" r:id="rId6"/>
    <p:sldId id="328" r:id="rId7"/>
    <p:sldId id="329" r:id="rId8"/>
    <p:sldId id="330" r:id="rId9"/>
    <p:sldId id="331" r:id="rId10"/>
    <p:sldId id="332" r:id="rId11"/>
    <p:sldId id="333" r:id="rId12"/>
    <p:sldId id="334" r:id="rId13"/>
    <p:sldId id="335" r:id="rId14"/>
    <p:sldId id="336" r:id="rId15"/>
    <p:sldId id="337" r:id="rId16"/>
    <p:sldId id="338" r:id="rId17"/>
    <p:sldId id="339" r:id="rId18"/>
    <p:sldId id="340" r:id="rId19"/>
    <p:sldId id="341" r:id="rId20"/>
    <p:sldId id="342" r:id="rId21"/>
    <p:sldId id="343" r:id="rId22"/>
    <p:sldId id="344"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customXml" Target="../customXml/item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openxmlformats.org/officeDocument/2006/relationships/customXml" Target="../customXml/item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11</a:t>
            </a:fld>
            <a:endParaRPr lang="en-US"/>
          </a:p>
        </p:txBody>
      </p:sp>
    </p:spTree>
    <p:extLst>
      <p:ext uri="{BB962C8B-B14F-4D97-AF65-F5344CB8AC3E}">
        <p14:creationId xmlns:p14="http://schemas.microsoft.com/office/powerpoint/2010/main" val="14424841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12</a:t>
            </a:fld>
            <a:endParaRPr lang="en-US"/>
          </a:p>
        </p:txBody>
      </p:sp>
    </p:spTree>
    <p:extLst>
      <p:ext uri="{BB962C8B-B14F-4D97-AF65-F5344CB8AC3E}">
        <p14:creationId xmlns:p14="http://schemas.microsoft.com/office/powerpoint/2010/main" val="1942590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13</a:t>
            </a:fld>
            <a:endParaRPr lang="en-US"/>
          </a:p>
        </p:txBody>
      </p:sp>
    </p:spTree>
    <p:extLst>
      <p:ext uri="{BB962C8B-B14F-4D97-AF65-F5344CB8AC3E}">
        <p14:creationId xmlns:p14="http://schemas.microsoft.com/office/powerpoint/2010/main" val="32363768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14</a:t>
            </a:fld>
            <a:endParaRPr lang="en-US"/>
          </a:p>
        </p:txBody>
      </p:sp>
    </p:spTree>
    <p:extLst>
      <p:ext uri="{BB962C8B-B14F-4D97-AF65-F5344CB8AC3E}">
        <p14:creationId xmlns:p14="http://schemas.microsoft.com/office/powerpoint/2010/main" val="21056683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15</a:t>
            </a:fld>
            <a:endParaRPr lang="en-US"/>
          </a:p>
        </p:txBody>
      </p:sp>
    </p:spTree>
    <p:extLst>
      <p:ext uri="{BB962C8B-B14F-4D97-AF65-F5344CB8AC3E}">
        <p14:creationId xmlns:p14="http://schemas.microsoft.com/office/powerpoint/2010/main" val="11567429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16</a:t>
            </a:fld>
            <a:endParaRPr lang="en-US"/>
          </a:p>
        </p:txBody>
      </p:sp>
    </p:spTree>
    <p:extLst>
      <p:ext uri="{BB962C8B-B14F-4D97-AF65-F5344CB8AC3E}">
        <p14:creationId xmlns:p14="http://schemas.microsoft.com/office/powerpoint/2010/main" val="11117861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17</a:t>
            </a:fld>
            <a:endParaRPr lang="en-US"/>
          </a:p>
        </p:txBody>
      </p:sp>
    </p:spTree>
    <p:extLst>
      <p:ext uri="{BB962C8B-B14F-4D97-AF65-F5344CB8AC3E}">
        <p14:creationId xmlns:p14="http://schemas.microsoft.com/office/powerpoint/2010/main" val="6968585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18</a:t>
            </a:fld>
            <a:endParaRPr lang="en-US"/>
          </a:p>
        </p:txBody>
      </p:sp>
    </p:spTree>
    <p:extLst>
      <p:ext uri="{BB962C8B-B14F-4D97-AF65-F5344CB8AC3E}">
        <p14:creationId xmlns:p14="http://schemas.microsoft.com/office/powerpoint/2010/main" val="38956095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19</a:t>
            </a:fld>
            <a:endParaRPr lang="en-US"/>
          </a:p>
        </p:txBody>
      </p:sp>
    </p:spTree>
    <p:extLst>
      <p:ext uri="{BB962C8B-B14F-4D97-AF65-F5344CB8AC3E}">
        <p14:creationId xmlns:p14="http://schemas.microsoft.com/office/powerpoint/2010/main" val="10715775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20</a:t>
            </a:fld>
            <a:endParaRPr lang="en-US"/>
          </a:p>
        </p:txBody>
      </p:sp>
    </p:spTree>
    <p:extLst>
      <p:ext uri="{BB962C8B-B14F-4D97-AF65-F5344CB8AC3E}">
        <p14:creationId xmlns:p14="http://schemas.microsoft.com/office/powerpoint/2010/main" val="23541186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a:t>
            </a:fld>
            <a:endParaRPr lang="en-US"/>
          </a:p>
        </p:txBody>
      </p:sp>
    </p:spTree>
    <p:extLst>
      <p:ext uri="{BB962C8B-B14F-4D97-AF65-F5344CB8AC3E}">
        <p14:creationId xmlns:p14="http://schemas.microsoft.com/office/powerpoint/2010/main" val="29774171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21</a:t>
            </a:fld>
            <a:endParaRPr lang="en-US"/>
          </a:p>
        </p:txBody>
      </p:sp>
    </p:spTree>
    <p:extLst>
      <p:ext uri="{BB962C8B-B14F-4D97-AF65-F5344CB8AC3E}">
        <p14:creationId xmlns:p14="http://schemas.microsoft.com/office/powerpoint/2010/main" val="5449463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22</a:t>
            </a:fld>
            <a:endParaRPr lang="en-US"/>
          </a:p>
        </p:txBody>
      </p:sp>
    </p:spTree>
    <p:extLst>
      <p:ext uri="{BB962C8B-B14F-4D97-AF65-F5344CB8AC3E}">
        <p14:creationId xmlns:p14="http://schemas.microsoft.com/office/powerpoint/2010/main" val="13052943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23</a:t>
            </a:fld>
            <a:endParaRPr lang="en-US"/>
          </a:p>
        </p:txBody>
      </p:sp>
    </p:spTree>
    <p:extLst>
      <p:ext uri="{BB962C8B-B14F-4D97-AF65-F5344CB8AC3E}">
        <p14:creationId xmlns:p14="http://schemas.microsoft.com/office/powerpoint/2010/main" val="2970000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4</a:t>
            </a:fld>
            <a:endParaRPr lang="en-US"/>
          </a:p>
        </p:txBody>
      </p:sp>
    </p:spTree>
    <p:extLst>
      <p:ext uri="{BB962C8B-B14F-4D97-AF65-F5344CB8AC3E}">
        <p14:creationId xmlns:p14="http://schemas.microsoft.com/office/powerpoint/2010/main" val="17808021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5</a:t>
            </a:fld>
            <a:endParaRPr lang="en-US"/>
          </a:p>
        </p:txBody>
      </p:sp>
    </p:spTree>
    <p:extLst>
      <p:ext uri="{BB962C8B-B14F-4D97-AF65-F5344CB8AC3E}">
        <p14:creationId xmlns:p14="http://schemas.microsoft.com/office/powerpoint/2010/main" val="13228442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32203177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Tree>
    <p:extLst>
      <p:ext uri="{BB962C8B-B14F-4D97-AF65-F5344CB8AC3E}">
        <p14:creationId xmlns:p14="http://schemas.microsoft.com/office/powerpoint/2010/main" val="5721238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8</a:t>
            </a:fld>
            <a:endParaRPr lang="en-US"/>
          </a:p>
        </p:txBody>
      </p:sp>
    </p:spTree>
    <p:extLst>
      <p:ext uri="{BB962C8B-B14F-4D97-AF65-F5344CB8AC3E}">
        <p14:creationId xmlns:p14="http://schemas.microsoft.com/office/powerpoint/2010/main" val="9962380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9</a:t>
            </a:fld>
            <a:endParaRPr lang="en-US"/>
          </a:p>
        </p:txBody>
      </p:sp>
    </p:spTree>
    <p:extLst>
      <p:ext uri="{BB962C8B-B14F-4D97-AF65-F5344CB8AC3E}">
        <p14:creationId xmlns:p14="http://schemas.microsoft.com/office/powerpoint/2010/main" val="11944666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10</a:t>
            </a:fld>
            <a:endParaRPr lang="en-US"/>
          </a:p>
        </p:txBody>
      </p:sp>
    </p:spTree>
    <p:extLst>
      <p:ext uri="{BB962C8B-B14F-4D97-AF65-F5344CB8AC3E}">
        <p14:creationId xmlns:p14="http://schemas.microsoft.com/office/powerpoint/2010/main" val="3260518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3500" dirty="0" smtClean="0">
                <a:latin typeface="Times New Roman" panose="02020603050405020304" pitchFamily="18" charset="0"/>
                <a:cs typeface="Times New Roman" panose="02020603050405020304" pitchFamily="18" charset="0"/>
              </a:rPr>
              <a:t>Jean </a:t>
            </a:r>
            <a:r>
              <a:rPr lang="en-US" sz="3500" dirty="0" err="1" smtClean="0">
                <a:latin typeface="Times New Roman" panose="02020603050405020304" pitchFamily="18" charset="0"/>
                <a:cs typeface="Times New Roman" panose="02020603050405020304" pitchFamily="18" charset="0"/>
              </a:rPr>
              <a:t>monnet</a:t>
            </a:r>
            <a:r>
              <a:rPr lang="en-US" sz="3500" dirty="0" smtClean="0">
                <a:latin typeface="Times New Roman" panose="02020603050405020304" pitchFamily="18" charset="0"/>
                <a:cs typeface="Times New Roman" panose="02020603050405020304" pitchFamily="18" charset="0"/>
              </a:rPr>
              <a:t> module  – Doha courses on European union law</a:t>
            </a:r>
            <a:r>
              <a:rPr lang="en-US" sz="3500" dirty="0">
                <a:latin typeface="Times New Roman" panose="02020603050405020304" pitchFamily="18" charset="0"/>
                <a:cs typeface="Times New Roman" panose="02020603050405020304" pitchFamily="18" charset="0"/>
              </a:rPr>
              <a:t> </a:t>
            </a:r>
            <a:r>
              <a:rPr lang="en-US" sz="3500" dirty="0" smtClean="0">
                <a:latin typeface="Times New Roman" panose="02020603050405020304" pitchFamily="18" charset="0"/>
                <a:cs typeface="Times New Roman" panose="02020603050405020304" pitchFamily="18" charset="0"/>
              </a:rPr>
              <a:t>– Fall 2021</a:t>
            </a:r>
            <a:br>
              <a:rPr lang="en-US" sz="3500" dirty="0" smtClean="0">
                <a:latin typeface="Times New Roman" panose="02020603050405020304" pitchFamily="18" charset="0"/>
                <a:cs typeface="Times New Roman" panose="02020603050405020304" pitchFamily="18" charset="0"/>
              </a:rPr>
            </a:br>
            <a:r>
              <a:rPr lang="en-US" sz="3500" dirty="0" smtClean="0">
                <a:latin typeface="Times New Roman" panose="02020603050405020304" pitchFamily="18" charset="0"/>
                <a:cs typeface="Times New Roman" panose="02020603050405020304" pitchFamily="18" charset="0"/>
              </a:rPr>
              <a:t>Dr. JON TRUBY</a:t>
            </a:r>
            <a:endParaRPr lang="en-US" sz="35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Ambient Air Quality</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To that end, it lays down measures to define and establish ambient air quality objectives </a:t>
            </a:r>
          </a:p>
          <a:p>
            <a:pPr marL="0" lvl="0" indent="0" algn="just" defTabSz="457200">
              <a:lnSpc>
                <a:spcPct val="100000"/>
              </a:lnSpc>
              <a:spcBef>
                <a:spcPct val="20000"/>
              </a:spcBef>
              <a:spcAft>
                <a:spcPts val="600"/>
              </a:spcAft>
              <a:buClr>
                <a:srgbClr val="83992A"/>
              </a:buClr>
              <a:buSzPct val="115000"/>
              <a:buNone/>
            </a:pPr>
            <a:r>
              <a:rPr lang="en-US" i="1" dirty="0">
                <a:solidFill>
                  <a:prstClr val="black">
                    <a:lumMod val="85000"/>
                    <a:lumOff val="15000"/>
                  </a:prstClr>
                </a:solidFill>
                <a:latin typeface="Times New Roman" panose="02020603050405020304" pitchFamily="18" charset="0"/>
                <a:cs typeface="Times New Roman" panose="02020603050405020304" pitchFamily="18" charset="0"/>
              </a:rPr>
              <a:t>(i.e. limits not to be exceeded anywhere in the EU) relating to the main air pollutants (</a:t>
            </a:r>
            <a:r>
              <a:rPr lang="en-US" i="1" dirty="0" err="1">
                <a:solidFill>
                  <a:prstClr val="black">
                    <a:lumMod val="85000"/>
                    <a:lumOff val="15000"/>
                  </a:prstClr>
                </a:solidFill>
                <a:latin typeface="Times New Roman" panose="02020603050405020304" pitchFamily="18" charset="0"/>
                <a:cs typeface="Times New Roman" panose="02020603050405020304" pitchFamily="18" charset="0"/>
              </a:rPr>
              <a:t>sulphur</a:t>
            </a:r>
            <a:r>
              <a:rPr lang="en-US" i="1" dirty="0">
                <a:solidFill>
                  <a:prstClr val="black">
                    <a:lumMod val="85000"/>
                    <a:lumOff val="15000"/>
                  </a:prstClr>
                </a:solidFill>
                <a:latin typeface="Times New Roman" panose="02020603050405020304" pitchFamily="18" charset="0"/>
                <a:cs typeface="Times New Roman" panose="02020603050405020304" pitchFamily="18" charset="0"/>
              </a:rPr>
              <a:t> dioxide, nitrogen dioxide, oxides of nitrogen, (fine) particulate matter, lead, benzene, carbon monoxide and ozone).</a:t>
            </a:r>
          </a:p>
          <a:p>
            <a:pPr marL="0" lvl="0" indent="0" algn="just" defTabSz="457200">
              <a:lnSpc>
                <a:spcPct val="100000"/>
              </a:lnSpc>
              <a:spcBef>
                <a:spcPct val="20000"/>
              </a:spcBef>
              <a:spcAft>
                <a:spcPts val="600"/>
              </a:spcAft>
              <a:buClr>
                <a:srgbClr val="83992A"/>
              </a:buClr>
              <a:buSzPct val="115000"/>
              <a:buNone/>
            </a:pPr>
            <a:r>
              <a:rPr lang="en-US" i="1" dirty="0">
                <a:solidFill>
                  <a:prstClr val="black">
                    <a:lumMod val="85000"/>
                    <a:lumOff val="15000"/>
                  </a:prstClr>
                </a:solidFill>
                <a:latin typeface="Times New Roman" panose="02020603050405020304" pitchFamily="18" charset="0"/>
                <a:cs typeface="Times New Roman" panose="02020603050405020304" pitchFamily="18" charset="0"/>
              </a:rPr>
              <a:t>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Member States are required to define zones and agglomerations in order to assess and manage ambient air quality, to monitor long-term trends and to make the information available to the public.</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164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Ambient Air Quality</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At the end of 2013, the European Commission launched the Clean Air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Programme</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for Europe, with two key objectives: </a:t>
            </a:r>
          </a:p>
          <a:p>
            <a:pPr marL="514350" lvl="0" indent="-514350" algn="just" defTabSz="457200">
              <a:lnSpc>
                <a:spcPct val="100000"/>
              </a:lnSpc>
              <a:spcBef>
                <a:spcPct val="20000"/>
              </a:spcBef>
              <a:spcAft>
                <a:spcPts val="600"/>
              </a:spcAft>
              <a:buClr>
                <a:srgbClr val="83992A"/>
              </a:buClr>
              <a:buSzPct val="115000"/>
              <a:buFont typeface="Arial"/>
              <a:buAutoNum type="arabicPeriod"/>
            </a:pPr>
            <a:r>
              <a:rPr lang="en-US" dirty="0">
                <a:solidFill>
                  <a:prstClr val="black">
                    <a:lumMod val="85000"/>
                    <a:lumOff val="15000"/>
                  </a:prstClr>
                </a:solidFill>
                <a:latin typeface="Times New Roman" panose="02020603050405020304" pitchFamily="18" charset="0"/>
                <a:cs typeface="Times New Roman" panose="02020603050405020304" pitchFamily="18" charset="0"/>
              </a:rPr>
              <a:t>Compliance with existing legislation by 2020. </a:t>
            </a:r>
          </a:p>
          <a:p>
            <a:pPr marL="514350" lvl="0" indent="-514350" algn="just" defTabSz="457200">
              <a:lnSpc>
                <a:spcPct val="100000"/>
              </a:lnSpc>
              <a:spcBef>
                <a:spcPct val="20000"/>
              </a:spcBef>
              <a:spcAft>
                <a:spcPts val="600"/>
              </a:spcAft>
              <a:buClr>
                <a:srgbClr val="83992A"/>
              </a:buClr>
              <a:buSzPct val="115000"/>
              <a:buFont typeface="Arial"/>
              <a:buAutoNum type="arabicPeriod"/>
            </a:pPr>
            <a:r>
              <a:rPr lang="en-US" dirty="0">
                <a:solidFill>
                  <a:prstClr val="black">
                    <a:lumMod val="85000"/>
                    <a:lumOff val="15000"/>
                  </a:prstClr>
                </a:solidFill>
                <a:latin typeface="Times New Roman" panose="02020603050405020304" pitchFamily="18" charset="0"/>
                <a:cs typeface="Times New Roman" panose="02020603050405020304" pitchFamily="18" charset="0"/>
              </a:rPr>
              <a:t>New air quality objectives for the period up to 2030.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main legislative instrument to achieve these objectives is the revised National Emission Ceilings Directive (EU) 2016/2284.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It sets stricter national emission ceilings for the five key pollutants –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sulphur</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dioxide, nitrogen oxides, non-methane volatile organic compounds, ammonia and fine particulate matter.</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35191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Ambient Air Quality</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directive requires Member States to draw up national air pollution control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programmes</a:t>
            </a:r>
            <a:r>
              <a:rPr lang="en-US" dirty="0">
                <a:solidFill>
                  <a:prstClr val="black">
                    <a:lumMod val="85000"/>
                    <a:lumOff val="15000"/>
                  </a:prstClr>
                </a:solidFill>
                <a:latin typeface="Times New Roman" panose="02020603050405020304" pitchFamily="18" charset="0"/>
                <a:cs typeface="Times New Roman" panose="02020603050405020304" pitchFamily="18" charset="0"/>
              </a:rPr>
              <a:t>.</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It transposes the commitments made by the EU and its Member States in 2012 to reduce emissions by 2020 under the revised Gothenburg Protocol to Abate Acidification, Eutrophication and Ground-level Ozone of the United Nations Economic Commission for Europe (UNECE) Convention on long-range transboundary air pollution.</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A new directive to reduce air pollution from medium combustion plants, such as those involved in electricity generation or domestic heating, was also adopted as part of the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programme</a:t>
            </a:r>
            <a:r>
              <a:rPr lang="en-US" dirty="0">
                <a:solidFill>
                  <a:prstClr val="black">
                    <a:lumMod val="85000"/>
                    <a:lumOff val="15000"/>
                  </a:prstClr>
                </a:solidFill>
                <a:latin typeface="Times New Roman" panose="02020603050405020304" pitchFamily="18" charset="0"/>
                <a:cs typeface="Times New Roman" panose="02020603050405020304" pitchFamily="18" charset="0"/>
              </a:rPr>
              <a:t>.</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11475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Road Transport</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Several directives have been adopted to limit pollution from road transport by setting emission performance standards for different categories of vehicles, such as cars, light commercial vehicles, lorries, buses and motorcycles, and by regulating the quality of fuel.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current Euro 5 and Euro 6 emission standards for cars and light vans set emission limits on a number of air pollutants, in particular nitrogen oxides and particulate matter.</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Member States are required to refuse the type approval, registration, sale and introduction of vehicles (and replacement pollution control devices) that do not comply with these limits.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64208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Road Transport</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Since September 2017, a more realistic test cycle has been in use: ‘Real Driving Emissions’ (RDEs) are now tested for new car models to better reflect real driving conditions.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There are rules on in-service conformity, durability of pollution control devices, on-board diagnostic (OBD) systems, measurement of fuel consumption, and access to vehicle repair and maintenance information for independent operators.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Similar rules are in place for heavy-duty vehicles such as buses and lorries. A 2018 regulation on type approval and market surveillance of motor vehicles entered into force on 1 September 2020,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53032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Other Transport Emissions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EU has set limits on the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sulphur</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content of marine bunker fuels used in ships operating in European seas.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general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sulphur</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limit has fallen from 3.5% to 0.5% in 2020.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Since 2015, an even stricter standard of 0.1% has applied in certain areas designated ‘Sulphur Emission Control Areas’ (SECAs).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Further emission performance standards were set in 2016 for non-road mobile machinery, such as excavators, bulldozers and chainsaws, as well as for agricultural and forestry tractors and recreational craft such as sport boats.</a:t>
            </a:r>
          </a:p>
          <a:p>
            <a:pPr marL="285750" lvl="0" indent="-285750"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Garamond" panose="02020404030301010803"/>
            </a:endParaRPr>
          </a:p>
          <a:p>
            <a:pPr marL="285750" lvl="0" indent="-285750"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Garamond" panose="02020404030301010803"/>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65311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Emissions from Industry</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2010 Industrial Emissions Directive (IED) covers highly polluting industrial activities that account for a share of pollution in Europe.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It consolidates and merges all directives into one coherent legislative instrument, to facilitate implementation of the legislation and of </a:t>
            </a:r>
            <a:r>
              <a:rPr lang="en-US" sz="2400" dirty="0" err="1">
                <a:solidFill>
                  <a:prstClr val="black">
                    <a:lumMod val="85000"/>
                    <a:lumOff val="15000"/>
                  </a:prstClr>
                </a:solidFill>
                <a:latin typeface="Times New Roman" panose="02020603050405020304" pitchFamily="18" charset="0"/>
                <a:cs typeface="Times New Roman" panose="02020603050405020304" pitchFamily="18" charset="0"/>
              </a:rPr>
              <a:t>minimising</a:t>
            </a: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pollution from various industrial sources.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E.g. Directives on waste incineration, volatile organic compounds, large combustion plants, integrated pollution prevention and control, etc.)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90208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Emissions from Industry</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IED lays down the obligations to be met by all industrial installations, contains a list of measures for the prevention of water, air and soil pollution.</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It provides a basis for drawing up operating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licences</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or permits for industrial installations.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It takes into account the total environmental performance of a plant, including the use of raw materials or energy efficiency.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3198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Achievements Regarding Noise Pollution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EU’s approach to noise pollution is two-fold, involving:</a:t>
            </a:r>
          </a:p>
          <a:p>
            <a:pPr marL="0" lvl="0" indent="0" algn="just" defTabSz="457200">
              <a:lnSpc>
                <a:spcPct val="100000"/>
              </a:lnSpc>
              <a:spcBef>
                <a:spcPct val="20000"/>
              </a:spcBef>
              <a:spcAft>
                <a:spcPts val="600"/>
              </a:spcAft>
              <a:buClr>
                <a:srgbClr val="83992A"/>
              </a:buClr>
              <a:buSzPct val="115000"/>
              <a:buNone/>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 general framework for the identification of noise pollution levels requiring action at both Member State and EU level; </a:t>
            </a:r>
          </a:p>
          <a:p>
            <a:pPr marL="0" lvl="0" indent="0" algn="just" defTabSz="457200">
              <a:lnSpc>
                <a:spcPct val="100000"/>
              </a:lnSpc>
              <a:spcBef>
                <a:spcPct val="20000"/>
              </a:spcBef>
              <a:spcAft>
                <a:spcPts val="600"/>
              </a:spcAft>
              <a:buClr>
                <a:srgbClr val="83992A"/>
              </a:buClr>
              <a:buSzPct val="115000"/>
              <a:buNone/>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 series of legislation on the main sources of noise, such as road, air and rail traffic noise, and noise from equipment for outdoor use.</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Garamond" panose="02020404030301010803"/>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Garamond" panose="02020404030301010803"/>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01013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Framework Directive on Environmental Noise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2002 Framework Directive on environmental noise aims to reduce exposure to environmental noise by </a:t>
            </a:r>
          </a:p>
          <a:p>
            <a:pPr marL="0" lvl="0" indent="0" algn="just" defTabSz="457200">
              <a:lnSpc>
                <a:spcPct val="100000"/>
              </a:lnSpc>
              <a:spcBef>
                <a:spcPct val="20000"/>
              </a:spcBef>
              <a:spcAft>
                <a:spcPts val="600"/>
              </a:spcAft>
              <a:buClr>
                <a:srgbClr val="83992A"/>
              </a:buClr>
              <a:buSzPct val="115000"/>
              <a:buNone/>
            </a:pPr>
            <a:r>
              <a:rPr lang="en-US" dirty="0">
                <a:solidFill>
                  <a:prstClr val="black">
                    <a:lumMod val="85000"/>
                    <a:lumOff val="15000"/>
                  </a:prstClr>
                </a:solidFill>
                <a:latin typeface="Times New Roman" panose="02020603050405020304" pitchFamily="18" charset="0"/>
                <a:cs typeface="Times New Roman" panose="02020603050405020304" pitchFamily="18" charset="0"/>
              </a:rPr>
              <a:t>1.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Harmonising</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noise indicators and assessment methods, </a:t>
            </a:r>
          </a:p>
          <a:p>
            <a:pPr marL="0" lvl="0" indent="0" algn="just" defTabSz="457200">
              <a:lnSpc>
                <a:spcPct val="100000"/>
              </a:lnSpc>
              <a:spcBef>
                <a:spcPct val="20000"/>
              </a:spcBef>
              <a:spcAft>
                <a:spcPts val="600"/>
              </a:spcAft>
              <a:buClr>
                <a:srgbClr val="83992A"/>
              </a:buClr>
              <a:buSzPct val="115000"/>
              <a:buNone/>
            </a:pPr>
            <a:r>
              <a:rPr lang="en-US" dirty="0">
                <a:solidFill>
                  <a:prstClr val="black">
                    <a:lumMod val="85000"/>
                    <a:lumOff val="15000"/>
                  </a:prstClr>
                </a:solidFill>
                <a:latin typeface="Times New Roman" panose="02020603050405020304" pitchFamily="18" charset="0"/>
                <a:cs typeface="Times New Roman" panose="02020603050405020304" pitchFamily="18" charset="0"/>
              </a:rPr>
              <a:t>2. Gathering noise exposure information in the form of ‘noise maps’, </a:t>
            </a:r>
          </a:p>
          <a:p>
            <a:pPr marL="0" lvl="0" indent="0" algn="just" defTabSz="457200">
              <a:lnSpc>
                <a:spcPct val="100000"/>
              </a:lnSpc>
              <a:spcBef>
                <a:spcPct val="20000"/>
              </a:spcBef>
              <a:spcAft>
                <a:spcPts val="600"/>
              </a:spcAft>
              <a:buClr>
                <a:srgbClr val="83992A"/>
              </a:buClr>
              <a:buSzPct val="115000"/>
              <a:buNone/>
            </a:pPr>
            <a:r>
              <a:rPr lang="en-US" dirty="0">
                <a:solidFill>
                  <a:prstClr val="black">
                    <a:lumMod val="85000"/>
                    <a:lumOff val="15000"/>
                  </a:prstClr>
                </a:solidFill>
                <a:latin typeface="Times New Roman" panose="02020603050405020304" pitchFamily="18" charset="0"/>
                <a:cs typeface="Times New Roman" panose="02020603050405020304" pitchFamily="18" charset="0"/>
              </a:rPr>
              <a:t>2. Making this information available to the public. </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On this basis, the Member States are required to draw up action plans to address noise problems.</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Noise maps and action plans need to be reviewed at least every five years.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27906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5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Air </a:t>
            </a:r>
            <a:r>
              <a:rPr lang="en-US" sz="5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and Noise Pollution</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Regulation on the Sound Level of Motor Vehicles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2014 regulation on the sound level of motor vehicles introduces a new test method for measuring noise emissions, lowers the existing noise limit values and includes additional sound emission provisions in the type-approval procedure.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Other regulations set noise limits for mopeds and motorcycles.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These regulations are complemented by further rules on the testing and limiting of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tyre</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rolling noise levels and their gradual reduction.</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40101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EU Aviation Noise Rules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Since June 2016, EU aviation noise rules have applied to airports with more than 50 000 civil aircraft movements per year.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This approach consists of four principal elements designed to identify the most cost-efficient way of tackling aircraft noise at each individual airport:</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Reducing noise levels at the source through modern aircraft, </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Managing the land around airports in a sustainable way, </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Adapting operational procedures to reduce the impact of noise </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If necessary, introducing operating restrictions like night flights ban.</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78180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Railway Interoperability Directive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In the context of the 2008 railway interoperability directive, a 2014 technical specification for interoperability (TSI) on noise (amended in 2019) sets maximum levels of noise that new (conventional) railway vehicles can produce.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2015 noise charge regulation </a:t>
            </a:r>
            <a:r>
              <a:rPr lang="en-US" sz="2400" dirty="0" err="1">
                <a:solidFill>
                  <a:prstClr val="black">
                    <a:lumMod val="85000"/>
                    <a:lumOff val="15000"/>
                  </a:prstClr>
                </a:solidFill>
                <a:latin typeface="Times New Roman" panose="02020603050405020304" pitchFamily="18" charset="0"/>
                <a:cs typeface="Times New Roman" panose="02020603050405020304" pitchFamily="18" charset="0"/>
              </a:rPr>
              <a:t>incentivises</a:t>
            </a: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the retrofitting of freight wagons with low-noise composite brake blocks.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0789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smtClean="0">
                <a:latin typeface="Times New Roman" panose="02020603050405020304" pitchFamily="18" charset="0"/>
                <a:cs typeface="Times New Roman" panose="02020603050405020304" pitchFamily="18" charset="0"/>
              </a:rPr>
              <a:t>Questions?</a:t>
            </a:r>
            <a:endParaRPr lang="en-US" sz="4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Introduction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Air pollution and excessive noise harm our health and our environment.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Air pollution mainly stems from industry, transport, energy production and agriculture.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2013 EU air quality strategy aimed to achieve full compliance with existing air quality legislation by 2020 and set long-term objectives for 2030.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As part of the European Green Deal, the EU is revising these standards, to align them more closely with the recommendations of the World Health Organization.</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05279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Introduction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EU also aims to improve overall EU legislation for clean air, building on the lessons learnt from the 2019 evaluation (‘fitness check’) of the Ambient Air Quality Directives.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2002 Environmental Noise Directive helps to identify noise levels in the EU and to take the necessary measures to reduce them to acceptable levels.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Separate legislation regulates noise pollution from specific sources.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5993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General Background</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Air pollution can cause cardiovascular, respiratory diseases and cancer.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It is the leading environmental cause of premature death in the EU.</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Certain substances, such as arsenic, cadmium, nickel and polycyclic aromatic hydrocarbons, are human genotoxic carcinogens, and there is no identifiable threshold below which they do not pose a risk.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Air pollution also negatively impacts on the quality of water and soil and damages ecosystems through eutrophication and acid rain.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Agriculture and forests are therefore affected, as well as material and buildings.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76267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General Background</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Air pollution has many sources, but mainly stems from industry, transport, energy production and agriculture.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While air pollution in Europe has generally decreased in recent decades, the Union’s 2013 long-term objective, namely ‘to achieve levels of air quality that do not have significant negative impacts on human health and the environment’, still remains to be attained.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Air quality standards are often not complied with, especially in urban areas (air pollution ‘hotspots’) – which is where the majority of Europeans live.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54404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General Background</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Environmental noise levels are rising in urban areas, mainly as a result of increasing traffic volumes and intensifying industrial and recreational activities.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It is estimated that around 20% of the population of the EU are subjected to noise levels that are considered unacceptable.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This can affect quality of life and lead to significant levels of stress, sleep disturbance and adverse health effects, such as cardiovascular problems.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Noise also has an impact on wildlife.</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09611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Achievements in combating air pollution</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Air quality in Europe has much improved since the 1970s.</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Concentrations of substances such as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sulphur</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dioxide, carbon monoxide, benzene and lead have been significantly reduced.</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The EU has three different legal mechanisms to manage air pollution:</a:t>
            </a:r>
          </a:p>
          <a:p>
            <a:pPr marL="514350" lvl="0" indent="-514350" algn="just" defTabSz="457200">
              <a:lnSpc>
                <a:spcPct val="100000"/>
              </a:lnSpc>
              <a:spcBef>
                <a:spcPct val="20000"/>
              </a:spcBef>
              <a:spcAft>
                <a:spcPts val="600"/>
              </a:spcAft>
              <a:buClr>
                <a:srgbClr val="83992A"/>
              </a:buClr>
              <a:buSzPct val="115000"/>
              <a:buFont typeface="Arial"/>
              <a:buAutoNum type="arabicPeriod"/>
            </a:pPr>
            <a:r>
              <a:rPr lang="en-US" dirty="0">
                <a:solidFill>
                  <a:prstClr val="black">
                    <a:lumMod val="85000"/>
                    <a:lumOff val="15000"/>
                  </a:prstClr>
                </a:solidFill>
                <a:latin typeface="Times New Roman" panose="02020603050405020304" pitchFamily="18" charset="0"/>
                <a:cs typeface="Times New Roman" panose="02020603050405020304" pitchFamily="18" charset="0"/>
              </a:rPr>
              <a:t>Defining general air quality standards for ambient concentrations of air pollutants;</a:t>
            </a:r>
          </a:p>
          <a:p>
            <a:pPr marL="514350" lvl="0" indent="-514350" algn="just" defTabSz="457200">
              <a:lnSpc>
                <a:spcPct val="100000"/>
              </a:lnSpc>
              <a:spcBef>
                <a:spcPct val="20000"/>
              </a:spcBef>
              <a:spcAft>
                <a:spcPts val="600"/>
              </a:spcAft>
              <a:buClr>
                <a:srgbClr val="83992A"/>
              </a:buClr>
              <a:buSzPct val="115000"/>
              <a:buFont typeface="Arial"/>
              <a:buAutoNum type="arabicPeriod"/>
            </a:pPr>
            <a:r>
              <a:rPr lang="en-US" dirty="0">
                <a:solidFill>
                  <a:prstClr val="black">
                    <a:lumMod val="85000"/>
                    <a:lumOff val="15000"/>
                  </a:prstClr>
                </a:solidFill>
                <a:latin typeface="Times New Roman" panose="02020603050405020304" pitchFamily="18" charset="0"/>
                <a:cs typeface="Times New Roman" panose="02020603050405020304" pitchFamily="18" charset="0"/>
              </a:rPr>
              <a:t>Setting national limits on total pollutant emissions; </a:t>
            </a:r>
          </a:p>
          <a:p>
            <a:pPr marL="514350" lvl="0" indent="-514350" algn="just" defTabSz="457200">
              <a:lnSpc>
                <a:spcPct val="100000"/>
              </a:lnSpc>
              <a:spcBef>
                <a:spcPct val="20000"/>
              </a:spcBef>
              <a:spcAft>
                <a:spcPts val="600"/>
              </a:spcAft>
              <a:buClr>
                <a:srgbClr val="83992A"/>
              </a:buClr>
              <a:buSzPct val="115000"/>
              <a:buFont typeface="Arial"/>
              <a:buAutoNum type="arabicPeriod"/>
            </a:pPr>
            <a:r>
              <a:rPr lang="en-US" dirty="0">
                <a:solidFill>
                  <a:prstClr val="black">
                    <a:lumMod val="85000"/>
                    <a:lumOff val="15000"/>
                  </a:prstClr>
                </a:solidFill>
                <a:latin typeface="Times New Roman" panose="02020603050405020304" pitchFamily="18" charset="0"/>
                <a:cs typeface="Times New Roman" panose="02020603050405020304" pitchFamily="18" charset="0"/>
              </a:rPr>
              <a:t>Designing source-specific legislation.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66774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Ambient Air Quality</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Building on the objectives of the 2005 Thematic Strategy on Air Pollution, a revised directive on ambient air quality came into effect in June 2008, merging most of the existing legislation in the field.</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Only the fourth ‘daughter directive’ of the earlier Air Quality Framework Directive is currently still in place, setting target values (less strict than limit values) for arsenic, cadmium, mercury, nickel and polycyclic aromatic hydrocarbons.</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Directive 2008/50/EC on ambient air quality aims to reduce air pollution to levels that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minimise</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harmful effects on human health or the environment.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8967663"/>
      </p:ext>
    </p:extLst>
  </p:cSld>
  <p:clrMapOvr>
    <a:masterClrMapping/>
  </p:clrMapOvr>
  <p:timing>
    <p:tnLst>
      <p:par>
        <p:cTn id="1" dur="indefinite" restart="never" nodeType="tmRoot"/>
      </p:par>
    </p:tnLst>
  </p:timing>
</p:sld>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B8B0ECDBA3C64CA17A0EDA1F583A22" ma:contentTypeVersion="10" ma:contentTypeDescription="Create a new document." ma:contentTypeScope="" ma:versionID="7d8cd048ccc8525b498775d87f95a921">
  <xsd:schema xmlns:xsd="http://www.w3.org/2001/XMLSchema" xmlns:xs="http://www.w3.org/2001/XMLSchema" xmlns:p="http://schemas.microsoft.com/office/2006/metadata/properties" xmlns:ns2="4595ca7b-3a15-4971-af5f-cadc29c03e04" targetNamespace="http://schemas.microsoft.com/office/2006/metadata/properties" ma:root="true" ma:fieldsID="91704bcc1b3d810af0b8b673c3023ee6" ns2:_="">
    <xsd:import namespace="4595ca7b-3a15-4971-af5f-cadc29c03e04"/>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4595ca7b-3a15-4971-af5f-cadc29c03e04">QPT3VHF6MKWP-83287781-39077</_dlc_DocId>
    <_dlc_DocIdUrl xmlns="4595ca7b-3a15-4971-af5f-cadc29c03e04">
      <Url>https://www.qu.edu.qa/_layouts/15/DocIdRedir.aspx?ID=QPT3VHF6MKWP-83287781-39077</Url>
      <Description>QPT3VHF6MKWP-83287781-39077</Description>
    </_dlc_DocIdUrl>
  </documentManagement>
</p:properties>
</file>

<file path=customXml/itemProps1.xml><?xml version="1.0" encoding="utf-8"?>
<ds:datastoreItem xmlns:ds="http://schemas.openxmlformats.org/officeDocument/2006/customXml" ds:itemID="{B0D1B2F2-9302-4C5B-9766-5F8AD1AC8677}"/>
</file>

<file path=customXml/itemProps2.xml><?xml version="1.0" encoding="utf-8"?>
<ds:datastoreItem xmlns:ds="http://schemas.openxmlformats.org/officeDocument/2006/customXml" ds:itemID="{9654E4BE-E82F-4134-82E7-E9D1625E28D7}"/>
</file>

<file path=customXml/itemProps3.xml><?xml version="1.0" encoding="utf-8"?>
<ds:datastoreItem xmlns:ds="http://schemas.openxmlformats.org/officeDocument/2006/customXml" ds:itemID="{CA2C3C4B-CC85-4A31-9ECC-67A522205EF4}"/>
</file>

<file path=customXml/itemProps4.xml><?xml version="1.0" encoding="utf-8"?>
<ds:datastoreItem xmlns:ds="http://schemas.openxmlformats.org/officeDocument/2006/customXml" ds:itemID="{18D8E455-4A47-491D-8189-302A4CFB16EB}"/>
</file>

<file path=docProps/app.xml><?xml version="1.0" encoding="utf-8"?>
<Properties xmlns="http://schemas.openxmlformats.org/officeDocument/2006/extended-properties" xmlns:vt="http://schemas.openxmlformats.org/officeDocument/2006/docPropsVTypes">
  <TotalTime>9</TotalTime>
  <Words>1794</Words>
  <Application>Microsoft Office PowerPoint</Application>
  <PresentationFormat>Widescreen</PresentationFormat>
  <Paragraphs>138</Paragraphs>
  <Slides>23</Slides>
  <Notes>22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Garamond</vt:lpstr>
      <vt:lpstr>Times New Roman</vt:lpstr>
      <vt:lpstr>Tw Cen MT</vt:lpstr>
      <vt:lpstr>Tw Cen MT Condensed</vt:lpstr>
      <vt:lpstr>Wingdings 3</vt:lpstr>
      <vt:lpstr>Integral</vt:lpstr>
      <vt:lpstr>Jean monnet module  – Doha courses on European union law – Fall 2021 Dr. JON TRUBY</vt:lpstr>
      <vt:lpstr>Air and Noise Pollution</vt:lpstr>
      <vt:lpstr>Introduction</vt:lpstr>
      <vt:lpstr>Introduction</vt:lpstr>
      <vt:lpstr>General Background</vt:lpstr>
      <vt:lpstr>General Background</vt:lpstr>
      <vt:lpstr>General Background</vt:lpstr>
      <vt:lpstr> Achievements in combating air pollution </vt:lpstr>
      <vt:lpstr>Ambient Air Quality</vt:lpstr>
      <vt:lpstr>Ambient Air Quality</vt:lpstr>
      <vt:lpstr>Ambient Air Quality</vt:lpstr>
      <vt:lpstr>Ambient Air Quality</vt:lpstr>
      <vt:lpstr>Road Transport</vt:lpstr>
      <vt:lpstr>Road Transport</vt:lpstr>
      <vt:lpstr>Other Transport Emissions</vt:lpstr>
      <vt:lpstr>Emissions from Industry</vt:lpstr>
      <vt:lpstr>Emissions from Industry</vt:lpstr>
      <vt:lpstr>Achievements Regarding Noise Pollution</vt:lpstr>
      <vt:lpstr>Framework Directive on Environmental Noise </vt:lpstr>
      <vt:lpstr>Regulation on the Sound Level of Motor Vehicles </vt:lpstr>
      <vt:lpstr>EU Aviation Noise Rules </vt:lpstr>
      <vt:lpstr>Railway Interoperability Directive</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 monnet module  – Doha courses on European union law – Fall 2021 Dr. JON TRUBY</dc:title>
  <dc:creator>Imad Ibrahim</dc:creator>
  <cp:lastModifiedBy>Rafael Dean Brown</cp:lastModifiedBy>
  <cp:revision>8</cp:revision>
  <dcterms:modified xsi:type="dcterms:W3CDTF">2022-01-18T11:48:48Z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0x01010071B8B0ECDBA3C64CA17A0EDA1F583A22</vt:lpwstr>
  </property>
  <property fmtid="{D5CDD505-2E9C-101B-9397-08002B2CF9AE}" pid="3" name="_dlc_DocIdItemGuid">
    <vt:lpwstr>9868897b-3b79-465a-a357-499c9b6c3295</vt:lpwstr>
  </property>
</Properties>
</file>