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9" r:id="rId3"/>
    <p:sldId id="257" r:id="rId4"/>
    <p:sldId id="268" r:id="rId5"/>
    <p:sldId id="269" r:id="rId6"/>
    <p:sldId id="306" r:id="rId7"/>
    <p:sldId id="307" r:id="rId8"/>
    <p:sldId id="287" r:id="rId9"/>
    <p:sldId id="288" r:id="rId10"/>
    <p:sldId id="303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4" r:id="rId21"/>
    <p:sldId id="259" r:id="rId22"/>
    <p:sldId id="262" r:id="rId23"/>
    <p:sldId id="258" r:id="rId24"/>
    <p:sldId id="260" r:id="rId25"/>
    <p:sldId id="261" r:id="rId26"/>
    <p:sldId id="263" r:id="rId27"/>
    <p:sldId id="264" r:id="rId28"/>
    <p:sldId id="265" r:id="rId29"/>
    <p:sldId id="266" r:id="rId30"/>
    <p:sldId id="305" r:id="rId31"/>
    <p:sldId id="283" r:id="rId32"/>
    <p:sldId id="284" r:id="rId33"/>
    <p:sldId id="285" r:id="rId34"/>
    <p:sldId id="286" r:id="rId35"/>
    <p:sldId id="308" r:id="rId36"/>
    <p:sldId id="280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E1DD-0FC8-44D3-8CA9-A3E6B475BE8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E7D5-C1E3-43A0-96F5-F058CE8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E7D5-C1E3-43A0-96F5-F058CE879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E7D5-C1E3-43A0-96F5-F058CE879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E7D5-C1E3-43A0-96F5-F058CE879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E7D5-C1E3-43A0-96F5-F058CE879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78A8-40AC-4B6A-A009-B969304988F4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6215" y="6041362"/>
            <a:ext cx="907787" cy="365125"/>
          </a:xfrm>
        </p:spPr>
        <p:txBody>
          <a:bodyPr/>
          <a:lstStyle/>
          <a:p>
            <a:fld id="{02839940-F330-4139-B5E8-41B0FF5F0D94}" type="slidenum">
              <a:rPr lang="en-US" smtClean="0"/>
              <a:pPr/>
              <a:t>‹#›</a:t>
            </a:fld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B2D9-24E4-4EE3-B078-F791BBEE81A8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B04-9FA9-44C2-89A7-8E72BF3D5D52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7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323-E4E4-4C1D-97C1-0D00FB7AA277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A375-0F6D-487D-9E82-5DDC3EB147EC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4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D9E3-A554-4DA8-A810-202BC1B2E3EE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F24D-BF3A-4102-A3C2-29EC3F325CFF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2B11-5A2F-44A8-95C4-8E976A63D5AB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4477"/>
            <a:ext cx="1140681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5277"/>
            <a:ext cx="11406814" cy="447608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155" y="6041361"/>
            <a:ext cx="911939" cy="365125"/>
          </a:xfrm>
        </p:spPr>
        <p:txBody>
          <a:bodyPr/>
          <a:lstStyle/>
          <a:p>
            <a:fld id="{FB1B0AF2-1BBB-4C83-A458-17F0880105EE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8" y="6041361"/>
            <a:ext cx="543338" cy="365125"/>
          </a:xfrm>
        </p:spPr>
        <p:txBody>
          <a:bodyPr/>
          <a:lstStyle/>
          <a:p>
            <a:fld id="{02839940-F330-4139-B5E8-41B0FF5F0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608367" y="6041360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1839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E43-0A4A-4B41-B380-623B53E45D64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27D6-2B4F-465B-ACD0-1543C18C3AF0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E1B6-C983-4889-9D0C-5E1488D3C211}" type="datetime1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658D-BE5A-4E4C-AB0E-CC459905AC0A}" type="datetime1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4E5-5258-434E-978D-6E4B45077A43}" type="datetime1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C7BF-9FF8-45BF-AF70-3D7F3B4B4274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343F-5C0F-4395-AB8E-1BE2ADB9CA11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A987-F445-42B9-98DB-FAC75CA1E526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2839940-F330-4139-B5E8-41B0FF5F0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4721" y="2404531"/>
            <a:ext cx="10172970" cy="1646302"/>
          </a:xfrm>
        </p:spPr>
        <p:txBody>
          <a:bodyPr/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en-US" altLang="en-US" sz="4400" dirty="0"/>
              <a:t>Development of Instrumentation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for </a:t>
            </a:r>
            <a:r>
              <a:rPr lang="en-US" altLang="en-US" sz="4400" dirty="0"/>
              <a:t>High-Precision Position Measurement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749" y="4369822"/>
            <a:ext cx="2485384" cy="20306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Done by: </a:t>
            </a:r>
          </a:p>
          <a:p>
            <a:pPr algn="l"/>
            <a:r>
              <a:rPr lang="en-US" dirty="0"/>
              <a:t>Mohamed El-Jaam</a:t>
            </a:r>
          </a:p>
          <a:p>
            <a:pPr algn="l"/>
            <a:r>
              <a:rPr lang="en-US" dirty="0" smtClean="0"/>
              <a:t>Sharief Saleh</a:t>
            </a:r>
          </a:p>
          <a:p>
            <a:pPr algn="l"/>
            <a:r>
              <a:rPr lang="en-US" dirty="0" smtClean="0"/>
              <a:t>Asem Khattab</a:t>
            </a:r>
          </a:p>
          <a:p>
            <a:pPr algn="l"/>
            <a:r>
              <a:rPr lang="en-US" dirty="0" smtClean="0"/>
              <a:t>Mahmoud Mesleh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z="2000" smtClean="0"/>
              <a:t>1</a:t>
            </a:fld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49" y="0"/>
            <a:ext cx="1655484" cy="15037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56162" y="0"/>
            <a:ext cx="3619769" cy="709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</a:pPr>
            <a:r>
              <a:rPr lang="en-US" altLang="en-US" sz="2800" i="1" u="sng" dirty="0" smtClean="0"/>
              <a:t>Senior Design Project</a:t>
            </a:r>
            <a:endParaRPr lang="en-US" altLang="en-US" sz="2800" i="1" u="sng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456619" y="4375834"/>
            <a:ext cx="3262377" cy="2030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Supervised by: </a:t>
            </a:r>
          </a:p>
          <a:p>
            <a:pPr algn="l"/>
            <a:r>
              <a:rPr lang="en-US" dirty="0" smtClean="0"/>
              <a:t>Prof. Mohieddine Benammar</a:t>
            </a:r>
          </a:p>
          <a:p>
            <a:pPr algn="l"/>
            <a:r>
              <a:rPr lang="en-US" dirty="0" smtClean="0"/>
              <a:t>Dr. Faycal Bensaali</a:t>
            </a:r>
          </a:p>
          <a:p>
            <a:pPr algn="l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56161" y="435063"/>
            <a:ext cx="3619769" cy="709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</a:pPr>
            <a:r>
              <a:rPr lang="en-US" altLang="en-US" sz="2000" dirty="0" smtClean="0"/>
              <a:t>30/12/2015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48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Introducing</a:t>
            </a:r>
            <a:br>
              <a:rPr lang="en-US" sz="4000" dirty="0"/>
            </a:br>
            <a:r>
              <a:rPr lang="en-US" sz="4000" dirty="0"/>
              <a:t>The Phase Shifted Tan Method (PST)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10</a:t>
            </a:fld>
            <a:r>
              <a:rPr lang="en-US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PST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novel open loop converter that depends on the pseudo-linearity of the tangent function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2802" y="2258746"/>
            <a:ext cx="4903768" cy="3954209"/>
            <a:chOff x="3921812" y="2617299"/>
            <a:chExt cx="4348376" cy="3506362"/>
          </a:xfrm>
        </p:grpSpPr>
        <p:pic>
          <p:nvPicPr>
            <p:cNvPr id="1028" name="Picture 4" descr="https://upload.wikimedia.org/wikipedia/commons/thumb/1/16/Small_angle_compair_odd.svg/600px-Small_angle_compair_odd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812" y="2617299"/>
              <a:ext cx="4348376" cy="347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40044" y="5898503"/>
              <a:ext cx="851381" cy="225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CC BY-SA 3.0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Method, The Big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22475"/>
            <a:ext cx="10515600" cy="31576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in Simple 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48024"/>
                <a:ext cx="10865309" cy="3880773"/>
              </a:xfrm>
            </p:spPr>
            <p:txBody>
              <a:bodyPr/>
              <a:lstStyle/>
              <a:p>
                <a:r>
                  <a:rPr lang="en-US" sz="2000" dirty="0" smtClean="0"/>
                  <a:t>Step One: Locate the input angle in one of N equal-length segments in the [0 , 2</a:t>
                </a:r>
                <a:r>
                  <a:rPr lang="el-GR" sz="2000" dirty="0" smtClean="0"/>
                  <a:t>π</a:t>
                </a:r>
                <a:r>
                  <a:rPr lang="en-US" sz="2000" dirty="0" smtClean="0"/>
                  <a:t>] interval using a logic circuit</a:t>
                </a:r>
              </a:p>
              <a:p>
                <a:r>
                  <a:rPr lang="en-US" sz="2000" dirty="0" smtClean="0"/>
                  <a:t>Example: let N=4, the section number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is directly calculated from Bit 1 and Bit 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48024"/>
                <a:ext cx="10865309" cy="3880773"/>
              </a:xfrm>
              <a:blipFill rotWithShape="0">
                <a:blip r:embed="rId2"/>
                <a:stretch>
                  <a:fillRect l="-224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469418" y="2832523"/>
            <a:ext cx="5094514" cy="3555110"/>
            <a:chOff x="3469418" y="3074936"/>
            <a:chExt cx="5094514" cy="3555110"/>
          </a:xfrm>
        </p:grpSpPr>
        <p:grpSp>
          <p:nvGrpSpPr>
            <p:cNvPr id="10" name="Group 9"/>
            <p:cNvGrpSpPr/>
            <p:nvPr/>
          </p:nvGrpSpPr>
          <p:grpSpPr>
            <a:xfrm>
              <a:off x="3628068" y="3410800"/>
              <a:ext cx="4935864" cy="3219246"/>
              <a:chOff x="3628068" y="2957717"/>
              <a:chExt cx="4935864" cy="321924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628068" y="2957717"/>
                <a:ext cx="4935864" cy="3219246"/>
                <a:chOff x="2988935" y="3002377"/>
                <a:chExt cx="3399416" cy="22171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71681"/>
                <a:stretch/>
              </p:blipFill>
              <p:spPr>
                <a:xfrm>
                  <a:off x="2988935" y="3002377"/>
                  <a:ext cx="3399415" cy="826652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0989" b="27821"/>
                <a:stretch/>
              </p:blipFill>
              <p:spPr>
                <a:xfrm>
                  <a:off x="2988935" y="4456671"/>
                  <a:ext cx="3399415" cy="618539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649" b="64685"/>
                <a:stretch/>
              </p:blipFill>
              <p:spPr>
                <a:xfrm>
                  <a:off x="2988935" y="5024950"/>
                  <a:ext cx="3399415" cy="194578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75812" b="4998"/>
                <a:stretch/>
              </p:blipFill>
              <p:spPr>
                <a:xfrm>
                  <a:off x="2988936" y="3896497"/>
                  <a:ext cx="3399415" cy="560174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/>
              <p:cNvSpPr/>
              <p:nvPr/>
            </p:nvSpPr>
            <p:spPr>
              <a:xfrm>
                <a:off x="4415481" y="3509320"/>
                <a:ext cx="140043" cy="114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9418" y="3074936"/>
              <a:ext cx="5069476" cy="1627239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in Simple 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Step Two: Calculate the </a:t>
                </a:r>
                <a:r>
                  <a:rPr lang="en-US" sz="2000" dirty="0"/>
                  <a:t>P</a:t>
                </a:r>
                <a:r>
                  <a:rPr lang="en-US" sz="2000" dirty="0" smtClean="0"/>
                  <a:t>rincipal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dirty="0" smtClean="0"/>
                  <a:t>, which is the middle point of each section, using simple mathematical relationship:</a:t>
                </a:r>
              </a:p>
              <a:p>
                <a:pPr marL="0" indent="0">
                  <a:buNone/>
                </a:pPr>
                <a:endParaRPr lang="en-US" sz="1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 ;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. . . ,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4" t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452606" y="2945012"/>
            <a:ext cx="5113525" cy="3168793"/>
            <a:chOff x="3417455" y="3008170"/>
            <a:chExt cx="5113525" cy="3168793"/>
          </a:xfrm>
        </p:grpSpPr>
        <p:grpSp>
          <p:nvGrpSpPr>
            <p:cNvPr id="21" name="Group 20"/>
            <p:cNvGrpSpPr/>
            <p:nvPr/>
          </p:nvGrpSpPr>
          <p:grpSpPr>
            <a:xfrm>
              <a:off x="3595116" y="3008170"/>
              <a:ext cx="4935864" cy="3168793"/>
              <a:chOff x="3628068" y="2645705"/>
              <a:chExt cx="4935864" cy="316879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t="50989" b="27821"/>
              <a:stretch/>
            </p:blipFill>
            <p:spPr>
              <a:xfrm>
                <a:off x="3628068" y="3459063"/>
                <a:ext cx="4935863" cy="89810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t="28649" b="64685"/>
              <a:stretch/>
            </p:blipFill>
            <p:spPr>
              <a:xfrm>
                <a:off x="3628068" y="5531976"/>
                <a:ext cx="4935863" cy="28252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t="75812" b="4998"/>
              <a:stretch/>
            </p:blipFill>
            <p:spPr>
              <a:xfrm>
                <a:off x="3628069" y="2645705"/>
                <a:ext cx="4935863" cy="81335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l="9330"/>
              <a:stretch/>
            </p:blipFill>
            <p:spPr>
              <a:xfrm>
                <a:off x="3792152" y="4254010"/>
                <a:ext cx="4737485" cy="1284396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3417455" y="4646666"/>
              <a:ext cx="326229" cy="11798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l-G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/4</a:t>
              </a:r>
            </a:p>
            <a:p>
              <a:pPr algn="r"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l-G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/4</a:t>
              </a:r>
            </a:p>
            <a:p>
              <a:pPr algn="r"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l-G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/4</a:t>
              </a:r>
            </a:p>
            <a:p>
              <a:pPr algn="r">
                <a:lnSpc>
                  <a:spcPts val="2300"/>
                </a:lnSpc>
              </a:pPr>
              <a:r>
                <a:rPr lang="el-G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/4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in Simple Steps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Step Three: Shift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 to the principal angle using simple operations on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 smtClean="0"/>
                  <a:t>:</a:t>
                </a: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𝑖𝑓𝑡𝑒𝑑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𝑆𝑖𝑛𝑒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𝑖𝑓𝑡𝑒𝑑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𝐶𝑜𝑠𝑖𝑛𝑒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func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func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func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func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Note that because of the symmetry of the tangent function, only N/2 PSTs are needed. Note also that the resultant PSTs are independent of the amplitude of the SCS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34" t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88057" y="3371950"/>
            <a:ext cx="5282188" cy="2800253"/>
            <a:chOff x="3283942" y="3515257"/>
            <a:chExt cx="5282188" cy="28002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t="28649" b="64685"/>
            <a:stretch/>
          </p:blipFill>
          <p:spPr>
            <a:xfrm>
              <a:off x="3630267" y="6032988"/>
              <a:ext cx="4935863" cy="2825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" b="973"/>
            <a:stretch/>
          </p:blipFill>
          <p:spPr>
            <a:xfrm>
              <a:off x="3283942" y="3515257"/>
              <a:ext cx="5247894" cy="2528360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in Simple 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11733"/>
                <a:ext cx="10865309" cy="3880773"/>
              </a:xfrm>
            </p:spPr>
            <p:txBody>
              <a:bodyPr/>
              <a:lstStyle/>
              <a:p>
                <a:r>
                  <a:rPr lang="en-US" sz="2000" dirty="0" smtClean="0"/>
                  <a:t>Step Four: Use the PST to estimate the deviation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 smtClean="0"/>
                  <a:t> utilizing one of two options: </a:t>
                </a:r>
              </a:p>
              <a:p>
                <a:pPr lvl="1"/>
                <a:r>
                  <a:rPr lang="en-US" dirty="0" smtClean="0"/>
                  <a:t>small angle approximation</a:t>
                </a:r>
              </a:p>
              <a:p>
                <a:pPr lvl="1"/>
                <a:r>
                  <a:rPr lang="en-US" dirty="0" smtClean="0"/>
                  <a:t>small LUT of the inverse tangent</a:t>
                </a:r>
              </a:p>
              <a:p>
                <a:pPr marL="285750" lvl="1"/>
                <a:r>
                  <a:rPr lang="en-US" dirty="0" smtClean="0"/>
                  <a:t>Estimated Angle: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𝑒𝑠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11733"/>
                <a:ext cx="10865309" cy="3880773"/>
              </a:xfrm>
              <a:blipFill rotWithShape="0">
                <a:blip r:embed="rId2"/>
                <a:stretch>
                  <a:fillRect l="-224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303470" y="3405187"/>
            <a:ext cx="5262011" cy="2843215"/>
            <a:chOff x="3295053" y="3467397"/>
            <a:chExt cx="5271077" cy="28481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t="28649" b="64685"/>
            <a:stretch/>
          </p:blipFill>
          <p:spPr>
            <a:xfrm>
              <a:off x="3630267" y="6032988"/>
              <a:ext cx="4935863" cy="2825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5053" y="3467397"/>
              <a:ext cx="5236783" cy="2554364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N is increased?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1944"/>
            <a:ext cx="11406814" cy="4476086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The non-linearity of the PST will decrease and hence the error will be effectively reduced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91287" y="789740"/>
            <a:ext cx="3385885" cy="4385108"/>
            <a:chOff x="4090664" y="1343193"/>
            <a:chExt cx="2811006" cy="36095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81929"/>
            <a:stretch/>
          </p:blipFill>
          <p:spPr>
            <a:xfrm>
              <a:off x="4090665" y="1343193"/>
              <a:ext cx="2811005" cy="8735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7103" b="54553"/>
            <a:stretch/>
          </p:blipFill>
          <p:spPr>
            <a:xfrm>
              <a:off x="4090664" y="2215739"/>
              <a:ext cx="2811005" cy="8866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53756" b="27948"/>
            <a:stretch/>
          </p:blipFill>
          <p:spPr>
            <a:xfrm>
              <a:off x="4090664" y="3107676"/>
              <a:ext cx="2811005" cy="8843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79934"/>
            <a:stretch/>
          </p:blipFill>
          <p:spPr>
            <a:xfrm>
              <a:off x="4090664" y="3982822"/>
              <a:ext cx="2811005" cy="969963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N is increased?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167255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smtClean="0"/>
                  <a:t>complex logic circuits are needed for high values of N, Example: N=64</a:t>
                </a:r>
              </a:p>
              <a:p>
                <a:pPr algn="just"/>
                <a:r>
                  <a:rPr lang="en-US" dirty="0" smtClean="0"/>
                  <a:t>A novel algorithm was developed to do the task and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167255" cy="4351338"/>
              </a:xfrm>
              <a:blipFill rotWithShape="0">
                <a:blip r:embed="rId2"/>
                <a:stretch>
                  <a:fillRect l="-747" t="-980" r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8902" y="0"/>
            <a:ext cx="2122999" cy="5804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06971" y="5690239"/>
            <a:ext cx="24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 circuit for N=64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the PST Method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0" y="2047298"/>
            <a:ext cx="3641436" cy="27310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08073" y="1233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80" y="2047298"/>
            <a:ext cx="3704839" cy="27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43579" y="4867087"/>
            <a:ext cx="3704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error in presence of an accurate measurement of the amplitude of the SCS. N=16</a:t>
            </a:r>
            <a:endParaRPr kumimoji="0" lang="en-GB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54982" y="20014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" b="2"/>
          <a:stretch>
            <a:fillRect/>
          </a:stretch>
        </p:blipFill>
        <p:spPr bwMode="auto">
          <a:xfrm>
            <a:off x="8268853" y="2047298"/>
            <a:ext cx="3628290" cy="27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268852" y="4867087"/>
            <a:ext cx="3628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error in presence of 0.1% error in the amplitude of the SCS. N=16</a:t>
            </a:r>
            <a:endParaRPr kumimoji="0" lang="en-GB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710" y="4867087"/>
            <a:ext cx="364143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1200" dirty="0" smtClean="0">
                <a:effectLst/>
                <a:latin typeface="+mj-lt"/>
                <a:ea typeface="Times New Roman" panose="02020603050405020304" pitchFamily="18" charset="0"/>
              </a:rPr>
              <a:t>Maximum Error as a function of the number of sections N</a:t>
            </a:r>
            <a:endParaRPr lang="en-US" sz="12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63" y="216342"/>
            <a:ext cx="11406814" cy="1320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63" y="1158593"/>
            <a:ext cx="11704320" cy="5261317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Types of Rotary Sensors</a:t>
            </a:r>
          </a:p>
          <a:p>
            <a:r>
              <a:rPr lang="en-US" dirty="0" smtClean="0"/>
              <a:t>Converters</a:t>
            </a:r>
          </a:p>
          <a:p>
            <a:r>
              <a:rPr lang="en-US" dirty="0" smtClean="0"/>
              <a:t>Qatar University Contribution</a:t>
            </a:r>
          </a:p>
          <a:p>
            <a:r>
              <a:rPr lang="en-US" dirty="0" smtClean="0"/>
              <a:t>Design Objectives and Constrains</a:t>
            </a:r>
          </a:p>
          <a:p>
            <a:r>
              <a:rPr lang="en-US" dirty="0"/>
              <a:t>Proposed PST Method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Hardware Implementation</a:t>
            </a:r>
          </a:p>
          <a:p>
            <a:r>
              <a:rPr lang="en-US" dirty="0" smtClean="0"/>
              <a:t>Achievements</a:t>
            </a:r>
          </a:p>
          <a:p>
            <a:r>
              <a:rPr lang="en-US" dirty="0" smtClean="0"/>
              <a:t>What’s next?!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20</a:t>
            </a:fld>
            <a:r>
              <a:rPr lang="en-US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MATLAB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Simulink</a:t>
            </a:r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/>
              <a:t>LabVIEW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08" y="1166392"/>
            <a:ext cx="11406814" cy="44760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/>
              <a:t>Resolver Emulator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505"/>
          <a:stretch/>
        </p:blipFill>
        <p:spPr bwMode="auto">
          <a:xfrm>
            <a:off x="1785098" y="1565277"/>
            <a:ext cx="8711365" cy="4549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</a:t>
            </a:r>
            <a:r>
              <a:rPr lang="en-US" dirty="0"/>
              <a:t>Simulink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0150"/>
            <a:ext cx="10865309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/>
              <a:t>Version 1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1726"/>
          <a:stretch/>
        </p:blipFill>
        <p:spPr>
          <a:xfrm>
            <a:off x="957302" y="2282073"/>
            <a:ext cx="10675515" cy="37592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</a:t>
            </a:r>
            <a:r>
              <a:rPr lang="en-US" dirty="0"/>
              <a:t>Simulink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3212"/>
            <a:ext cx="10865309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/>
              <a:t>Version 2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70" y="2540000"/>
            <a:ext cx="7502772" cy="315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5641" y="0"/>
            <a:ext cx="2122999" cy="5804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3710" y="5690239"/>
            <a:ext cx="24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 circuit for N=64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</a:t>
            </a:r>
            <a:r>
              <a:rPr lang="en-US" dirty="0"/>
              <a:t>Simulink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1043"/>
            <a:ext cx="10865309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/>
              <a:t>Version 3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09" y="2445792"/>
            <a:ext cx="9748755" cy="35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Emulator: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Emulating sinusoidal sensor operating at:</a:t>
            </a:r>
          </a:p>
          <a:p>
            <a:pPr>
              <a:buFontTx/>
              <a:buChar char="-"/>
            </a:pPr>
            <a:r>
              <a:rPr lang="en-US" sz="2500" dirty="0" smtClean="0"/>
              <a:t>Constant speed</a:t>
            </a:r>
          </a:p>
          <a:p>
            <a:pPr>
              <a:buFontTx/>
              <a:buChar char="-"/>
            </a:pPr>
            <a:r>
              <a:rPr lang="en-US" sz="2500" dirty="0" smtClean="0"/>
              <a:t>Acceleration condition</a:t>
            </a:r>
          </a:p>
          <a:p>
            <a:pPr>
              <a:buFontTx/>
              <a:buChar char="-"/>
            </a:pPr>
            <a:r>
              <a:rPr lang="en-US" dirty="0" smtClean="0"/>
              <a:t>Transient condition (Step angle)</a:t>
            </a: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http://www.ni.com/cms/images/devzone/tut/image28141629983188714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6"/>
          <a:stretch/>
        </p:blipFill>
        <p:spPr bwMode="auto">
          <a:xfrm>
            <a:off x="6543496" y="2080899"/>
            <a:ext cx="2999749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Emulator: LabVIEW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978" y="1589089"/>
            <a:ext cx="1086566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Constant speed </a:t>
            </a:r>
            <a:r>
              <a:rPr lang="en-US" sz="2500" dirty="0" smtClean="0"/>
              <a:t>emulator</a:t>
            </a:r>
          </a:p>
          <a:p>
            <a:pPr marL="0" indent="0" algn="ctr">
              <a:buNone/>
            </a:pPr>
            <a:endParaRPr lang="en-US" sz="25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" y="2189916"/>
            <a:ext cx="9444123" cy="421657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Emulator: LabVIEW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978" y="1589089"/>
            <a:ext cx="1086566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Acceleration emulation</a:t>
            </a:r>
          </a:p>
          <a:p>
            <a:pPr marL="0" indent="0" algn="ctr">
              <a:buNone/>
            </a:pPr>
            <a:endParaRPr lang="en-U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8" y="2156113"/>
            <a:ext cx="9659720" cy="42796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Emulator: LabVIEW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978" y="1589089"/>
            <a:ext cx="1086566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Transient emulation</a:t>
            </a:r>
            <a:endParaRPr lang="en-US" sz="2500" dirty="0" smtClean="0"/>
          </a:p>
          <a:p>
            <a:pPr marL="0" indent="0" algn="ctr">
              <a:buNone/>
            </a:pPr>
            <a:endParaRPr lang="en-U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7" y="2132287"/>
            <a:ext cx="9644172" cy="42741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and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5"/>
            <a:ext cx="9659364" cy="4745111"/>
          </a:xfrm>
        </p:spPr>
        <p:txBody>
          <a:bodyPr/>
          <a:lstStyle/>
          <a:p>
            <a:r>
              <a:rPr lang="en-US" sz="2500" dirty="0" smtClean="0"/>
              <a:t>In the past:</a:t>
            </a:r>
          </a:p>
          <a:p>
            <a:pPr lvl="1"/>
            <a:r>
              <a:rPr lang="en-US" dirty="0" smtClean="0"/>
              <a:t>No feedback</a:t>
            </a:r>
          </a:p>
          <a:p>
            <a:pPr lvl="1"/>
            <a:r>
              <a:rPr lang="en-US" dirty="0" smtClean="0"/>
              <a:t>Manually controlled</a:t>
            </a:r>
          </a:p>
          <a:p>
            <a:pPr lvl="1"/>
            <a:r>
              <a:rPr lang="en-US" dirty="0" smtClean="0"/>
              <a:t>Inaccurate and inefficient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500" dirty="0" smtClean="0"/>
              <a:t>In the present:</a:t>
            </a:r>
          </a:p>
          <a:p>
            <a:pPr lvl="1"/>
            <a:r>
              <a:rPr lang="en-US" dirty="0" smtClean="0"/>
              <a:t>Feedback system</a:t>
            </a:r>
          </a:p>
          <a:p>
            <a:pPr lvl="1"/>
            <a:r>
              <a:rPr lang="en-US" dirty="0" smtClean="0"/>
              <a:t>Rotary sensors</a:t>
            </a:r>
          </a:p>
          <a:p>
            <a:pPr lvl="1"/>
            <a:r>
              <a:rPr lang="en-US" dirty="0" smtClean="0"/>
              <a:t>Very High accuracy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trebuchet catapult during launc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47" y="930933"/>
            <a:ext cx="2325347" cy="32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ngle-site-davinci.jpg (400×3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68" y="4386263"/>
            <a:ext cx="3056620" cy="24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z="2000" smtClean="0"/>
              <a:t>3</a:t>
            </a:fld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483496" y="1537440"/>
            <a:ext cx="2990850" cy="2752725"/>
            <a:chOff x="0" y="0"/>
            <a:chExt cx="2990850" cy="2752725"/>
          </a:xfrm>
        </p:grpSpPr>
        <p:sp>
          <p:nvSpPr>
            <p:cNvPr id="22" name="Text Box 8"/>
            <p:cNvSpPr txBox="1"/>
            <p:nvPr/>
          </p:nvSpPr>
          <p:spPr>
            <a:xfrm>
              <a:off x="609600" y="2305050"/>
              <a:ext cx="4857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1km</a:t>
              </a:r>
            </a:p>
          </p:txBody>
        </p:sp>
        <p:sp>
          <p:nvSpPr>
            <p:cNvPr id="23" name="Text Box 9"/>
            <p:cNvSpPr txBox="1"/>
            <p:nvPr/>
          </p:nvSpPr>
          <p:spPr>
            <a:xfrm>
              <a:off x="647700" y="2486025"/>
              <a:ext cx="7905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en-US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= 45.0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00050" y="0"/>
              <a:ext cx="2590800" cy="2257425"/>
              <a:chOff x="0" y="0"/>
              <a:chExt cx="2590800" cy="2257425"/>
            </a:xfrm>
          </p:grpSpPr>
          <p:pic>
            <p:nvPicPr>
              <p:cNvPr id="27" name="Picture 26" descr="http://images.clipartpanda.com/helicopter-clipart-280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925" y="0"/>
                <a:ext cx="1285875" cy="4584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7" descr="http://cdn.flaticon.com/png/256/3099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04164">
                <a:off x="809625" y="1057275"/>
                <a:ext cx="366395" cy="36639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9" name="Straight Connector 28"/>
              <p:cNvCxnSpPr/>
              <p:nvPr/>
            </p:nvCxnSpPr>
            <p:spPr>
              <a:xfrm>
                <a:off x="1857375" y="495300"/>
                <a:ext cx="0" cy="17049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4"/>
              <p:cNvSpPr txBox="1"/>
              <p:nvPr/>
            </p:nvSpPr>
            <p:spPr>
              <a:xfrm>
                <a:off x="1895475" y="981075"/>
                <a:ext cx="581025" cy="361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1km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1181100" y="400050"/>
                <a:ext cx="701993" cy="6381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276225" y="2105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85725" y="2181225"/>
                <a:ext cx="1752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0" y="2105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5" name="Text Box 11"/>
            <p:cNvSpPr txBox="1"/>
            <p:nvPr/>
          </p:nvSpPr>
          <p:spPr>
            <a:xfrm>
              <a:off x="0" y="2305050"/>
              <a:ext cx="7143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1003.5m</a:t>
              </a:r>
            </a:p>
          </p:txBody>
        </p:sp>
        <p:sp>
          <p:nvSpPr>
            <p:cNvPr id="26" name="Text Box 12"/>
            <p:cNvSpPr txBox="1"/>
            <p:nvPr/>
          </p:nvSpPr>
          <p:spPr>
            <a:xfrm>
              <a:off x="57150" y="2486025"/>
              <a:ext cx="7905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en-US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= 45.1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1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Hardware</a:t>
            </a:r>
            <a:br>
              <a:rPr lang="en-US" sz="4000" dirty="0"/>
            </a:br>
            <a:r>
              <a:rPr lang="en-US" sz="4000" dirty="0"/>
              <a:t>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30</a:t>
            </a:fld>
            <a:r>
              <a:rPr lang="en-US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implementation was done on the Arduino Uno R3 &amp; </a:t>
            </a:r>
            <a:r>
              <a:rPr lang="en-US" dirty="0" err="1" smtClean="0"/>
              <a:t>mbed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Arduino</a:t>
            </a:r>
            <a:r>
              <a:rPr lang="en-US" dirty="0" smtClean="0"/>
              <a:t> was used for testing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Hardware Implementation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5" y="2644255"/>
            <a:ext cx="7323649" cy="357966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9913" y="1464553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Two practical tests</a:t>
            </a:r>
          </a:p>
          <a:p>
            <a:r>
              <a:rPr lang="en-US" dirty="0" smtClean="0"/>
              <a:t>Equipment used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10794230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Accuracy test. (at 20 degrees)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3" y="1971190"/>
            <a:ext cx="8809976" cy="4618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433225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Dynamic test (at 15 RPM)</a:t>
            </a:r>
            <a:endParaRPr lang="en-US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4" y="2096655"/>
            <a:ext cx="8800308" cy="46086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77334" y="1433225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Dynamic test (at 45 RPM)</a:t>
            </a:r>
            <a:endParaRPr lang="en-US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28" y="2119872"/>
            <a:ext cx="8615718" cy="45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Phase One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All the design objectives and constraints have been successfully met</a:t>
            </a:r>
          </a:p>
          <a:p>
            <a:pPr algn="just"/>
            <a:r>
              <a:rPr lang="en-US" sz="2000" dirty="0" smtClean="0"/>
              <a:t>Interdisciplinary knowledge has been acquired and applied </a:t>
            </a:r>
            <a:r>
              <a:rPr lang="en-US" sz="2000" dirty="0"/>
              <a:t>it to real life </a:t>
            </a:r>
            <a:r>
              <a:rPr lang="en-US" sz="2000" dirty="0" smtClean="0"/>
              <a:t>applications. EE courses utilized in this project include: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Electronics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Embedded systems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Sensors and Instrumentation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Control Systems</a:t>
            </a:r>
          </a:p>
          <a:p>
            <a:pPr algn="just"/>
            <a:r>
              <a:rPr lang="en-US" sz="2000" dirty="0" smtClean="0"/>
              <a:t>Valuable skills were honed, like efficient time management and effective teamwork</a:t>
            </a:r>
          </a:p>
          <a:p>
            <a:pPr algn="just"/>
            <a:r>
              <a:rPr lang="en-US" sz="2000" dirty="0" smtClean="0"/>
              <a:t>A conference paper was submitted to the 2016 IEEE Sensors Applications Symposium, Catania, Italy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signal </a:t>
            </a:r>
            <a:r>
              <a:rPr lang="en-US" dirty="0"/>
              <a:t>correction </a:t>
            </a:r>
            <a:r>
              <a:rPr lang="en-US" dirty="0" smtClean="0"/>
              <a:t>techniques</a:t>
            </a:r>
          </a:p>
          <a:p>
            <a:endParaRPr lang="en-US" dirty="0" smtClean="0"/>
          </a:p>
          <a:p>
            <a:r>
              <a:rPr lang="en-US" dirty="0" smtClean="0"/>
              <a:t>Doing more dedicated testing for the converter</a:t>
            </a:r>
          </a:p>
          <a:p>
            <a:endParaRPr lang="en-US" dirty="0" smtClean="0"/>
          </a:p>
          <a:p>
            <a:r>
              <a:rPr lang="en-US" dirty="0" smtClean="0"/>
              <a:t>Using the converter in a closed loop motor control system and assessing its dynamic performance</a:t>
            </a:r>
          </a:p>
          <a:p>
            <a:endParaRPr lang="en-US" dirty="0" smtClean="0"/>
          </a:p>
          <a:p>
            <a:r>
              <a:rPr lang="en-US" dirty="0" smtClean="0"/>
              <a:t>Writing an IEEE journal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/>
          <a:stretch/>
        </p:blipFill>
        <p:spPr bwMode="auto">
          <a:xfrm>
            <a:off x="3947294" y="2344741"/>
            <a:ext cx="3905371" cy="3282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Types of rotary sensor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651379"/>
            <a:ext cx="8596668" cy="4389983"/>
          </a:xfrm>
        </p:spPr>
        <p:txBody>
          <a:bodyPr>
            <a:normAutofit/>
          </a:bodyPr>
          <a:lstStyle/>
          <a:p>
            <a:r>
              <a:rPr lang="en-US" sz="2500" dirty="0"/>
              <a:t>None trigonometric rotary sensor</a:t>
            </a:r>
          </a:p>
          <a:p>
            <a:pPr lvl="1"/>
            <a:r>
              <a:rPr lang="en-US" i="1" dirty="0" smtClean="0"/>
              <a:t>Optical rotary encoder</a:t>
            </a:r>
            <a:endParaRPr lang="en-US" i="1" dirty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2500" dirty="0" smtClean="0"/>
              <a:t>Trigonometric rotary sensor</a:t>
            </a:r>
          </a:p>
          <a:p>
            <a:pPr lvl="1"/>
            <a:r>
              <a:rPr lang="en-US" i="1" dirty="0" smtClean="0"/>
              <a:t>Hall Effect sensor</a:t>
            </a:r>
          </a:p>
          <a:p>
            <a:pPr lvl="1"/>
            <a:r>
              <a:rPr lang="en-US" i="1" dirty="0" smtClean="0"/>
              <a:t>Resolvers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http://www.amci.com/tutorials/images/resolver-schematic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73" y="3575720"/>
            <a:ext cx="3686175" cy="198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www.ni.com/cms/images/devzone/tut/snbxatoj3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73" y="222099"/>
            <a:ext cx="3391298" cy="28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9222"/>
            <a:ext cx="11406814" cy="13208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/>
              <a:t>What is meant by converters?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4663324"/>
          </a:xfrm>
        </p:spPr>
        <p:txBody>
          <a:bodyPr/>
          <a:lstStyle/>
          <a:p>
            <a:r>
              <a:rPr lang="en-US" sz="2500" dirty="0" smtClean="0"/>
              <a:t>Inputs and Outputs</a:t>
            </a:r>
            <a:endParaRPr lang="en-US" sz="25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5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151" t="57946" r="28752" b="27793"/>
          <a:stretch/>
        </p:blipFill>
        <p:spPr>
          <a:xfrm>
            <a:off x="1129937" y="2698839"/>
            <a:ext cx="9278385" cy="19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4936"/>
            <a:ext cx="8596668" cy="1320800"/>
          </a:xfrm>
        </p:spPr>
        <p:txBody>
          <a:bodyPr/>
          <a:lstStyle/>
          <a:p>
            <a:r>
              <a:rPr lang="en-US" dirty="0" smtClean="0"/>
              <a:t>Types of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45336"/>
            <a:ext cx="8596668" cy="536997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Open loop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6204" y="3220991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98583" y="3220991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90962" y="3220992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>
            <a:off x="2551940" y="3591694"/>
            <a:ext cx="2246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44319" y="3591694"/>
            <a:ext cx="2246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551940" y="3189916"/>
            <a:ext cx="980303" cy="719594"/>
          </a:xfrm>
          <a:custGeom>
            <a:avLst/>
            <a:gdLst>
              <a:gd name="connsiteX0" fmla="*/ 0 w 2026508"/>
              <a:gd name="connsiteY0" fmla="*/ 653692 h 1144995"/>
              <a:gd name="connsiteX1" fmla="*/ 642551 w 2026508"/>
              <a:gd name="connsiteY1" fmla="*/ 11140 h 1144995"/>
              <a:gd name="connsiteX2" fmla="*/ 1359243 w 2026508"/>
              <a:gd name="connsiteY2" fmla="*/ 1131486 h 1144995"/>
              <a:gd name="connsiteX3" fmla="*/ 2026508 w 2026508"/>
              <a:gd name="connsiteY3" fmla="*/ 530124 h 114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6508" h="1144995">
                <a:moveTo>
                  <a:pt x="0" y="653692"/>
                </a:moveTo>
                <a:cubicBezTo>
                  <a:pt x="208005" y="292600"/>
                  <a:pt x="416011" y="-68492"/>
                  <a:pt x="642551" y="11140"/>
                </a:cubicBezTo>
                <a:cubicBezTo>
                  <a:pt x="869092" y="90772"/>
                  <a:pt x="1128584" y="1044989"/>
                  <a:pt x="1359243" y="1131486"/>
                </a:cubicBezTo>
                <a:cubicBezTo>
                  <a:pt x="1589902" y="1217983"/>
                  <a:pt x="1808205" y="874053"/>
                  <a:pt x="2026508" y="5301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88097" y="318991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274015" y="323854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8097" y="290454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4936"/>
            <a:ext cx="8596668" cy="1320800"/>
          </a:xfrm>
        </p:spPr>
        <p:txBody>
          <a:bodyPr/>
          <a:lstStyle/>
          <a:p>
            <a:r>
              <a:rPr lang="en-US" dirty="0" smtClean="0"/>
              <a:t>Types of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45336"/>
            <a:ext cx="8596668" cy="536997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Closed loop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204" y="3220991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8583" y="3220991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90962" y="3220992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2551940" y="3591694"/>
            <a:ext cx="2246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44319" y="3591694"/>
            <a:ext cx="2246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551940" y="3189916"/>
            <a:ext cx="980303" cy="719594"/>
          </a:xfrm>
          <a:custGeom>
            <a:avLst/>
            <a:gdLst>
              <a:gd name="connsiteX0" fmla="*/ 0 w 2026508"/>
              <a:gd name="connsiteY0" fmla="*/ 653692 h 1144995"/>
              <a:gd name="connsiteX1" fmla="*/ 642551 w 2026508"/>
              <a:gd name="connsiteY1" fmla="*/ 11140 h 1144995"/>
              <a:gd name="connsiteX2" fmla="*/ 1359243 w 2026508"/>
              <a:gd name="connsiteY2" fmla="*/ 1131486 h 1144995"/>
              <a:gd name="connsiteX3" fmla="*/ 2026508 w 2026508"/>
              <a:gd name="connsiteY3" fmla="*/ 530124 h 114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6508" h="1144995">
                <a:moveTo>
                  <a:pt x="0" y="653692"/>
                </a:moveTo>
                <a:cubicBezTo>
                  <a:pt x="208005" y="292600"/>
                  <a:pt x="416011" y="-68492"/>
                  <a:pt x="642551" y="11140"/>
                </a:cubicBezTo>
                <a:cubicBezTo>
                  <a:pt x="869092" y="90772"/>
                  <a:pt x="1128584" y="1044989"/>
                  <a:pt x="1359243" y="1131486"/>
                </a:cubicBezTo>
                <a:cubicBezTo>
                  <a:pt x="1589902" y="1217983"/>
                  <a:pt x="1808205" y="874053"/>
                  <a:pt x="2026508" y="5301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88097" y="318991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74015" y="323854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15" name="Elbow Connector 14"/>
          <p:cNvCxnSpPr>
            <a:endCxn id="22" idx="3"/>
          </p:cNvCxnSpPr>
          <p:nvPr/>
        </p:nvCxnSpPr>
        <p:spPr>
          <a:xfrm rot="5400000">
            <a:off x="6208631" y="3827382"/>
            <a:ext cx="1885959" cy="14145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98583" y="5106949"/>
            <a:ext cx="1645736" cy="74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cxnSp>
        <p:nvCxnSpPr>
          <p:cNvPr id="25" name="Elbow Connector 24"/>
          <p:cNvCxnSpPr>
            <a:stCxn id="22" idx="1"/>
            <a:endCxn id="26" idx="4"/>
          </p:cNvCxnSpPr>
          <p:nvPr/>
        </p:nvCxnSpPr>
        <p:spPr>
          <a:xfrm rot="10800000">
            <a:off x="3838659" y="3819426"/>
            <a:ext cx="959924" cy="16582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Summing Junction 25"/>
          <p:cNvSpPr/>
          <p:nvPr/>
        </p:nvSpPr>
        <p:spPr>
          <a:xfrm>
            <a:off x="3615114" y="3374582"/>
            <a:ext cx="447089" cy="444843"/>
          </a:xfrm>
          <a:prstGeom prst="flowChartSummingJunc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47061" y="34070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00308" y="3530549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69056" y="510689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9550" y="292479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Qatar University is Leading This Field!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1941"/>
            <a:ext cx="11514666" cy="5453709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Tens of published papers in this field have been produced by the faculty of the EE department of Qatar University since 2004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Many novel methods were described in these papers and considered valuable references and inspiration for many new methods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Almost every new research in the area cites one or more of these paper.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smtClean="0"/>
              <a:t>Among the active </a:t>
            </a:r>
            <a:r>
              <a:rPr lang="en-US" sz="2000" dirty="0" smtClean="0"/>
              <a:t>professors in the field are Prof. Mohieddine Benammar and Prof. </a:t>
            </a:r>
            <a:r>
              <a:rPr lang="en-US" sz="2000" dirty="0" err="1" smtClean="0"/>
              <a:t>Lazhar</a:t>
            </a:r>
            <a:r>
              <a:rPr lang="en-US" sz="2000" dirty="0" smtClean="0"/>
              <a:t> Ben </a:t>
            </a:r>
            <a:r>
              <a:rPr lang="en-US" sz="2000" dirty="0" err="1" smtClean="0"/>
              <a:t>Brahim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marL="0" lvl="0" indent="0">
              <a:buNone/>
            </a:pPr>
            <a:r>
              <a:rPr lang="en-US" sz="2000" i="1" dirty="0" smtClean="0"/>
              <a:t>We are proud to be a part of this journey of contribution to human knowledge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Objectives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9649"/>
            <a:ext cx="11406814" cy="529272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The converter should be implemented </a:t>
            </a:r>
            <a:r>
              <a:rPr lang="en-GB" dirty="0" smtClean="0"/>
              <a:t>digitally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The converter should be an open loop </a:t>
            </a:r>
            <a:r>
              <a:rPr lang="en-GB" dirty="0" smtClean="0"/>
              <a:t>converter</a:t>
            </a:r>
          </a:p>
          <a:p>
            <a:pPr lvl="0"/>
            <a:endParaRPr lang="en-US" dirty="0" smtClean="0"/>
          </a:p>
          <a:p>
            <a:pPr lvl="0"/>
            <a:r>
              <a:rPr lang="en-GB" dirty="0"/>
              <a:t>The error of the converter must be less than </a:t>
            </a:r>
            <a:r>
              <a:rPr lang="en-GB" dirty="0" smtClean="0"/>
              <a:t>0.01</a:t>
            </a:r>
            <a:r>
              <a:rPr lang="en-GB" baseline="30000" dirty="0" smtClean="0"/>
              <a:t>o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converter </a:t>
            </a:r>
            <a:r>
              <a:rPr lang="en-GB" dirty="0"/>
              <a:t>must be independent of the amplitude of the </a:t>
            </a:r>
            <a:r>
              <a:rPr lang="en-GB" dirty="0" smtClean="0"/>
              <a:t>SCS (Sine and Cosine Signals) as </a:t>
            </a:r>
            <a:r>
              <a:rPr lang="en-GB" dirty="0"/>
              <a:t>long as both amplitudes are </a:t>
            </a:r>
            <a:r>
              <a:rPr lang="en-GB" dirty="0" smtClean="0"/>
              <a:t>equal</a:t>
            </a:r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i="1" dirty="0" smtClean="0"/>
              <a:t>To meet these objective, we designed a novel converter…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940-F330-4139-B5E8-41B0FF5F0D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QPT3VHF6MKWP-83287781-44552</_dlc_DocId>
    <_dlc_DocIdUrl xmlns="4595ca7b-3a15-4971-af5f-cadc29c03e04">
      <Url>https://qataruniversity-prd.qu.edu.qa/_layouts/15/DocIdRedir.aspx?ID=QPT3VHF6MKWP-83287781-44552</Url>
      <Description>QPT3VHF6MKWP-83287781-44552</Description>
    </_dlc_DocIdUrl>
  </documentManagement>
</p:properties>
</file>

<file path=customXml/itemProps1.xml><?xml version="1.0" encoding="utf-8"?>
<ds:datastoreItem xmlns:ds="http://schemas.openxmlformats.org/officeDocument/2006/customXml" ds:itemID="{8ECC29C4-441F-4DBA-B792-979EFBB44BF0}"/>
</file>

<file path=customXml/itemProps2.xml><?xml version="1.0" encoding="utf-8"?>
<ds:datastoreItem xmlns:ds="http://schemas.openxmlformats.org/officeDocument/2006/customXml" ds:itemID="{98A9B3EF-BB03-400A-BE29-F1539ADB7332}"/>
</file>

<file path=customXml/itemProps3.xml><?xml version="1.0" encoding="utf-8"?>
<ds:datastoreItem xmlns:ds="http://schemas.openxmlformats.org/officeDocument/2006/customXml" ds:itemID="{44133176-0C73-4370-916C-02881D5B08F0}"/>
</file>

<file path=customXml/itemProps4.xml><?xml version="1.0" encoding="utf-8"?>
<ds:datastoreItem xmlns:ds="http://schemas.openxmlformats.org/officeDocument/2006/customXml" ds:itemID="{EDCD302F-4D19-476D-828D-A719131AE6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801</Words>
  <Application>Microsoft Office PowerPoint</Application>
  <PresentationFormat>Widescreen</PresentationFormat>
  <Paragraphs>290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Trebuchet MS</vt:lpstr>
      <vt:lpstr>Wingdings 3</vt:lpstr>
      <vt:lpstr>Facet</vt:lpstr>
      <vt:lpstr>Development of Instrumentation  for High-Precision Position Measurement</vt:lpstr>
      <vt:lpstr>Outline</vt:lpstr>
      <vt:lpstr>Importance and Applications</vt:lpstr>
      <vt:lpstr>Types of rotary sensor</vt:lpstr>
      <vt:lpstr>What is meant by converters? </vt:lpstr>
      <vt:lpstr>Types of converters</vt:lpstr>
      <vt:lpstr>Types of converters</vt:lpstr>
      <vt:lpstr>Qatar University is Leading This Field!</vt:lpstr>
      <vt:lpstr>Design Objectives and Constraints</vt:lpstr>
      <vt:lpstr>Introducing The Phase Shifted Tan Method (PST)</vt:lpstr>
      <vt:lpstr>What is the PST Method?</vt:lpstr>
      <vt:lpstr>PST Method, The Big Picture</vt:lpstr>
      <vt:lpstr>PST in Simple Steps</vt:lpstr>
      <vt:lpstr>PST in Simple Steps</vt:lpstr>
      <vt:lpstr>PST in Simple Steps</vt:lpstr>
      <vt:lpstr>PST in Simple Steps</vt:lpstr>
      <vt:lpstr>What if the N is increased?</vt:lpstr>
      <vt:lpstr>What if the N is increased?</vt:lpstr>
      <vt:lpstr>Performance of the PST Method</vt:lpstr>
      <vt:lpstr>Simulation</vt:lpstr>
      <vt:lpstr>Simulation</vt:lpstr>
      <vt:lpstr>Simulation: MATLAB</vt:lpstr>
      <vt:lpstr>Simulation: Simulink</vt:lpstr>
      <vt:lpstr>Simulation: Simulink</vt:lpstr>
      <vt:lpstr>Simulation: Simulink</vt:lpstr>
      <vt:lpstr>Emulator: LabVIEW</vt:lpstr>
      <vt:lpstr>Emulator: LabVIEW</vt:lpstr>
      <vt:lpstr>Emulator: LabVIEW</vt:lpstr>
      <vt:lpstr>Emulator: LabVIEW</vt:lpstr>
      <vt:lpstr>Hardware  Implementation</vt:lpstr>
      <vt:lpstr>Hardware Implementation</vt:lpstr>
      <vt:lpstr>Hardware Implementation</vt:lpstr>
      <vt:lpstr>Practical</vt:lpstr>
      <vt:lpstr>Practical</vt:lpstr>
      <vt:lpstr>Practical</vt:lpstr>
      <vt:lpstr>Achievements of Phase One of the Project</vt:lpstr>
      <vt:lpstr>What is Next?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Rotational Sensors</dc:title>
  <dc:creator>boss</dc:creator>
  <cp:lastModifiedBy>Sharief Saleh</cp:lastModifiedBy>
  <cp:revision>60</cp:revision>
  <dcterms:created xsi:type="dcterms:W3CDTF">2015-12-28T17:06:18Z</dcterms:created>
  <dcterms:modified xsi:type="dcterms:W3CDTF">2016-01-06T22:49:05Z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bad6ef41-dab8-43ef-b13f-6679100ceed4</vt:lpwstr>
  </property>
</Properties>
</file>