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17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26.xml" ContentType="application/vnd.openxmlformats-officedocument.presentationml.slide+xml"/>
  <Override PartName="/ppt/slides/slide22.xml" ContentType="application/vnd.openxmlformats-officedocument.presentationml.slide+xml"/>
  <Override PartName="/ppt/slides/slide20.xml" ContentType="application/vnd.openxmlformats-officedocument.presentationml.slide+xml"/>
  <Override PartName="/ppt/slides/slide23.xml" ContentType="application/vnd.openxmlformats-officedocument.presentationml.slide+xml"/>
  <Override PartName="/ppt/slides/slide2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0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ags/tag1.xml" ContentType="application/vnd.openxmlformats-officedocument.presentationml.tag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8"/>
  </p:notesMasterIdLst>
  <p:sldIdLst>
    <p:sldId id="256" r:id="rId2"/>
    <p:sldId id="261" r:id="rId3"/>
    <p:sldId id="263" r:id="rId4"/>
    <p:sldId id="264" r:id="rId5"/>
    <p:sldId id="279" r:id="rId6"/>
    <p:sldId id="304" r:id="rId7"/>
    <p:sldId id="305" r:id="rId8"/>
    <p:sldId id="336" r:id="rId9"/>
    <p:sldId id="296" r:id="rId10"/>
    <p:sldId id="290" r:id="rId11"/>
    <p:sldId id="337" r:id="rId12"/>
    <p:sldId id="338" r:id="rId13"/>
    <p:sldId id="339" r:id="rId14"/>
    <p:sldId id="340" r:id="rId15"/>
    <p:sldId id="341" r:id="rId16"/>
    <p:sldId id="342" r:id="rId17"/>
    <p:sldId id="343" r:id="rId18"/>
    <p:sldId id="344" r:id="rId19"/>
    <p:sldId id="345" r:id="rId20"/>
    <p:sldId id="346" r:id="rId21"/>
    <p:sldId id="347" r:id="rId22"/>
    <p:sldId id="348" r:id="rId23"/>
    <p:sldId id="349" r:id="rId24"/>
    <p:sldId id="350" r:id="rId25"/>
    <p:sldId id="289" r:id="rId26"/>
    <p:sldId id="278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89985" autoAdjust="0"/>
  </p:normalViewPr>
  <p:slideViewPr>
    <p:cSldViewPr snapToGrid="0">
      <p:cViewPr varScale="1">
        <p:scale>
          <a:sx n="62" d="100"/>
          <a:sy n="62" d="100"/>
        </p:scale>
        <p:origin x="828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36" Type="http://schemas.openxmlformats.org/officeDocument/2006/relationships/customXml" Target="../customXml/item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Relationship Id="rId35" Type="http://schemas.openxmlformats.org/officeDocument/2006/relationships/customXml" Target="../customXml/item3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4DDD0B-1772-4282-94C5-4FC6CF67787D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B7D29A-DFB8-4678-B622-809904289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618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1982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4414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9700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6996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884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1415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0673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74702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92087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29627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0956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63814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81669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31954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77661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04927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25731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52699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0000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9208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2552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1032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0985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1861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
Poll Title: Do not modify the notes in this section to avoid tampering with the Poll Everywhere activity.
More info at polleverywhere.com/support
The European Union and Human Rights: What is the first thing that comes to mind?
https://www.polleverywhere.com/free_text_polls/twTQjGgyX4xqanyVQN1Wt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3745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9745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D551FCFD-DD72-4BFA-B1FB-A69F7243ADBE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4386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17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2204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075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5232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760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725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96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475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36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6854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551FCFD-DD72-4BFA-B1FB-A69F7243ADBE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253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9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jp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jp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jfif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jfif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jfif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jp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jfif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jfif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mailto:ikonstantinidis@qu.edu.qa" TargetMode="External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WBF94joEAyA" TargetMode="Externa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Jean </a:t>
            </a:r>
            <a:r>
              <a:rPr lang="en-US" sz="3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monnet</a:t>
            </a: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module  – Doha courses on European union law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Fall 2021</a:t>
            </a:r>
            <a:b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 Ioannis Konstantinidis</a:t>
            </a:r>
            <a:endParaRPr lang="en-US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89373" y="5033640"/>
            <a:ext cx="2758112" cy="742942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3517" y="5849108"/>
            <a:ext cx="2585714" cy="720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7556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Historical Background and Development of the Case Law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7" y="2286000"/>
            <a:ext cx="5897533" cy="353906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Growth of an Idea 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spite of Article 2 of the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Treaty on the European Union (EU), according to which  the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 is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founded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value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respect for human rights, </a:t>
            </a:r>
            <a:r>
              <a:rPr lang="en-US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human rights were not a pressing </a:t>
            </a:r>
            <a:r>
              <a:rPr lang="en-US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concern in </a:t>
            </a:r>
            <a:r>
              <a:rPr lang="en-US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early </a:t>
            </a:r>
            <a:r>
              <a:rPr lang="en-US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European Economic </a:t>
            </a:r>
            <a:r>
              <a:rPr lang="en-US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Communities </a:t>
            </a:r>
            <a:r>
              <a:rPr lang="en-US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ECC, 1957) </a:t>
            </a:r>
            <a:r>
              <a:rPr lang="en-US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(as it then was</a:t>
            </a:r>
            <a:r>
              <a:rPr lang="en-US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endParaRPr lang="en-US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17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9217" y="3400335"/>
            <a:ext cx="2856216" cy="214216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4146333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Historical Background and Development of the Case Law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7" y="2286000"/>
            <a:ext cx="5897533" cy="3539067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Growth of an Idea 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Why? 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EEC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Treaty started out as an economic treaty, of limited ambitions, with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aim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creating a Common Market. There were no sections on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fundamental rights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because the EEC founders did not think this relevant to a treaty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 mainly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economic aspirations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endParaRPr lang="en-US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17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2469" y="3652760"/>
            <a:ext cx="3022358" cy="170007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517888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Historical Background and Development of the Case Law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7" y="2286000"/>
            <a:ext cx="5897533" cy="3539067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Growth of an Idea 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Why? 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European Convention on Human Rights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Fundamental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Freedoms (ECHR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was also, of course, already in existence,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probably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thought sufficient to operate as a ‘Bill of Rights’ for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Europe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ECHR was promoted by the Council of Europe and NOT by the EU</a:t>
            </a:r>
          </a:p>
          <a:p>
            <a:pPr marL="0" indent="0">
              <a:lnSpc>
                <a:spcPct val="150000"/>
              </a:lnSpc>
              <a:buNone/>
            </a:pPr>
            <a:endParaRPr lang="en-US" sz="17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0857" y="2340776"/>
            <a:ext cx="1835034" cy="189620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1316" y="4096249"/>
            <a:ext cx="2806349" cy="215873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82195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Historical Background and Development of the Case Law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7" y="2286000"/>
            <a:ext cx="5897533" cy="3539067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Growth of an Idea 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fundamental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rights gap became all too apparent at a very early stage in the life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EEC: 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national courts feared that Member States could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use the EEC 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order to circumvent the fundamental rights guarantees that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had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been at the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center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post-war constitutionalizing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effort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EEC had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been given regulatory powers which could directly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affect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individuals, and those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powers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were not curtailed by fundamental rights, then individuals might see their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fundamental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rights limited beyond what was permissible under their own constitutional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arrangements</a:t>
            </a:r>
            <a:endParaRPr lang="en-US" sz="17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3228" y="3487541"/>
            <a:ext cx="3310292" cy="21788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817228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Historical Background and Development of the Case Law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7" y="2286000"/>
            <a:ext cx="5897533" cy="353906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Growth of an Idea 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did not take long for the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Court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Justice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the European Union to find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fundamental rights were part of the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‘”general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principles of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Community law”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which the Court would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protect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2258" y="3405850"/>
            <a:ext cx="3028003" cy="170433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80832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Historical Background and Development of the Case Law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7" y="2286000"/>
            <a:ext cx="5897533" cy="3539067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Growth of an Idea 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case of </a:t>
            </a:r>
            <a:r>
              <a:rPr lang="en-US" sz="17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Stauder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Mr. </a:t>
            </a:r>
            <a:r>
              <a:rPr lang="en-US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Stauder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attacked a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European Commission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decision which made the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distribution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butter at reduced prices conditional upon the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identification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recipient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claimed that having to be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identified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name breached his right to dignity as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ected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the German Constitution.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German court referred a question to the Court of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Justice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assess the validity of the Commission’s decision</a:t>
            </a:r>
            <a:endParaRPr lang="en-US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941" y="3158941"/>
            <a:ext cx="1933575" cy="23622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06826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Historical Background and Development of the Case Law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7" y="2286000"/>
            <a:ext cx="5897533" cy="353906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Growth of an Idea 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Having examined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language versions of the Commission’s decision, the Court of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Justice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found that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identification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name was not required by the Community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act</a:t>
            </a:r>
            <a:endParaRPr lang="en-US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Court considered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fundamental rights unwritten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general principles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applicable to the acts of the 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EEC’s institutions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5915" y="3618928"/>
            <a:ext cx="2804917" cy="178042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660972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Historical Background and Development of the Case Law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7" y="2286000"/>
            <a:ext cx="5897533" cy="3539067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Growth of an Idea 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subsequent case law the Court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clarified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in deciding which fundamental rights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formed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 of the general principles of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EEC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law it would draw inspiration from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constitutional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traditions common to the Member States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from international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treaties 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protection of human rights to which Member States were signatory or had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collabo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ated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those, the most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significant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without doubt the ECHR</a:t>
            </a:r>
            <a:endParaRPr lang="en-US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8002" y="3378143"/>
            <a:ext cx="2700744" cy="203337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929796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II. From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1977 Declaration to the Treaty of Lisbon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7" y="2286000"/>
            <a:ext cx="5897533" cy="353906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Response of the Political Institutions 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is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surprising then that the developments in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case law of the Court met with the approval of the political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institutions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endParaRPr lang="en-US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6058" y="3510023"/>
            <a:ext cx="2619375" cy="17430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512354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II. From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1977 Declaration to the Treaty of Lisbon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7" y="2286000"/>
            <a:ext cx="5897533" cy="353906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Response of the Political Institutions 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1977, just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eight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years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after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ruling in </a:t>
            </a:r>
            <a:r>
              <a:rPr lang="en-US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Stauder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once the case law was ‘settled’, the European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Parliament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the Council, and the Commission issued a joint declaration to the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effect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they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considered themselves bound by fundamental rights as general principles of (then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EEC law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8002" y="3378143"/>
            <a:ext cx="2700744" cy="203337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306010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WELCOME TO THE COURSE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2286000"/>
            <a:ext cx="6896813" cy="3539067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9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Instructor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 Ioannis Konstantinidis, Assistant Professor of International Law, College of Law, Qatar University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Ph.D. – Sorbonne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Law School/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Université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Paris 1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Panthéon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-Sorbonne, France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LL.M. – Sorbonne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Law School/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Université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Paris 1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Panthéon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-Sorbonne, France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M.A. –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Institut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d’Etudes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Politiques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Paris/Sciences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Po, France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National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Kapodistrian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University of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Athens, Greece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5197" y="3361753"/>
            <a:ext cx="1885950" cy="22193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4199541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II. From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1977 Declaration to the Treaty of Lisbon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7" y="2286000"/>
            <a:ext cx="5897533" cy="3539067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Response of the Political Institutions 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After that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every Treaty revision strengthened the protection of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fundamental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rights in the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endParaRPr lang="en-US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particular, following the expansion of 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EU’s competences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the field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asylum, immigration, and criminal law, the protection of fundamental rights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EU became of paramount importance for many of the Member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States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2469" y="3652760"/>
            <a:ext cx="3022358" cy="170007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201611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II. From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1977 Declaration to the Treaty of Lisbon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7" y="2286000"/>
            <a:ext cx="5897533" cy="3539067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Response of the Political Institutions 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pro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ess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codification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Court’s case law, and the ongoing attention to fundamental 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rights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culminated in 2000 with the 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drafting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Charter of Fundamental Rights of the 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EU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Whilst at 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first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Charter was ‘merely’ proclaimed by the three 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political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Institutions, almost mirroring the 1977 Declaration, the Lisbon Treaty subsequently 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gave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the same legal value as the Treaties themselves (Article 6(1) 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TEU)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Furthermore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we shall see in more detail later, the debate as to whether the Union should become 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party to the ECHR has 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finally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received a positive answer and Article 6(2) TEU provides 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not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only the competence for accession but also a legal obligation to do so</a:t>
            </a:r>
            <a:endParaRPr lang="en-US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8159" y="3405850"/>
            <a:ext cx="2920430" cy="194695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569309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II. From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1977 Declaration to the Treaty of Lisbon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7" y="2286000"/>
            <a:ext cx="5897533" cy="3539067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Response of the Political Institutions 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Article 6(3) of the TEU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“Fundamental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rights, as guaranteed by the European Convention for the Protection of Human 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Rights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Fundamental Freedoms and as they result from the constitutional traditions 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common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the Member States, shall constitute general principles of the Union’s 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law”</a:t>
            </a:r>
            <a:endParaRPr lang="en-US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endParaRPr lang="en-US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9217" y="3400335"/>
            <a:ext cx="2856216" cy="214216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686877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Concluding Remarks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7" y="2286000"/>
            <a:ext cx="5897533" cy="3539067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Treaty 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restates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centrality of fundamental rights, the ECHR, and the common constitutional 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traditions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as general principles of Union law. 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Article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6(3) therefore allows the Court of 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Justice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go beyond the rights contained in the Charter, should the need ever arise</a:t>
            </a:r>
            <a:endParaRPr lang="en-US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3758" y="3331943"/>
            <a:ext cx="2619375" cy="17430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03487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III. Concluding Remarks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7" y="2286000"/>
            <a:ext cx="5897533" cy="3539067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espect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fundamental rights, as well as the other values listed in Article 2 TEU, 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precondition for accession to the EU, 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relevant for participation in the 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 this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reason, Article 7 TEU provides for a procedure to police and react to the risk of 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serious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breaches of those values. In a case in which the Council determines that the breach is 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serious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persistent, it can suspend certain rights, including voting rights, of the Member 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State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question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6058" y="3510023"/>
            <a:ext cx="2619375" cy="17430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4075251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Next Week: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EU Charter of Fundamental Rights</a:t>
            </a:r>
          </a:p>
        </p:txBody>
      </p:sp>
      <p:sp>
        <p:nvSpPr>
          <p:cNvPr id="13" name="Content Placeholder 1"/>
          <p:cNvSpPr txBox="1">
            <a:spLocks/>
          </p:cNvSpPr>
          <p:nvPr/>
        </p:nvSpPr>
        <p:spPr>
          <a:xfrm>
            <a:off x="1319283" y="2885053"/>
            <a:ext cx="9155806" cy="349259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ct val="150000"/>
              </a:lnSpc>
              <a:buFont typeface="Wingdings 3" pitchFamily="18" charset="2"/>
              <a:buBlip>
                <a:blip r:embed="rId4"/>
              </a:buBlip>
            </a:pP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­</a:t>
            </a:r>
            <a:r>
              <a:rPr lang="en-US" sz="17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Readings</a:t>
            </a:r>
          </a:p>
          <a:p>
            <a:pPr lvl="1">
              <a:lnSpc>
                <a:spcPct val="150000"/>
              </a:lnSpc>
              <a:buFont typeface="Wingdings 3" pitchFamily="18" charset="2"/>
              <a:buBlip>
                <a:blip r:embed="rId4"/>
              </a:buBlip>
            </a:pPr>
            <a:endParaRPr lang="en-US" sz="17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8016" lvl="1" indent="0">
              <a:lnSpc>
                <a:spcPct val="150000"/>
              </a:lnSpc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 the course syllabus</a:t>
            </a:r>
          </a:p>
        </p:txBody>
      </p:sp>
    </p:spTree>
    <p:extLst>
      <p:ext uri="{BB962C8B-B14F-4D97-AF65-F5344CB8AC3E}">
        <p14:creationId xmlns:p14="http://schemas.microsoft.com/office/powerpoint/2010/main" val="395867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Questions?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89373" y="5054885"/>
            <a:ext cx="2802133" cy="754800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3517" y="5849108"/>
            <a:ext cx="2585714" cy="720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0828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WELCOME TO THE COURSE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9" y="2286000"/>
            <a:ext cx="5885958" cy="353906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Contact Details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Email: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ikonstantinidis@qu.edu.qa</a:t>
            </a:r>
            <a:endParaRPr lang="en-US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Office: College of Law Building I09,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Office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B335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Office Hours (</a:t>
            </a:r>
            <a:r>
              <a:rPr lang="en-US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via Blackboard Collaborate)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Monday, 11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:30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 – 12:30 PM</a:t>
            </a:r>
            <a:endParaRPr lang="en-US" sz="17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0961" y="3158941"/>
            <a:ext cx="2589872" cy="18330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910524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WELCOME TO THE COURSE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2286000"/>
            <a:ext cx="9450961" cy="353906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Course Information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Class Days: Sunday/Tuesday/Thursday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Class Time: 8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:00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9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:00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7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Classes will be held online via Blackboard Collaborate</a:t>
            </a:r>
            <a:endParaRPr lang="en-US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17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0405" y="2711366"/>
            <a:ext cx="3419856" cy="242011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947130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Students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9" y="2286000"/>
            <a:ext cx="6066220" cy="3539067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9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Students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50000"/>
              </a:lnSpc>
              <a:buBlip>
                <a:blip r:embed="rId4"/>
              </a:buBlip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is your background?</a:t>
            </a:r>
          </a:p>
          <a:p>
            <a:pPr marL="128016" lvl="1" indent="0" algn="just">
              <a:lnSpc>
                <a:spcPct val="150000"/>
              </a:lnSpc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50000"/>
              </a:lnSpc>
              <a:buBlip>
                <a:blip r:embed="rId4"/>
              </a:buBlip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Why did you choose this course?</a:t>
            </a:r>
          </a:p>
          <a:p>
            <a:pPr marL="128016" lvl="1" indent="0" algn="just">
              <a:lnSpc>
                <a:spcPct val="150000"/>
              </a:lnSpc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50000"/>
              </a:lnSpc>
              <a:buBlip>
                <a:blip r:embed="rId4"/>
              </a:buBlip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are your expectations for this course?</a:t>
            </a:r>
            <a:endParaRPr lang="en-US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lnSpc>
                <a:spcPct val="150000"/>
              </a:lnSpc>
              <a:buNone/>
            </a:pPr>
            <a:endParaRPr lang="en-US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17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4111" y="3453423"/>
            <a:ext cx="4314997" cy="175796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696102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Course 2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The Evolution of the European Union Law in the Field of Human Rights –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Week 4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2286000"/>
            <a:ext cx="9300489" cy="398747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I. Historical Background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Development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Case Law 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II. From the 1977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Declaration to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Treaty of Lisbon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endParaRPr 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III. Concluding Remarks 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8016" lvl="1" indent="0">
              <a:lnSpc>
                <a:spcPct val="150000"/>
              </a:lnSpc>
              <a:buNone/>
            </a:pPr>
            <a:endParaRPr lang="en-US" sz="13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lnSpc>
                <a:spcPct val="150000"/>
              </a:lnSpc>
              <a:buNone/>
            </a:pPr>
            <a:endParaRPr lang="en-US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17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2933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Week 4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19283" y="2885053"/>
            <a:ext cx="6308433" cy="3492598"/>
          </a:xfrm>
        </p:spPr>
        <p:txBody>
          <a:bodyPr>
            <a:normAutofit/>
          </a:bodyPr>
          <a:lstStyle/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Have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developed an advanced understanding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the emergence of the European Union's commitment to human rights</a:t>
            </a:r>
            <a:endParaRPr lang="en-US" sz="17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06682" y="2235611"/>
            <a:ext cx="9417935" cy="498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Learning </a:t>
            </a: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Outcomes: On completion of this </a:t>
            </a: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week, </a:t>
            </a: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students should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7716" y="3493608"/>
            <a:ext cx="246697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072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254000"/>
            <a:ext cx="11684000" cy="635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3865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I. Historical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Background and Development of the Case Law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9" y="2286001"/>
            <a:ext cx="9021304" cy="73756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Blip>
                <a:blip r:embed="rId5"/>
              </a:buBlip>
            </a:pPr>
            <a:r>
              <a:rPr lang="en-US" sz="25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European Union (EU) and Human Rights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lnSpc>
                <a:spcPct val="150000"/>
              </a:lnSpc>
              <a:buNone/>
            </a:pPr>
            <a:endParaRPr lang="en-US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17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WBF94joEAyA"/>
          <p:cNvPicPr>
            <a:picLocks noRot="1" noChangeAspect="1"/>
          </p:cNvPicPr>
          <p:nvPr>
            <a:videoFile r:link="rId1"/>
          </p:nvPr>
        </p:nvPicPr>
        <p:blipFill>
          <a:blip r:embed="rId9"/>
          <a:stretch>
            <a:fillRect/>
          </a:stretch>
        </p:blipFill>
        <p:spPr>
          <a:xfrm>
            <a:off x="2629119" y="3023563"/>
            <a:ext cx="6240980" cy="3510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0265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7e3e8086-0536-41ee-a79a-3dce340d2f76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1B8B0ECDBA3C64CA17A0EDA1F583A22" ma:contentTypeVersion="10" ma:contentTypeDescription="Create a new document." ma:contentTypeScope="" ma:versionID="7d8cd048ccc8525b498775d87f95a921">
  <xsd:schema xmlns:xsd="http://www.w3.org/2001/XMLSchema" xmlns:xs="http://www.w3.org/2001/XMLSchema" xmlns:p="http://schemas.microsoft.com/office/2006/metadata/properties" xmlns:ns2="4595ca7b-3a15-4971-af5f-cadc29c03e04" targetNamespace="http://schemas.microsoft.com/office/2006/metadata/properties" ma:root="true" ma:fieldsID="91704bcc1b3d810af0b8b673c3023ee6" ns2:_="">
    <xsd:import namespace="4595ca7b-3a15-4971-af5f-cadc29c03e0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95ca7b-3a15-4971-af5f-cadc29c03e04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4595ca7b-3a15-4971-af5f-cadc29c03e04">QPT3VHF6MKWP-83287781-39047</_dlc_DocId>
    <_dlc_DocIdUrl xmlns="4595ca7b-3a15-4971-af5f-cadc29c03e04">
      <Url>https://www.qu.edu.qa/_layouts/15/DocIdRedir.aspx?ID=QPT3VHF6MKWP-83287781-39047</Url>
      <Description>QPT3VHF6MKWP-83287781-39047</Description>
    </_dlc_DocIdUrl>
  </documentManagement>
</p:properties>
</file>

<file path=customXml/itemProps1.xml><?xml version="1.0" encoding="utf-8"?>
<ds:datastoreItem xmlns:ds="http://schemas.openxmlformats.org/officeDocument/2006/customXml" ds:itemID="{A8FD98C4-9BCB-48B8-BEC3-87D6F78DCA8E}"/>
</file>

<file path=customXml/itemProps2.xml><?xml version="1.0" encoding="utf-8"?>
<ds:datastoreItem xmlns:ds="http://schemas.openxmlformats.org/officeDocument/2006/customXml" ds:itemID="{54274C1A-964A-4767-BBD8-971B6B5FB0B7}"/>
</file>

<file path=customXml/itemProps3.xml><?xml version="1.0" encoding="utf-8"?>
<ds:datastoreItem xmlns:ds="http://schemas.openxmlformats.org/officeDocument/2006/customXml" ds:itemID="{7E00A572-FD59-4EDE-8895-5DEE3883B62F}"/>
</file>

<file path=customXml/itemProps4.xml><?xml version="1.0" encoding="utf-8"?>
<ds:datastoreItem xmlns:ds="http://schemas.openxmlformats.org/officeDocument/2006/customXml" ds:itemID="{561BDA28-E082-4F69-9419-6C0221C84F76}"/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5638</TotalTime>
  <Words>1469</Words>
  <Application>Microsoft Office PowerPoint</Application>
  <PresentationFormat>Widescreen</PresentationFormat>
  <Paragraphs>141</Paragraphs>
  <Slides>26</Slides>
  <Notes>26</Notes>
  <HiddenSlides>0</HiddenSlides>
  <MMClips>1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Calibri</vt:lpstr>
      <vt:lpstr>Times New Roman</vt:lpstr>
      <vt:lpstr>Tw Cen MT</vt:lpstr>
      <vt:lpstr>Tw Cen MT Condensed</vt:lpstr>
      <vt:lpstr>Wingdings</vt:lpstr>
      <vt:lpstr>Wingdings 3</vt:lpstr>
      <vt:lpstr>Integral</vt:lpstr>
      <vt:lpstr>Jean monnet module  – Doha courses on European union law – Fall 2021 Dr. Ioannis Konstantinidis</vt:lpstr>
      <vt:lpstr>WELCOME TO THE COURSE</vt:lpstr>
      <vt:lpstr>WELCOME TO THE COURSE</vt:lpstr>
      <vt:lpstr>WELCOME TO THE COURSE</vt:lpstr>
      <vt:lpstr>Students</vt:lpstr>
      <vt:lpstr>Course 2: The Evolution of the European Union Law in the Field of Human Rights – Week 4</vt:lpstr>
      <vt:lpstr>Week 4</vt:lpstr>
      <vt:lpstr>PowerPoint Presentation</vt:lpstr>
      <vt:lpstr>I. Historical Background and Development of the Case Law </vt:lpstr>
      <vt:lpstr>I. Historical Background and Development of the Case Law </vt:lpstr>
      <vt:lpstr>I. Historical Background and Development of the Case Law </vt:lpstr>
      <vt:lpstr>I. Historical Background and Development of the Case Law </vt:lpstr>
      <vt:lpstr>I. Historical Background and Development of the Case Law </vt:lpstr>
      <vt:lpstr>I. Historical Background and Development of the Case Law </vt:lpstr>
      <vt:lpstr>I. Historical Background and Development of the Case Law </vt:lpstr>
      <vt:lpstr>I. Historical Background and Development of the Case Law </vt:lpstr>
      <vt:lpstr>I. Historical Background and Development of the Case Law </vt:lpstr>
      <vt:lpstr>II. From the 1977 Declaration to the Treaty of Lisbon</vt:lpstr>
      <vt:lpstr>II. From the 1977 Declaration to the Treaty of Lisbon</vt:lpstr>
      <vt:lpstr>II. From the 1977 Declaration to the Treaty of Lisbon</vt:lpstr>
      <vt:lpstr>II. From the 1977 Declaration to the Treaty of Lisbon</vt:lpstr>
      <vt:lpstr>II. From the 1977 Declaration to the Treaty of Lisbon</vt:lpstr>
      <vt:lpstr>III. Concluding Remarks </vt:lpstr>
      <vt:lpstr>III. Concluding Remarks </vt:lpstr>
      <vt:lpstr>Next Week: The EU Charter of Fundamental Rights</vt:lpstr>
      <vt:lpstr>Questions?</vt:lpstr>
    </vt:vector>
  </TitlesOfParts>
  <Company>Qatar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تحريك الرقابة أمام المحكمة الدستورية عن طريق الدفع من الأفراد</dc:title>
  <dc:creator>Fatma Mansour M A Almesleh</dc:creator>
  <cp:lastModifiedBy>Ioannis Konstantinidis</cp:lastModifiedBy>
  <cp:revision>186</cp:revision>
  <dcterms:created xsi:type="dcterms:W3CDTF">2015-10-18T15:36:54Z</dcterms:created>
  <dcterms:modified xsi:type="dcterms:W3CDTF">2021-09-28T16:41:12Z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0x01010071B8B0ECDBA3C64CA17A0EDA1F583A22</vt:lpwstr>
  </property>
  <property fmtid="{D5CDD505-2E9C-101B-9397-08002B2CF9AE}" pid="3" name="_dlc_DocIdItemGuid">
    <vt:lpwstr>52963873-db82-41d4-848b-881c53520ebb</vt:lpwstr>
  </property>
</Properties>
</file>