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9E87"/>
    <a:srgbClr val="FFFF66"/>
    <a:srgbClr val="00FFCC"/>
    <a:srgbClr val="FF9900"/>
    <a:srgbClr val="CC3300"/>
    <a:srgbClr val="124F74"/>
    <a:srgbClr val="CC00CC"/>
    <a:srgbClr val="C2C2C2"/>
    <a:srgbClr val="FBFBFB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20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756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09BE-D1E8-4B51-8BC8-6365D1178AC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9B924-BF74-4B8C-8905-DFBA9EDA7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738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09BE-D1E8-4B51-8BC8-6365D1178AC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9B924-BF74-4B8C-8905-DFBA9EDA7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667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09BE-D1E8-4B51-8BC8-6365D1178AC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9B924-BF74-4B8C-8905-DFBA9EDA7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73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09BE-D1E8-4B51-8BC8-6365D1178AC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9B924-BF74-4B8C-8905-DFBA9EDA7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653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09BE-D1E8-4B51-8BC8-6365D1178AC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9B924-BF74-4B8C-8905-DFBA9EDA7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64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09BE-D1E8-4B51-8BC8-6365D1178AC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9B924-BF74-4B8C-8905-DFBA9EDA7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813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09BE-D1E8-4B51-8BC8-6365D1178AC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9B924-BF74-4B8C-8905-DFBA9EDA7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811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09BE-D1E8-4B51-8BC8-6365D1178AC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9B924-BF74-4B8C-8905-DFBA9EDA7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577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09BE-D1E8-4B51-8BC8-6365D1178AC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9B924-BF74-4B8C-8905-DFBA9EDA7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847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09BE-D1E8-4B51-8BC8-6365D1178AC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9B924-BF74-4B8C-8905-DFBA9EDA7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318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09BE-D1E8-4B51-8BC8-6365D1178AC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9B924-BF74-4B8C-8905-DFBA9EDA7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231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D09BE-D1E8-4B51-8BC8-6365D1178AC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9B924-BF74-4B8C-8905-DFBA9EDA7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91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D5B75D8-FEAF-47DD-AF45-DB4665E292BB}"/>
              </a:ext>
            </a:extLst>
          </p:cNvPr>
          <p:cNvSpPr/>
          <p:nvPr/>
        </p:nvSpPr>
        <p:spPr>
          <a:xfrm>
            <a:off x="326498" y="752831"/>
            <a:ext cx="4037428" cy="5711483"/>
          </a:xfrm>
          <a:prstGeom prst="roundRect">
            <a:avLst>
              <a:gd name="adj" fmla="val 5866"/>
            </a:avLst>
          </a:prstGeom>
          <a:solidFill>
            <a:schemeClr val="bg1"/>
          </a:solidFill>
          <a:ln w="28575">
            <a:solidFill>
              <a:srgbClr val="129E87"/>
            </a:solidFill>
          </a:ln>
          <a:effectLst>
            <a:outerShdw blurRad="152400" dist="1778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E3D56531-DEBF-452E-8E2E-3CF5FE9F7262}"/>
              </a:ext>
            </a:extLst>
          </p:cNvPr>
          <p:cNvGrpSpPr/>
          <p:nvPr/>
        </p:nvGrpSpPr>
        <p:grpSpPr>
          <a:xfrm>
            <a:off x="571162" y="1360366"/>
            <a:ext cx="3600326" cy="4753500"/>
            <a:chOff x="1239075" y="1644995"/>
            <a:chExt cx="3701142" cy="4457982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D03D1E0-4435-45E0-A062-75CE0BD76621}"/>
                </a:ext>
              </a:extLst>
            </p:cNvPr>
            <p:cNvSpPr/>
            <p:nvPr/>
          </p:nvSpPr>
          <p:spPr>
            <a:xfrm>
              <a:off x="1239075" y="1644995"/>
              <a:ext cx="3701142" cy="445798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Graphic 21">
              <a:extLst>
                <a:ext uri="{FF2B5EF4-FFF2-40B4-BE49-F238E27FC236}">
                  <a16:creationId xmlns:a16="http://schemas.microsoft.com/office/drawing/2014/main" id="{1CB0378A-2781-475B-BBAA-07A582BB342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9928" y="3126495"/>
              <a:ext cx="2338870" cy="1494982"/>
            </a:xfrm>
            <a:prstGeom prst="rect">
              <a:avLst/>
            </a:prstGeom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29E3C76-C579-495F-AA2D-6DCE36A2613C}"/>
                </a:ext>
              </a:extLst>
            </p:cNvPr>
            <p:cNvSpPr txBox="1"/>
            <p:nvPr/>
          </p:nvSpPr>
          <p:spPr>
            <a:xfrm>
              <a:off x="1330540" y="2126053"/>
              <a:ext cx="3609677" cy="10002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Microbiological </a:t>
              </a:r>
              <a:r>
                <a:rPr lang="en-US" b="1" dirty="0"/>
                <a:t>monitoring system for SPF rodent </a:t>
              </a:r>
              <a:r>
                <a:rPr lang="en-US" b="1" dirty="0" smtClean="0"/>
                <a:t>facility</a:t>
              </a:r>
            </a:p>
            <a:p>
              <a:pPr algn="ctr"/>
              <a:endParaRPr lang="en-US" sz="900" b="1" dirty="0" smtClean="0"/>
            </a:p>
            <a:p>
              <a:pPr algn="ctr"/>
              <a:r>
                <a:rPr lang="en-US" sz="1400" b="1" i="1" dirty="0" smtClean="0">
                  <a:solidFill>
                    <a:srgbClr val="FF0000"/>
                  </a:solidFill>
                </a:rPr>
                <a:t>(7</a:t>
              </a:r>
              <a:r>
                <a:rPr lang="en-US" sz="1400" b="1" i="1" baseline="30000" dirty="0" smtClean="0">
                  <a:solidFill>
                    <a:srgbClr val="FF0000"/>
                  </a:solidFill>
                </a:rPr>
                <a:t>th</a:t>
              </a:r>
              <a:r>
                <a:rPr lang="en-US" sz="1400" b="1" i="1" dirty="0" smtClean="0">
                  <a:solidFill>
                    <a:srgbClr val="FF0000"/>
                  </a:solidFill>
                </a:rPr>
                <a:t> June to 25</a:t>
              </a:r>
              <a:r>
                <a:rPr lang="en-US" sz="1400" b="1" i="1" baseline="30000" dirty="0" smtClean="0">
                  <a:solidFill>
                    <a:srgbClr val="FF0000"/>
                  </a:solidFill>
                </a:rPr>
                <a:t>th</a:t>
              </a:r>
              <a:r>
                <a:rPr lang="en-US" sz="14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1400" b="1" i="1" dirty="0">
                  <a:solidFill>
                    <a:srgbClr val="FF0000"/>
                  </a:solidFill>
                </a:rPr>
                <a:t>J</a:t>
              </a:r>
              <a:r>
                <a:rPr lang="en-US" sz="1400" b="1" i="1" dirty="0" smtClean="0">
                  <a:solidFill>
                    <a:srgbClr val="FF0000"/>
                  </a:solidFill>
                </a:rPr>
                <a:t>une 2020)</a:t>
              </a:r>
              <a:endParaRPr lang="en-US" sz="1400" dirty="0">
                <a:solidFill>
                  <a:srgbClr val="FF0000"/>
                </a:solidFill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4598D942-99E1-4AA1-A791-93AC54FAC3DD}"/>
                </a:ext>
              </a:extLst>
            </p:cNvPr>
            <p:cNvSpPr txBox="1"/>
            <p:nvPr/>
          </p:nvSpPr>
          <p:spPr>
            <a:xfrm>
              <a:off x="1330540" y="4671983"/>
              <a:ext cx="357650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/>
                <a:t>Laboratory Animal research Centre</a:t>
              </a:r>
            </a:p>
            <a:p>
              <a:pPr algn="ctr"/>
              <a:r>
                <a:rPr lang="en-US" sz="1600" b="1" dirty="0" smtClean="0"/>
                <a:t>Research complex – H10 – Zone 8</a:t>
              </a:r>
            </a:p>
            <a:p>
              <a:pPr algn="ctr"/>
              <a:r>
                <a:rPr lang="en-US" sz="1600" b="1" dirty="0" smtClean="0"/>
                <a:t>Qatar University</a:t>
              </a:r>
              <a:endParaRPr lang="en-US" sz="1600" b="1" dirty="0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6EF05119-6E16-4D16-9AAE-C4AE2A2AF25E}"/>
              </a:ext>
            </a:extLst>
          </p:cNvPr>
          <p:cNvGrpSpPr/>
          <p:nvPr/>
        </p:nvGrpSpPr>
        <p:grpSpPr>
          <a:xfrm>
            <a:off x="4406095" y="553644"/>
            <a:ext cx="2336134" cy="6109856"/>
            <a:chOff x="4872882" y="574535"/>
            <a:chExt cx="2336134" cy="6109856"/>
          </a:xfrm>
          <a:solidFill>
            <a:schemeClr val="bg1"/>
          </a:solidFill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7568C9-A5DE-45FC-8763-7543783A9D1F}"/>
                </a:ext>
              </a:extLst>
            </p:cNvPr>
            <p:cNvSpPr/>
            <p:nvPr/>
          </p:nvSpPr>
          <p:spPr>
            <a:xfrm flipH="1" flipV="1">
              <a:off x="4872882" y="574535"/>
              <a:ext cx="2336134" cy="6109856"/>
            </a:xfrm>
            <a:custGeom>
              <a:avLst/>
              <a:gdLst>
                <a:gd name="connsiteX0" fmla="*/ 0 w 3004458"/>
                <a:gd name="connsiteY0" fmla="*/ 6704035 h 6704035"/>
                <a:gd name="connsiteX1" fmla="*/ 0 w 3004458"/>
                <a:gd name="connsiteY1" fmla="*/ 5786398 h 6704035"/>
                <a:gd name="connsiteX2" fmla="*/ 0 w 3004458"/>
                <a:gd name="connsiteY2" fmla="*/ 917637 h 6704035"/>
                <a:gd name="connsiteX3" fmla="*/ 0 w 3004458"/>
                <a:gd name="connsiteY3" fmla="*/ 902341 h 6704035"/>
                <a:gd name="connsiteX4" fmla="*/ 0 w 3004458"/>
                <a:gd name="connsiteY4" fmla="*/ 0 h 6704035"/>
                <a:gd name="connsiteX5" fmla="*/ 2954377 w 3004458"/>
                <a:gd name="connsiteY5" fmla="*/ 902341 h 6704035"/>
                <a:gd name="connsiteX6" fmla="*/ 3004458 w 3004458"/>
                <a:gd name="connsiteY6" fmla="*/ 902341 h 6704035"/>
                <a:gd name="connsiteX7" fmla="*/ 3004458 w 3004458"/>
                <a:gd name="connsiteY7" fmla="*/ 917637 h 6704035"/>
                <a:gd name="connsiteX8" fmla="*/ 3004458 w 3004458"/>
                <a:gd name="connsiteY8" fmla="*/ 5786398 h 6704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4458" h="6704035">
                  <a:moveTo>
                    <a:pt x="0" y="6704035"/>
                  </a:moveTo>
                  <a:lnTo>
                    <a:pt x="0" y="5786398"/>
                  </a:lnTo>
                  <a:lnTo>
                    <a:pt x="0" y="917637"/>
                  </a:lnTo>
                  <a:lnTo>
                    <a:pt x="0" y="902341"/>
                  </a:lnTo>
                  <a:lnTo>
                    <a:pt x="0" y="0"/>
                  </a:lnTo>
                  <a:lnTo>
                    <a:pt x="2954377" y="902341"/>
                  </a:lnTo>
                  <a:lnTo>
                    <a:pt x="3004458" y="902341"/>
                  </a:lnTo>
                  <a:lnTo>
                    <a:pt x="3004458" y="917637"/>
                  </a:lnTo>
                  <a:lnTo>
                    <a:pt x="3004458" y="5786398"/>
                  </a:lnTo>
                  <a:close/>
                </a:path>
              </a:pathLst>
            </a:custGeom>
            <a:grpFill/>
            <a:ln w="28575">
              <a:solidFill>
                <a:srgbClr val="129E8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29" name="Graphic 28">
              <a:extLst>
                <a:ext uri="{FF2B5EF4-FFF2-40B4-BE49-F238E27FC236}">
                  <a16:creationId xmlns:a16="http://schemas.microsoft.com/office/drawing/2014/main" id="{2E5D4FED-A306-4582-9223-4050F01C6FC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17786" y="1195841"/>
              <a:ext cx="1370870" cy="1337546"/>
            </a:xfrm>
            <a:prstGeom prst="ellipse">
              <a:avLst/>
            </a:prstGeom>
            <a:grpFill/>
            <a:ln w="28575">
              <a:solidFill>
                <a:srgbClr val="129E87"/>
              </a:solidFill>
            </a:ln>
            <a:effectLst>
              <a:softEdge rad="12700"/>
            </a:effectLst>
          </p:spPr>
        </p:pic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4D8405D-94AE-4783-958F-8377DAFA6832}"/>
                </a:ext>
              </a:extLst>
            </p:cNvPr>
            <p:cNvSpPr txBox="1"/>
            <p:nvPr/>
          </p:nvSpPr>
          <p:spPr>
            <a:xfrm>
              <a:off x="4990169" y="2596538"/>
              <a:ext cx="2084193" cy="2227778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rgbClr val="129E87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/>
                <a:t>Session 1: LARC Laboratories Overview</a:t>
              </a:r>
              <a:endParaRPr lang="en-US" sz="1400" b="1" dirty="0"/>
            </a:p>
            <a:p>
              <a:endParaRPr lang="en-US" sz="1400" b="1" dirty="0"/>
            </a:p>
            <a:p>
              <a:r>
                <a:rPr lang="en-US" sz="1400" b="1" dirty="0" smtClean="0"/>
                <a:t>Session 2: Good Lab Practice</a:t>
              </a:r>
              <a:endParaRPr lang="en-US" sz="1400" b="1" dirty="0"/>
            </a:p>
            <a:p>
              <a:endParaRPr lang="en-US" sz="1400" b="1" dirty="0"/>
            </a:p>
            <a:p>
              <a:r>
                <a:rPr lang="en-US" sz="1400" b="1" dirty="0" smtClean="0"/>
                <a:t>Session3: Vivarium Environmental Monitoring </a:t>
              </a:r>
              <a:endParaRPr lang="en-US" sz="1400" b="1" dirty="0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BAE522E8-96A8-4BAE-AE8B-5187E8E15D66}"/>
                </a:ext>
              </a:extLst>
            </p:cNvPr>
            <p:cNvSpPr txBox="1"/>
            <p:nvPr/>
          </p:nvSpPr>
          <p:spPr>
            <a:xfrm>
              <a:off x="4975719" y="5035061"/>
              <a:ext cx="2120070" cy="715089"/>
            </a:xfrm>
            <a:prstGeom prst="roundRect">
              <a:avLst/>
            </a:prstGeom>
            <a:solidFill>
              <a:srgbClr val="129E87"/>
            </a:solidFill>
            <a:ln w="28575">
              <a:solidFill>
                <a:srgbClr val="129E87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WEEK 01 -   </a:t>
              </a:r>
            </a:p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 7</a:t>
              </a:r>
              <a:r>
                <a:rPr lang="en-US" b="1" baseline="30000" dirty="0" smtClean="0">
                  <a:solidFill>
                    <a:schemeClr val="bg1"/>
                  </a:solidFill>
                </a:rPr>
                <a:t>th</a:t>
              </a:r>
              <a:r>
                <a:rPr lang="en-US" b="1" dirty="0" smtClean="0">
                  <a:solidFill>
                    <a:schemeClr val="bg1"/>
                  </a:solidFill>
                </a:rPr>
                <a:t> -11</a:t>
              </a:r>
              <a:r>
                <a:rPr lang="en-US" b="1" baseline="30000" dirty="0" smtClean="0">
                  <a:solidFill>
                    <a:schemeClr val="bg1"/>
                  </a:solidFill>
                </a:rPr>
                <a:t>th</a:t>
              </a:r>
              <a:r>
                <a:rPr lang="en-US" b="1" dirty="0" smtClean="0">
                  <a:solidFill>
                    <a:schemeClr val="bg1"/>
                  </a:solidFill>
                </a:rPr>
                <a:t> June 2020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B85DB74-C7A9-4BAF-B767-FFD71A8E94EA}"/>
              </a:ext>
            </a:extLst>
          </p:cNvPr>
          <p:cNvGrpSpPr/>
          <p:nvPr/>
        </p:nvGrpSpPr>
        <p:grpSpPr>
          <a:xfrm>
            <a:off x="6781450" y="553644"/>
            <a:ext cx="2336134" cy="6109856"/>
            <a:chOff x="7145264" y="550121"/>
            <a:chExt cx="2336134" cy="6109856"/>
          </a:xfrm>
          <a:solidFill>
            <a:srgbClr val="129E87"/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A05FC5E-AF50-46F9-95B9-604935633C83}"/>
                </a:ext>
              </a:extLst>
            </p:cNvPr>
            <p:cNvSpPr/>
            <p:nvPr/>
          </p:nvSpPr>
          <p:spPr>
            <a:xfrm flipV="1">
              <a:off x="7145264" y="550121"/>
              <a:ext cx="2336134" cy="6109856"/>
            </a:xfrm>
            <a:custGeom>
              <a:avLst/>
              <a:gdLst>
                <a:gd name="connsiteX0" fmla="*/ 0 w 3004458"/>
                <a:gd name="connsiteY0" fmla="*/ 6704035 h 6704035"/>
                <a:gd name="connsiteX1" fmla="*/ 0 w 3004458"/>
                <a:gd name="connsiteY1" fmla="*/ 5786398 h 6704035"/>
                <a:gd name="connsiteX2" fmla="*/ 0 w 3004458"/>
                <a:gd name="connsiteY2" fmla="*/ 917637 h 6704035"/>
                <a:gd name="connsiteX3" fmla="*/ 0 w 3004458"/>
                <a:gd name="connsiteY3" fmla="*/ 902341 h 6704035"/>
                <a:gd name="connsiteX4" fmla="*/ 0 w 3004458"/>
                <a:gd name="connsiteY4" fmla="*/ 0 h 6704035"/>
                <a:gd name="connsiteX5" fmla="*/ 2954377 w 3004458"/>
                <a:gd name="connsiteY5" fmla="*/ 902341 h 6704035"/>
                <a:gd name="connsiteX6" fmla="*/ 3004458 w 3004458"/>
                <a:gd name="connsiteY6" fmla="*/ 902341 h 6704035"/>
                <a:gd name="connsiteX7" fmla="*/ 3004458 w 3004458"/>
                <a:gd name="connsiteY7" fmla="*/ 917637 h 6704035"/>
                <a:gd name="connsiteX8" fmla="*/ 3004458 w 3004458"/>
                <a:gd name="connsiteY8" fmla="*/ 5786398 h 6704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4458" h="6704035">
                  <a:moveTo>
                    <a:pt x="0" y="6704035"/>
                  </a:moveTo>
                  <a:lnTo>
                    <a:pt x="0" y="5786398"/>
                  </a:lnTo>
                  <a:lnTo>
                    <a:pt x="0" y="917637"/>
                  </a:lnTo>
                  <a:lnTo>
                    <a:pt x="0" y="902341"/>
                  </a:lnTo>
                  <a:lnTo>
                    <a:pt x="0" y="0"/>
                  </a:lnTo>
                  <a:lnTo>
                    <a:pt x="2954377" y="902341"/>
                  </a:lnTo>
                  <a:lnTo>
                    <a:pt x="3004458" y="902341"/>
                  </a:lnTo>
                  <a:lnTo>
                    <a:pt x="3004458" y="917637"/>
                  </a:lnTo>
                  <a:lnTo>
                    <a:pt x="3004458" y="5786398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rgbClr val="129E8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7" name="Graphic 26">
              <a:extLst>
                <a:ext uri="{FF2B5EF4-FFF2-40B4-BE49-F238E27FC236}">
                  <a16:creationId xmlns:a16="http://schemas.microsoft.com/office/drawing/2014/main" id="{FDDC86C7-EDCC-4ACB-8FD6-3DC6116F0727}"/>
                </a:ext>
              </a:extLst>
            </p:cNvPr>
            <p:cNvPicPr preferRelativeResize="0">
              <a:picLocks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30388" y="1174678"/>
              <a:ext cx="1371600" cy="1335024"/>
            </a:xfrm>
            <a:prstGeom prst="ellipse">
              <a:avLst/>
            </a:prstGeom>
            <a:grpFill/>
            <a:ln w="28575">
              <a:solidFill>
                <a:srgbClr val="129E87"/>
              </a:solidFill>
            </a:ln>
            <a:effectLst>
              <a:softEdge rad="12700"/>
            </a:effectLst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AB7DE73E-CA36-40D0-9AD8-1960F4915D73}"/>
                </a:ext>
              </a:extLst>
            </p:cNvPr>
            <p:cNvSpPr txBox="1"/>
            <p:nvPr/>
          </p:nvSpPr>
          <p:spPr>
            <a:xfrm>
              <a:off x="7258101" y="2586174"/>
              <a:ext cx="2085837" cy="2247424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rgbClr val="129E87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/>
                <a:t>Session 1: Health Monitoring – Principle</a:t>
              </a:r>
              <a:endParaRPr lang="en-US" sz="1400" b="1" dirty="0"/>
            </a:p>
            <a:p>
              <a:endParaRPr lang="en-US" sz="1400" b="1" dirty="0"/>
            </a:p>
            <a:p>
              <a:r>
                <a:rPr lang="en-US" sz="1400" b="1" dirty="0" smtClean="0"/>
                <a:t>Session 2: Health Monitoring - Methods</a:t>
              </a:r>
              <a:endParaRPr lang="en-US" sz="1400" b="1" dirty="0"/>
            </a:p>
            <a:p>
              <a:endParaRPr lang="en-US" sz="1400" b="1" dirty="0"/>
            </a:p>
            <a:p>
              <a:r>
                <a:rPr lang="en-US" sz="1400" b="1" dirty="0" smtClean="0"/>
                <a:t>Session 3: Quality assurance – Diagnostic Labs</a:t>
              </a:r>
              <a:endParaRPr lang="en-US" sz="1400" b="1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A147F464-7FB4-4EE7-8A65-239B55219E71}"/>
                </a:ext>
              </a:extLst>
            </p:cNvPr>
            <p:cNvSpPr txBox="1"/>
            <p:nvPr/>
          </p:nvSpPr>
          <p:spPr>
            <a:xfrm>
              <a:off x="7245138" y="5013540"/>
              <a:ext cx="2142193" cy="715089"/>
            </a:xfrm>
            <a:prstGeom prst="roundRect">
              <a:avLst/>
            </a:prstGeom>
            <a:grpFill/>
            <a:ln w="28575">
              <a:solidFill>
                <a:srgbClr val="129E87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WEEK 02 -   </a:t>
              </a:r>
            </a:p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14</a:t>
              </a:r>
              <a:r>
                <a:rPr lang="en-US" b="1" baseline="30000" dirty="0" smtClean="0">
                  <a:solidFill>
                    <a:schemeClr val="bg1"/>
                  </a:solidFill>
                </a:rPr>
                <a:t>th</a:t>
              </a:r>
              <a:r>
                <a:rPr lang="en-US" b="1" dirty="0" smtClean="0">
                  <a:solidFill>
                    <a:schemeClr val="bg1"/>
                  </a:solidFill>
                </a:rPr>
                <a:t> </a:t>
              </a:r>
              <a:r>
                <a:rPr lang="en-US" b="1" dirty="0">
                  <a:solidFill>
                    <a:schemeClr val="bg1"/>
                  </a:solidFill>
                </a:rPr>
                <a:t>-</a:t>
              </a:r>
              <a:r>
                <a:rPr lang="en-US" b="1" dirty="0" smtClean="0">
                  <a:solidFill>
                    <a:schemeClr val="bg1"/>
                  </a:solidFill>
                </a:rPr>
                <a:t>18</a:t>
              </a:r>
              <a:r>
                <a:rPr lang="en-US" b="1" baseline="30000" dirty="0" smtClean="0">
                  <a:solidFill>
                    <a:schemeClr val="bg1"/>
                  </a:solidFill>
                </a:rPr>
                <a:t>th</a:t>
              </a:r>
              <a:r>
                <a:rPr lang="en-US" b="1" dirty="0" smtClean="0">
                  <a:solidFill>
                    <a:schemeClr val="bg1"/>
                  </a:solidFill>
                </a:rPr>
                <a:t> </a:t>
              </a:r>
              <a:r>
                <a:rPr lang="en-US" b="1" dirty="0">
                  <a:solidFill>
                    <a:schemeClr val="bg1"/>
                  </a:solidFill>
                </a:rPr>
                <a:t>June 2020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99FBC155-84C1-4E02-9335-7F62B2D644E4}"/>
              </a:ext>
            </a:extLst>
          </p:cNvPr>
          <p:cNvGrpSpPr/>
          <p:nvPr/>
        </p:nvGrpSpPr>
        <p:grpSpPr>
          <a:xfrm>
            <a:off x="9165619" y="553645"/>
            <a:ext cx="2336134" cy="6109856"/>
            <a:chOff x="9470903" y="550121"/>
            <a:chExt cx="2336134" cy="6109856"/>
          </a:xfrm>
          <a:solidFill>
            <a:schemeClr val="bg1"/>
          </a:solidFill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C80E3BC-EE70-451A-85BD-BE163695C46A}"/>
                </a:ext>
              </a:extLst>
            </p:cNvPr>
            <p:cNvSpPr/>
            <p:nvPr/>
          </p:nvSpPr>
          <p:spPr>
            <a:xfrm flipH="1" flipV="1">
              <a:off x="9470903" y="550121"/>
              <a:ext cx="2336134" cy="6109856"/>
            </a:xfrm>
            <a:custGeom>
              <a:avLst/>
              <a:gdLst>
                <a:gd name="connsiteX0" fmla="*/ 0 w 3004458"/>
                <a:gd name="connsiteY0" fmla="*/ 6704035 h 6704035"/>
                <a:gd name="connsiteX1" fmla="*/ 0 w 3004458"/>
                <a:gd name="connsiteY1" fmla="*/ 5786398 h 6704035"/>
                <a:gd name="connsiteX2" fmla="*/ 0 w 3004458"/>
                <a:gd name="connsiteY2" fmla="*/ 917637 h 6704035"/>
                <a:gd name="connsiteX3" fmla="*/ 0 w 3004458"/>
                <a:gd name="connsiteY3" fmla="*/ 902341 h 6704035"/>
                <a:gd name="connsiteX4" fmla="*/ 0 w 3004458"/>
                <a:gd name="connsiteY4" fmla="*/ 0 h 6704035"/>
                <a:gd name="connsiteX5" fmla="*/ 2954377 w 3004458"/>
                <a:gd name="connsiteY5" fmla="*/ 902341 h 6704035"/>
                <a:gd name="connsiteX6" fmla="*/ 3004458 w 3004458"/>
                <a:gd name="connsiteY6" fmla="*/ 902341 h 6704035"/>
                <a:gd name="connsiteX7" fmla="*/ 3004458 w 3004458"/>
                <a:gd name="connsiteY7" fmla="*/ 917637 h 6704035"/>
                <a:gd name="connsiteX8" fmla="*/ 3004458 w 3004458"/>
                <a:gd name="connsiteY8" fmla="*/ 5786398 h 6704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4458" h="6704035">
                  <a:moveTo>
                    <a:pt x="0" y="6704035"/>
                  </a:moveTo>
                  <a:lnTo>
                    <a:pt x="0" y="5786398"/>
                  </a:lnTo>
                  <a:lnTo>
                    <a:pt x="0" y="917637"/>
                  </a:lnTo>
                  <a:lnTo>
                    <a:pt x="0" y="902341"/>
                  </a:lnTo>
                  <a:lnTo>
                    <a:pt x="0" y="0"/>
                  </a:lnTo>
                  <a:lnTo>
                    <a:pt x="2954377" y="902341"/>
                  </a:lnTo>
                  <a:lnTo>
                    <a:pt x="3004458" y="902341"/>
                  </a:lnTo>
                  <a:lnTo>
                    <a:pt x="3004458" y="917637"/>
                  </a:lnTo>
                  <a:lnTo>
                    <a:pt x="3004458" y="5786398"/>
                  </a:lnTo>
                  <a:close/>
                </a:path>
              </a:pathLst>
            </a:custGeom>
            <a:grpFill/>
            <a:ln w="28575">
              <a:solidFill>
                <a:srgbClr val="129E8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5" name="Graphic 24">
              <a:extLst>
                <a:ext uri="{FF2B5EF4-FFF2-40B4-BE49-F238E27FC236}">
                  <a16:creationId xmlns:a16="http://schemas.microsoft.com/office/drawing/2014/main" id="{CFC5A6BF-DBF2-498B-B3F0-6D2B3DD3103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17733" y="1143265"/>
              <a:ext cx="1371600" cy="1405567"/>
            </a:xfrm>
            <a:prstGeom prst="ellipse">
              <a:avLst/>
            </a:prstGeom>
            <a:grpFill/>
            <a:ln w="28575">
              <a:solidFill>
                <a:srgbClr val="129E87"/>
              </a:solidFill>
            </a:ln>
            <a:effectLst>
              <a:softEdge rad="12700"/>
            </a:effectLst>
          </p:spPr>
        </p:pic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7E6E46F5-760C-472C-ACDC-C29A2F5B9307}"/>
                </a:ext>
              </a:extLst>
            </p:cNvPr>
            <p:cNvSpPr txBox="1"/>
            <p:nvPr/>
          </p:nvSpPr>
          <p:spPr>
            <a:xfrm>
              <a:off x="9594216" y="2676881"/>
              <a:ext cx="2061503" cy="2009061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rgbClr val="129E87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/>
                <a:t>Session 1: Risk Management</a:t>
              </a:r>
              <a:endParaRPr lang="en-US" sz="1400" b="1" dirty="0"/>
            </a:p>
            <a:p>
              <a:pPr marL="342900" indent="-342900">
                <a:buFont typeface="+mj-lt"/>
                <a:buAutoNum type="arabicPeriod"/>
              </a:pPr>
              <a:endParaRPr lang="en-US" sz="1400" b="1" dirty="0"/>
            </a:p>
            <a:p>
              <a:r>
                <a:rPr lang="en-US" sz="1400" b="1" dirty="0" smtClean="0"/>
                <a:t>Session 2: Waste Management</a:t>
              </a:r>
            </a:p>
            <a:p>
              <a:endParaRPr lang="en-US" sz="1400" b="1" dirty="0"/>
            </a:p>
            <a:p>
              <a:r>
                <a:rPr lang="en-US" sz="1400" b="1" dirty="0" smtClean="0"/>
                <a:t>Final Presentation</a:t>
              </a:r>
              <a:endParaRPr lang="en-US" sz="1400" b="1" dirty="0"/>
            </a:p>
            <a:p>
              <a:endParaRPr lang="en-US" sz="1400" b="1" dirty="0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B41C74D1-BE6E-4D55-BF75-E75F919F7AB5}"/>
                </a:ext>
              </a:extLst>
            </p:cNvPr>
            <p:cNvSpPr txBox="1"/>
            <p:nvPr/>
          </p:nvSpPr>
          <p:spPr>
            <a:xfrm>
              <a:off x="9567874" y="4975033"/>
              <a:ext cx="2142193" cy="715089"/>
            </a:xfrm>
            <a:prstGeom prst="roundRect">
              <a:avLst/>
            </a:prstGeom>
            <a:solidFill>
              <a:srgbClr val="129E87"/>
            </a:solidFill>
            <a:ln w="28575">
              <a:solidFill>
                <a:srgbClr val="129E87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WEEK 03 – </a:t>
              </a:r>
              <a:endParaRPr lang="en-US" b="1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US" b="1" smtClean="0">
                  <a:solidFill>
                    <a:schemeClr val="bg1"/>
                  </a:solidFill>
                </a:rPr>
                <a:t>21</a:t>
              </a:r>
              <a:r>
                <a:rPr lang="en-US" b="1" baseline="30000" smtClean="0">
                  <a:solidFill>
                    <a:schemeClr val="bg1"/>
                  </a:solidFill>
                </a:rPr>
                <a:t>st </a:t>
              </a:r>
              <a:r>
                <a:rPr lang="en-US" b="1" smtClean="0">
                  <a:solidFill>
                    <a:schemeClr val="bg1"/>
                  </a:solidFill>
                </a:rPr>
                <a:t>- </a:t>
              </a:r>
              <a:r>
                <a:rPr lang="en-US" b="1" smtClean="0">
                  <a:solidFill>
                    <a:schemeClr val="bg1"/>
                  </a:solidFill>
                </a:rPr>
                <a:t>25</a:t>
              </a:r>
              <a:r>
                <a:rPr lang="en-US" b="1" baseline="30000" smtClean="0">
                  <a:solidFill>
                    <a:schemeClr val="bg1"/>
                  </a:solidFill>
                </a:rPr>
                <a:t>th</a:t>
              </a:r>
              <a:r>
                <a:rPr lang="en-US" b="1" smtClean="0">
                  <a:solidFill>
                    <a:schemeClr val="bg1"/>
                  </a:solidFill>
                </a:rPr>
                <a:t> </a:t>
              </a:r>
              <a:r>
                <a:rPr lang="en-US" b="1" dirty="0" smtClean="0">
                  <a:solidFill>
                    <a:schemeClr val="bg1"/>
                  </a:solidFill>
                </a:rPr>
                <a:t>June 2020 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Flowchart: Connector 2"/>
          <p:cNvSpPr/>
          <p:nvPr/>
        </p:nvSpPr>
        <p:spPr>
          <a:xfrm>
            <a:off x="482003" y="802517"/>
            <a:ext cx="1045969" cy="1115699"/>
          </a:xfrm>
          <a:prstGeom prst="flowChartConnector">
            <a:avLst/>
          </a:prstGeom>
          <a:solidFill>
            <a:srgbClr val="129E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flipH="1">
            <a:off x="577407" y="1058954"/>
            <a:ext cx="94085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Online Course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05542" y="1372364"/>
            <a:ext cx="20696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Summer Internship </a:t>
            </a:r>
            <a:endParaRPr lang="en-US" dirty="0"/>
          </a:p>
        </p:txBody>
      </p:sp>
      <p:pic>
        <p:nvPicPr>
          <p:cNvPr id="28" name="Picture 27"/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0250" y="815062"/>
            <a:ext cx="729615" cy="523875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BAE522E8-96A8-4BAE-AE8B-5187E8E15D66}"/>
              </a:ext>
            </a:extLst>
          </p:cNvPr>
          <p:cNvSpPr txBox="1"/>
          <p:nvPr/>
        </p:nvSpPr>
        <p:spPr>
          <a:xfrm>
            <a:off x="1232306" y="5503854"/>
            <a:ext cx="2120070" cy="369332"/>
          </a:xfrm>
          <a:prstGeom prst="rect">
            <a:avLst/>
          </a:prstGeom>
          <a:solidFill>
            <a:srgbClr val="129E87"/>
          </a:solidFill>
          <a:ln w="28575">
            <a:solidFill>
              <a:srgbClr val="129E8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Register now 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578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3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595ca7b-3a15-4971-af5f-cadc29c03e04">QPT3VHF6MKWP-83287781-38858</_dlc_DocId>
    <_dlc_DocIdUrl xmlns="4595ca7b-3a15-4971-af5f-cadc29c03e04">
      <Url>https://qataruniversity-prd.qu.edu.qa/_layouts/15/DocIdRedir.aspx?ID=QPT3VHF6MKWP-83287781-38858</Url>
      <Description>QPT3VHF6MKWP-83287781-38858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B8B0ECDBA3C64CA17A0EDA1F583A22" ma:contentTypeVersion="10" ma:contentTypeDescription="Create a new document." ma:contentTypeScope="" ma:versionID="7d8cd048ccc8525b498775d87f95a921">
  <xsd:schema xmlns:xsd="http://www.w3.org/2001/XMLSchema" xmlns:xs="http://www.w3.org/2001/XMLSchema" xmlns:p="http://schemas.microsoft.com/office/2006/metadata/properties" xmlns:ns2="4595ca7b-3a15-4971-af5f-cadc29c03e04" targetNamespace="http://schemas.microsoft.com/office/2006/metadata/properties" ma:root="true" ma:fieldsID="91704bcc1b3d810af0b8b673c3023ee6" ns2:_="">
    <xsd:import namespace="4595ca7b-3a15-4971-af5f-cadc29c03e0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5ca7b-3a15-4971-af5f-cadc29c03e0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EBE8524-0E6E-47ED-BC75-C63BB972A8D3}"/>
</file>

<file path=customXml/itemProps2.xml><?xml version="1.0" encoding="utf-8"?>
<ds:datastoreItem xmlns:ds="http://schemas.openxmlformats.org/officeDocument/2006/customXml" ds:itemID="{48F8F6F9-EEC4-416C-9399-3DE9B997B0B3}"/>
</file>

<file path=customXml/itemProps3.xml><?xml version="1.0" encoding="utf-8"?>
<ds:datastoreItem xmlns:ds="http://schemas.openxmlformats.org/officeDocument/2006/customXml" ds:itemID="{53154737-4B4B-4267-9FFC-304883180227}"/>
</file>

<file path=customXml/itemProps4.xml><?xml version="1.0" encoding="utf-8"?>
<ds:datastoreItem xmlns:ds="http://schemas.openxmlformats.org/officeDocument/2006/customXml" ds:itemID="{F1688754-E75E-4515-B086-54575D500B8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</TotalTime>
  <Words>110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owaisarabia@gmail.com</dc:creator>
  <cp:lastModifiedBy>Kavitha Varadharajan</cp:lastModifiedBy>
  <cp:revision>50</cp:revision>
  <dcterms:created xsi:type="dcterms:W3CDTF">2019-09-15T19:26:39Z</dcterms:created>
  <dcterms:modified xsi:type="dcterms:W3CDTF">2020-04-23T04:23:04Z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0x01010071B8B0ECDBA3C64CA17A0EDA1F583A22</vt:lpwstr>
  </property>
  <property fmtid="{D5CDD505-2E9C-101B-9397-08002B2CF9AE}" pid="3" name="_dlc_DocIdItemGuid">
    <vt:lpwstr>a7e7baa4-7ff7-484c-938c-4c9b1e5b1d06</vt:lpwstr>
  </property>
</Properties>
</file>